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83E9-9085-4FD0-956B-06F8B77B81F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6B5C-373B-4AD8-8961-D565F048D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115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83E9-9085-4FD0-956B-06F8B77B81F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6B5C-373B-4AD8-8961-D565F048D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231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83E9-9085-4FD0-956B-06F8B77B81F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6B5C-373B-4AD8-8961-D565F048D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447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83E9-9085-4FD0-956B-06F8B77B81F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6B5C-373B-4AD8-8961-D565F048D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338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83E9-9085-4FD0-956B-06F8B77B81F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6B5C-373B-4AD8-8961-D565F048D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65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83E9-9085-4FD0-956B-06F8B77B81F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6B5C-373B-4AD8-8961-D565F048D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058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83E9-9085-4FD0-956B-06F8B77B81F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6B5C-373B-4AD8-8961-D565F048D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062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83E9-9085-4FD0-956B-06F8B77B81F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6B5C-373B-4AD8-8961-D565F048D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05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83E9-9085-4FD0-956B-06F8B77B81F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6B5C-373B-4AD8-8961-D565F048D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1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83E9-9085-4FD0-956B-06F8B77B81F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6B5C-373B-4AD8-8961-D565F048D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803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83E9-9085-4FD0-956B-06F8B77B81F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6B5C-373B-4AD8-8961-D565F048D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352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89000"/>
              </a:schemeClr>
            </a:gs>
            <a:gs pos="23000">
              <a:schemeClr val="accent2">
                <a:lumMod val="89000"/>
              </a:schemeClr>
            </a:gs>
            <a:gs pos="69000">
              <a:schemeClr val="accent2">
                <a:lumMod val="75000"/>
              </a:schemeClr>
            </a:gs>
            <a:gs pos="97000">
              <a:schemeClr val="accent2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D83E9-9085-4FD0-956B-06F8B77B81F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16B5C-373B-4AD8-8961-D565F048D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01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096250" cy="6858000"/>
          </a:xfrm>
          <a:prstGeom prst="rect">
            <a:avLst/>
          </a:prstGeom>
          <a:gradFill>
            <a:gsLst>
              <a:gs pos="0">
                <a:srgbClr val="FF0000"/>
              </a:gs>
              <a:gs pos="14000">
                <a:schemeClr val="accent1">
                  <a:lumMod val="45000"/>
                  <a:lumOff val="55000"/>
                </a:schemeClr>
              </a:gs>
              <a:gs pos="1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5" name="Rectangle 4"/>
          <p:cNvSpPr/>
          <p:nvPr/>
        </p:nvSpPr>
        <p:spPr>
          <a:xfrm>
            <a:off x="8877300" y="666750"/>
            <a:ext cx="2419350" cy="131445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6600" b="1" dirty="0" smtClean="0">
                <a:cs typeface="B Nazanin" panose="00000400000000000000" pitchFamily="2" charset="-78"/>
              </a:rPr>
              <a:t>زعفران</a:t>
            </a:r>
            <a:endParaRPr lang="en-US" sz="66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87361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096250" y="342900"/>
            <a:ext cx="3562350" cy="66675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تعریف:</a:t>
            </a:r>
            <a:endParaRPr lang="en-US" sz="28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14500" y="1200150"/>
            <a:ext cx="9563100" cy="2476500"/>
          </a:xfrm>
          <a:prstGeom prst="rect">
            <a:avLst/>
          </a:prstGeom>
          <a:solidFill>
            <a:srgbClr val="FFFF0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fa-IR" sz="28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زعفران گیاهی است چند ساله که دارای پیاز می‌باشد. این پیاز دارای غلاف قهوه‌ای رنگ است. این گیاه در جنوب غربی آسیا، جنوب اسپانیا و جنوب اروپا روییده میشود. دارای ساقه و شش برگ بنفش رنگ و سه رشته کلاله قرمز رنگ می‌باشد‌.</a:t>
            </a:r>
            <a:endParaRPr lang="en-US" sz="28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12" y="3867150"/>
            <a:ext cx="4071938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148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2450" y="1416050"/>
            <a:ext cx="3486150" cy="3308350"/>
          </a:xfrm>
          <a:prstGeom prst="leftArrowCallout">
            <a:avLst/>
          </a:prstGeom>
          <a:solidFill>
            <a:srgbClr val="FFFF00"/>
          </a:solidFill>
          <a:ln w="76200">
            <a:solidFill>
              <a:srgbClr val="002060"/>
            </a:solidFill>
          </a:ln>
        </p:spPr>
        <p:txBody>
          <a:bodyPr>
            <a:noAutofit/>
          </a:bodyPr>
          <a:lstStyle/>
          <a:p>
            <a:pPr algn="ctr"/>
            <a:r>
              <a:rPr lang="fa-IR" sz="3200" b="1" dirty="0">
                <a:cs typeface="B Nazanin" panose="00000400000000000000" pitchFamily="2" charset="-78"/>
              </a:rPr>
              <a:t>صفات ریخت‌شناسی</a:t>
            </a:r>
            <a:br>
              <a:rPr lang="fa-IR" sz="3200" b="1" dirty="0">
                <a:cs typeface="B Nazanin" panose="00000400000000000000" pitchFamily="2" charset="-78"/>
              </a:rPr>
            </a:br>
            <a:endParaRPr lang="en-US" sz="3200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0350" y="894556"/>
            <a:ext cx="5124450" cy="4351338"/>
          </a:xfrm>
          <a:prstGeom prst="ellipse">
            <a:avLst/>
          </a:prstGeom>
          <a:solidFill>
            <a:srgbClr val="C00000"/>
          </a:solidFill>
          <a:ln w="76200"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 marL="0" indent="0" algn="ctr" rtl="1">
              <a:buNone/>
            </a:pPr>
            <a:r>
              <a:rPr lang="fa-IR" sz="3200" b="1" dirty="0">
                <a:solidFill>
                  <a:schemeClr val="bg1"/>
                </a:solidFill>
                <a:cs typeface="B Nazanin" panose="00000400000000000000" pitchFamily="2" charset="-78"/>
              </a:rPr>
              <a:t>از لحاظ ریخت‌شناسی، دسته‌بندی زعفران از طریق مشخصه‌ها و ریخت برگ، کلاله، خامه، گلبرگ، کاسبرگ، پیاز (سوخ) و </a:t>
            </a:r>
            <a:r>
              <a:rPr lang="fa-IR" sz="32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چمچه </a:t>
            </a:r>
            <a:r>
              <a:rPr lang="fa-IR" sz="3200" b="1" dirty="0">
                <a:solidFill>
                  <a:schemeClr val="bg1"/>
                </a:solidFill>
                <a:cs typeface="B Nazanin" panose="00000400000000000000" pitchFamily="2" charset="-78"/>
              </a:rPr>
              <a:t>آن انجام می‌گیرد.</a:t>
            </a:r>
            <a:endParaRPr lang="en-US" sz="3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4193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0" y="746125"/>
            <a:ext cx="10515600" cy="873125"/>
          </a:xfrm>
          <a:solidFill>
            <a:schemeClr val="accent1">
              <a:lumMod val="60000"/>
              <a:lumOff val="40000"/>
            </a:schemeClr>
          </a:solidFill>
          <a:ln w="76200"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ارزش غذایی زعفران: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3311525"/>
            <a:ext cx="10515600" cy="1470025"/>
          </a:xfrm>
          <a:solidFill>
            <a:srgbClr val="92D050"/>
          </a:solidFill>
          <a:ln w="76200"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3200" b="1" dirty="0" smtClean="0">
                <a:cs typeface="B Nazanin" panose="00000400000000000000" pitchFamily="2" charset="-78"/>
              </a:rPr>
              <a:t>زعفران چاشنی و رنگ دهنده غذا است. زعفران موجب کاهش چربی و کلسترول خون می‌گردد. زعفران آرام بخش، اشتها آور، ضد اسپاسم و تقویت کننده حافظه و کاهش دهنده فشارخون است.</a:t>
            </a:r>
            <a:endParaRPr lang="en-US" sz="3200" b="1" dirty="0">
              <a:cs typeface="B Nazanin" panose="00000400000000000000" pitchFamily="2" charset="-78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5581650" y="1779587"/>
            <a:ext cx="933450" cy="1371600"/>
          </a:xfrm>
          <a:prstGeom prst="downArrow">
            <a:avLst/>
          </a:prstGeom>
          <a:solidFill>
            <a:srgbClr val="FF000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4941888"/>
            <a:ext cx="4305300" cy="191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730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124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 Nazanin</vt:lpstr>
      <vt:lpstr>Calibri</vt:lpstr>
      <vt:lpstr>Calibri Light</vt:lpstr>
      <vt:lpstr>Office Theme</vt:lpstr>
      <vt:lpstr>PowerPoint Presentation</vt:lpstr>
      <vt:lpstr>PowerPoint Presentation</vt:lpstr>
      <vt:lpstr>صفات ریخت‌شناسی </vt:lpstr>
      <vt:lpstr>ارزش غذایی زعفران: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erfan</dc:creator>
  <cp:lastModifiedBy>ip330</cp:lastModifiedBy>
  <cp:revision>80</cp:revision>
  <dcterms:created xsi:type="dcterms:W3CDTF">2020-10-31T14:55:29Z</dcterms:created>
  <dcterms:modified xsi:type="dcterms:W3CDTF">2020-11-03T09:07:30Z</dcterms:modified>
</cp:coreProperties>
</file>