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46" r:id="rId2"/>
  </p:sldMasterIdLst>
  <p:notesMasterIdLst>
    <p:notesMasterId r:id="rId30"/>
  </p:notesMasterIdLst>
  <p:sldIdLst>
    <p:sldId id="438" r:id="rId3"/>
    <p:sldId id="538" r:id="rId4"/>
    <p:sldId id="501" r:id="rId5"/>
    <p:sldId id="502" r:id="rId6"/>
    <p:sldId id="503" r:id="rId7"/>
    <p:sldId id="504" r:id="rId8"/>
    <p:sldId id="505" r:id="rId9"/>
    <p:sldId id="506" r:id="rId10"/>
    <p:sldId id="507" r:id="rId11"/>
    <p:sldId id="508" r:id="rId12"/>
    <p:sldId id="510" r:id="rId13"/>
    <p:sldId id="509" r:id="rId14"/>
    <p:sldId id="511" r:id="rId15"/>
    <p:sldId id="512" r:id="rId16"/>
    <p:sldId id="513" r:id="rId17"/>
    <p:sldId id="514" r:id="rId18"/>
    <p:sldId id="515" r:id="rId19"/>
    <p:sldId id="516" r:id="rId20"/>
    <p:sldId id="517" r:id="rId21"/>
    <p:sldId id="518" r:id="rId22"/>
    <p:sldId id="519" r:id="rId23"/>
    <p:sldId id="458" r:id="rId24"/>
    <p:sldId id="539" r:id="rId25"/>
    <p:sldId id="426" r:id="rId26"/>
    <p:sldId id="427" r:id="rId27"/>
    <p:sldId id="428" r:id="rId28"/>
    <p:sldId id="42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8000"/>
    <a:srgbClr val="A22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9" autoAdjust="0"/>
    <p:restoredTop sz="86387" autoAdjust="0"/>
  </p:normalViewPr>
  <p:slideViewPr>
    <p:cSldViewPr>
      <p:cViewPr>
        <p:scale>
          <a:sx n="66" d="100"/>
          <a:sy n="66" d="100"/>
        </p:scale>
        <p:origin x="-12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91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3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26FAC-FB4A-4A76-B57B-AF1CAB99EB41}" type="datetimeFigureOut">
              <a:rPr lang="en-US" smtClean="0"/>
              <a:pPr/>
              <a:t>7/7/2022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EB46E-C16B-4D83-9A95-3DDFE8F6A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8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61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38169-3D5B-42FF-B965-152033DDC911}" type="datetime1">
              <a:rPr lang="en-US" smtClean="0">
                <a:solidFill>
                  <a:srgbClr val="696464"/>
                </a:solidFill>
              </a:rPr>
              <a:pPr/>
              <a:t>7/7/2022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3" y="1449309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3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3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6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5333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D5474-606A-43A6-9392-91825E25D002}" type="datetime1">
              <a:rPr lang="en-US" smtClean="0">
                <a:solidFill>
                  <a:srgbClr val="696464"/>
                </a:solidFill>
              </a:rPr>
              <a:pPr/>
              <a:t>7/7/2022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8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6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12ED-B534-4CE6-81BB-DC2841040894}" type="datetime1">
              <a:rPr lang="en-US" smtClean="0">
                <a:solidFill>
                  <a:srgbClr val="696464"/>
                </a:solidFill>
              </a:rPr>
              <a:pPr/>
              <a:t>7/7/2022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7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1443/12/08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408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1443/12/08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26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3A0C70-7F37-4CE1-8A13-85C9ABB5E376}" type="datetimeFigureOut">
              <a:rPr lang="fa-IR" smtClean="0">
                <a:solidFill>
                  <a:srgbClr val="FFF39D"/>
                </a:solidFill>
              </a:rPr>
              <a:pPr/>
              <a:t>1443/12/08</a:t>
            </a:fld>
            <a:endParaRPr lang="fa-IR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a-IR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2922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1443/12/08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08370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1443/12/08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614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1443/12/08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53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1443/12/08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1268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1443/12/08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02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F411-98F6-4C46-BF0D-C8F1E651D6FE}" type="datetime1">
              <a:rPr lang="en-US" smtClean="0">
                <a:solidFill>
                  <a:srgbClr val="696464"/>
                </a:solidFill>
              </a:rPr>
              <a:pPr/>
              <a:t>7/7/2022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8687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1443/12/08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a-IR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2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1443/12/08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6727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/>
              <a:t>1443/12/08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414F-14EF-469E-93D6-7C3B3361AA2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193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61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6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5529-3CCF-46D0-A082-B642145E8D11}" type="datetime1">
              <a:rPr lang="en-US" smtClean="0">
                <a:solidFill>
                  <a:srgbClr val="696464"/>
                </a:solidFill>
              </a:rPr>
              <a:pPr/>
              <a:t>7/7/2022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9" y="2341481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9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16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3DB10-33C2-4252-A27D-DDFFAC708856}" type="datetime1">
              <a:rPr lang="en-US" smtClean="0">
                <a:solidFill>
                  <a:srgbClr val="696464"/>
                </a:solidFill>
              </a:rPr>
              <a:pPr/>
              <a:t>7/7/2022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45855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F3C9-FF50-44EA-B8CE-8951C9F5AB95}" type="datetime1">
              <a:rPr lang="en-US" smtClean="0">
                <a:solidFill>
                  <a:srgbClr val="696464"/>
                </a:solidFill>
              </a:rPr>
              <a:pPr/>
              <a:t>7/7/2022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901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BEDDD-A3CD-4C31-8923-DBED7591529B}" type="datetime1">
              <a:rPr lang="en-US" smtClean="0">
                <a:solidFill>
                  <a:srgbClr val="696464"/>
                </a:solidFill>
              </a:rPr>
              <a:pPr/>
              <a:t>7/7/2022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0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93F04-BF75-482F-8485-36E183F35973}" type="datetime1">
              <a:rPr lang="en-US" smtClean="0">
                <a:solidFill>
                  <a:srgbClr val="696464"/>
                </a:solidFill>
              </a:rPr>
              <a:pPr/>
              <a:t>7/7/2022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9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B01E-290C-43BA-8305-05CF4911DEB5}" type="datetime1">
              <a:rPr lang="en-US" smtClean="0">
                <a:solidFill>
                  <a:srgbClr val="696464"/>
                </a:solidFill>
              </a:rPr>
              <a:pPr/>
              <a:t>7/7/2022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58434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8658-0A25-4689-9881-C63DA17B1CC9}" type="datetime1">
              <a:rPr lang="en-US" smtClean="0">
                <a:solidFill>
                  <a:srgbClr val="696464"/>
                </a:solidFill>
              </a:rPr>
              <a:pPr/>
              <a:t>7/7/2022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10" y="4650480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3" y="4773230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66681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8423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AB5223-1962-4924-A3D5-B62D5BCEE3D1}" type="datetime1">
              <a:rPr lang="en-US" smtClean="0">
                <a:solidFill>
                  <a:srgbClr val="696464"/>
                </a:solidFill>
              </a:rPr>
              <a:pPr/>
              <a:t>7/7/2022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C08D2DA-58F0-4D5D-8980-BC486787E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9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C43A0C70-7F37-4CE1-8A13-85C9ABB5E376}" type="datetimeFigureOut">
              <a:rPr lang="fa-IR" smtClean="0">
                <a:solidFill>
                  <a:srgbClr val="575F6D"/>
                </a:solidFill>
              </a:rPr>
              <a:pPr rtl="1"/>
              <a:t>1443/12/08</a:t>
            </a:fld>
            <a:endParaRPr lang="fa-IR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fa-IR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1"/>
            <a:fld id="{BAEF414F-14EF-469E-93D6-7C3B3361AA2F}" type="slidenum">
              <a:rPr lang="fa-IR" smtClean="0"/>
              <a:pPr rtl="1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1525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5936"/>
            <a:ext cx="8507288" cy="2067080"/>
          </a:xfrm>
          <a:extLst/>
        </p:spPr>
        <p:txBody>
          <a:bodyPr>
            <a:noAutofit/>
          </a:bodyPr>
          <a:lstStyle/>
          <a:p>
            <a:pPr marL="273050" indent="-273050" algn="r" rtl="1" eaLnBrk="1" hangingPunct="1">
              <a:spcBef>
                <a:spcPct val="20000"/>
              </a:spcBef>
              <a:defRPr/>
            </a:pPr>
            <a:r>
              <a:rPr lang="en-GB" altLang="en-US" sz="2800" b="1" dirty="0">
                <a:solidFill>
                  <a:schemeClr val="bg1"/>
                </a:solidFill>
                <a:effectLst/>
                <a:latin typeface="Constantia"/>
                <a:cs typeface="B Zar" panose="00000400000000000000" pitchFamily="2" charset="-78"/>
              </a:rPr>
              <a:t>	</a:t>
            </a:r>
            <a:r>
              <a:rPr lang="fa-IR" altLang="en-US" sz="2800" b="1" dirty="0">
                <a:solidFill>
                  <a:schemeClr val="bg1"/>
                </a:solidFill>
                <a:effectLst/>
                <a:latin typeface="Constantia"/>
                <a:cs typeface="B Zar" panose="00000400000000000000" pitchFamily="2" charset="-78"/>
              </a:rPr>
              <a:t>          </a:t>
            </a:r>
            <a:r>
              <a:rPr lang="fa-IR" altLang="en-US" sz="3600" b="1" dirty="0">
                <a:solidFill>
                  <a:schemeClr val="bg1"/>
                </a:solidFill>
                <a:effectLst/>
                <a:latin typeface="Constantia"/>
                <a:cs typeface="B Zar" panose="00000400000000000000" pitchFamily="2" charset="-78"/>
              </a:rPr>
              <a:t>اندازه گیری، سنجش و </a:t>
            </a:r>
            <a:r>
              <a:rPr lang="fa-IR" altLang="en-US" sz="3600" b="1" dirty="0" smtClean="0">
                <a:solidFill>
                  <a:schemeClr val="bg1"/>
                </a:solidFill>
                <a:effectLst/>
                <a:latin typeface="Constantia"/>
                <a:cs typeface="B Zar" panose="00000400000000000000" pitchFamily="2" charset="-78"/>
              </a:rPr>
              <a:t>ارزشیابی</a:t>
            </a:r>
            <a:r>
              <a:rPr lang="en-US" altLang="en-US" sz="3600" b="1" dirty="0" smtClean="0">
                <a:solidFill>
                  <a:schemeClr val="bg1"/>
                </a:solidFill>
                <a:effectLst/>
                <a:latin typeface="Constantia"/>
                <a:cs typeface="B Zar" panose="00000400000000000000" pitchFamily="2" charset="-78"/>
              </a:rPr>
              <a:t> </a:t>
            </a:r>
            <a:r>
              <a:rPr lang="fa-IR" altLang="en-US" sz="3600" b="1" dirty="0" smtClean="0">
                <a:solidFill>
                  <a:schemeClr val="bg1"/>
                </a:solidFill>
                <a:effectLst/>
                <a:latin typeface="Constantia"/>
                <a:cs typeface="B Zar" panose="00000400000000000000" pitchFamily="2" charset="-78"/>
              </a:rPr>
              <a:t>آموزشی</a:t>
            </a:r>
            <a:r>
              <a:rPr lang="fa-IR" altLang="en-US" sz="3600" b="1" dirty="0">
                <a:solidFill>
                  <a:schemeClr val="bg1"/>
                </a:solidFill>
                <a:effectLst/>
                <a:latin typeface="Constantia"/>
                <a:cs typeface="B Zar" panose="00000400000000000000" pitchFamily="2" charset="-78"/>
              </a:rPr>
              <a:t/>
            </a:r>
            <a:br>
              <a:rPr lang="fa-IR" altLang="en-US" sz="3600" b="1" dirty="0">
                <a:solidFill>
                  <a:schemeClr val="bg1"/>
                </a:solidFill>
                <a:effectLst/>
                <a:latin typeface="Constantia"/>
                <a:cs typeface="B Zar" panose="00000400000000000000" pitchFamily="2" charset="-78"/>
              </a:rPr>
            </a:br>
            <a:endParaRPr lang="en-US" sz="5400" b="1" dirty="0">
              <a:solidFill>
                <a:schemeClr val="bg1"/>
              </a:solidFill>
              <a:cs typeface="B Zar" panose="00000400000000000000" pitchFamily="2" charset="-78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/>
            <a:r>
              <a:rPr lang="fa-IR" altLang="en-US" sz="4800" b="1" dirty="0" smtClean="0">
                <a:solidFill>
                  <a:srgbClr val="002060"/>
                </a:solidFill>
                <a:cs typeface="B Zar" pitchFamily="2" charset="-78"/>
              </a:rPr>
              <a:t>دکتر رضا برومند</a:t>
            </a:r>
            <a:endParaRPr lang="en-US" altLang="en-US" sz="4800" b="1" dirty="0" smtClean="0">
              <a:solidFill>
                <a:srgbClr val="002060"/>
              </a:solidFill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3200" b="1" dirty="0">
                <a:solidFill>
                  <a:srgbClr val="C00000"/>
                </a:solidFill>
                <a:latin typeface="Perpetua"/>
                <a:cs typeface="B Zar" panose="00000400000000000000" pitchFamily="2" charset="-78"/>
              </a:rPr>
              <a:t>نیکتو (2001) در تعریف اصطلاح آزمون گفته است</a:t>
            </a:r>
            <a:r>
              <a:rPr lang="fa-IR" sz="2400" b="1" dirty="0">
                <a:solidFill>
                  <a:srgbClr val="C00000"/>
                </a:solidFill>
                <a:latin typeface="Perpetua"/>
                <a:cs typeface="B Zar" panose="00000400000000000000" pitchFamily="2" charset="-78"/>
              </a:rPr>
              <a:t>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62056" cy="4391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200000"/>
              </a:lnSpc>
            </a:pP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« آزمون به عنوان یک ابزار با یک شیوه نظام دار مشاهده و توصیف ویژگی های دانش آموزان با یک مقیاس عددی یا یک طرح طبقه بندی را به کار می بندد تعریف می شود».</a:t>
            </a: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24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6000" b="1" dirty="0" smtClean="0">
                <a:cs typeface="B Zar" panose="00000400000000000000" pitchFamily="2" charset="-78"/>
              </a:rPr>
              <a:t>سنجش</a:t>
            </a:r>
            <a:endParaRPr lang="en-US" sz="60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57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تعریف </a:t>
            </a: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سنجش</a:t>
            </a:r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/>
            </a:r>
            <a:b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</a:b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618040" cy="42469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«</a:t>
            </a: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 سنجش یک اصطلاح کلی است و به صورت فرایندی تعریف می شود که برای گردآوری اطلاعات مورد نیاز تصمیم گیری درباره دانش آموزان، برنامه های درسی و سیاست های </a:t>
            </a:r>
            <a:r>
              <a:rPr lang="fa-I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آموزشی  </a:t>
            </a: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مورد استفاده قرار می گیرد.</a:t>
            </a:r>
          </a:p>
          <a:p>
            <a:pPr lvl="0" algn="just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                                    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anose="00000400000000000000" pitchFamily="2" charset="-78"/>
              </a:rPr>
              <a:t>« اگن  و گاوچاک 2001»</a:t>
            </a:r>
            <a:endParaRPr lang="fa-I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Nazanin" pitchFamily="2" charset="-78"/>
              <a:cs typeface="B Zar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anose="00000400000000000000" pitchFamily="2" charset="-78"/>
              </a:rPr>
              <a:t>ونگلینز (1993) در تعریف سنجش گفته است:</a:t>
            </a:r>
            <a:endParaRPr lang="en-US" sz="5400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690048" cy="4391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« سنجش به یک تحلیل جامع و چند وجهی از عملکرد گفته می شود». </a:t>
            </a:r>
          </a:p>
          <a:p>
            <a:pPr lvl="0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او همچنین در مقایسه سنجش و آزمون از قول کرانباخ نقل کرده است: « سنجش شامل استفاده از فنون مختلف است و تاکیدزیادی بر مشاهده عملکرد دارد...»</a:t>
            </a:r>
          </a:p>
          <a:p>
            <a:pPr lvl="0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سنجش نوعی تحلیل بالینی و پیش بینی عملکرد است در حالی که آزمون یک وسیله اندازه گیری است.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Nazanin" pitchFamily="2" charset="-78"/>
              <a:cs typeface="B Zar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تعریف ارزشیابی:</a:t>
            </a:r>
            <a:b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</a:b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690048" cy="44630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justLow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ارزشیابی به معنی تعیین ارزش و داوری کردن است.</a:t>
            </a:r>
          </a:p>
          <a:p>
            <a:pPr lvl="0" algn="justLow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« ارزشیابی به یک فرآیند نظام دار برای جمع آوری، تحلیل و تفسیر اطلاعات گفته می شود به این منظور که تعیین کند آیا هدف های مورد نظر تحقق یافته اند یا در حال تحقق یافتن هستند و به چه میزانی؟»</a:t>
            </a:r>
            <a:endParaRPr lang="fa-IR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Nazanin" pitchFamily="2" charset="-78"/>
              <a:cs typeface="B Zar" pitchFamily="2" charset="-78"/>
            </a:endParaRPr>
          </a:p>
          <a:p>
            <a:pPr lvl="0" algn="just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                                     </a:t>
            </a:r>
            <a:r>
              <a:rPr lang="fa-I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« گِی1991»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تعریف ارزشیابی:</a:t>
            </a:r>
            <a:br>
              <a:rPr lang="fa-IR" b="1" dirty="0">
                <a:cs typeface="B Zar" panose="00000400000000000000" pitchFamily="2" charset="-78"/>
              </a:rPr>
            </a:b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62056" cy="43189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algn="just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یکی از ویژگی های مهم ارزشیابی تعیین کیفیت است.</a:t>
            </a:r>
          </a:p>
          <a:p>
            <a:pPr lvl="0" algn="just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تعریف کیفیت: ( در ارزشیابی  پیشرفت تحصیلی)</a:t>
            </a:r>
          </a:p>
          <a:p>
            <a:pPr lvl="0" algn="just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« کیفیت عبارتست از دانش، ‌مهارت ها و توانایی هایی که از دانش آموزان پس از آموزش انتظار می رود».</a:t>
            </a:r>
          </a:p>
          <a:p>
            <a:pPr lvl="0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                                            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« نیکتو2001 »</a:t>
            </a:r>
          </a:p>
          <a:p>
            <a:pPr lvl="0" algn="just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مثال: تعیین کیفیت افراد در یک مسابقه مقاله نویسی یا مرور نوشته های    دانش آموز و مرور نمره های وی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 smtClean="0">
                <a:cs typeface="B Zar" panose="00000400000000000000" pitchFamily="2" charset="-78"/>
              </a:rPr>
              <a:t>موضوعات دیگر در ارزشیابی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618040" cy="43189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lvl="0" indent="-514350" algn="justLow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علاوه بر ارزشیابی پیشرفت درسی دانش آموزان، ارزشیابی با موضوع های دیگری سرو کار دارد.</a:t>
            </a:r>
          </a:p>
          <a:p>
            <a:pPr marL="514350" lvl="0" indent="-514350" algn="justLow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مثال: عملکرد معلمان و مدیران، روش های آموزشی، برنامه های درسی دوره های آموزشی، مواد آموزشی، پروژه های آموزشی و سازمان های آموزشی.</a:t>
            </a:r>
          </a:p>
          <a:p>
            <a:pPr marL="514350" lvl="0" indent="-514350" algn="justLow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یک ارزشیاب، ابتدا هدف های کلی برنامه درسی را مشخص می کند و سپس میزان تحقق آن ها را بررسی می کند.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altLang="en-US" sz="2400" b="1" dirty="0">
                <a:solidFill>
                  <a:prstClr val="black"/>
                </a:solidFill>
                <a:latin typeface="Perpetua"/>
                <a:cs typeface="B Zar" pitchFamily="2" charset="-78"/>
              </a:rPr>
              <a:t>ورتن و سندرز (1987)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690048" cy="44630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lvl="0" indent="-514350" algn="justLow">
              <a:lnSpc>
                <a:spcPct val="200000"/>
              </a:lnSpc>
              <a:buClr>
                <a:srgbClr val="D34817"/>
              </a:buClr>
              <a:buNone/>
            </a:pPr>
            <a:r>
              <a:rPr lang="fa-IR" altLang="en-US" b="1" dirty="0">
                <a:solidFill>
                  <a:prstClr val="black"/>
                </a:solidFill>
                <a:cs typeface="B Zar" pitchFamily="2" charset="-78"/>
              </a:rPr>
              <a:t>ورتن و سندرز (1987) دو تن از صاحب نظران حوزه ارزشیابی آموزش گفته اند:</a:t>
            </a:r>
          </a:p>
          <a:p>
            <a:pPr marL="514350" lvl="0" indent="-514350" algn="justLow">
              <a:lnSpc>
                <a:spcPct val="200000"/>
              </a:lnSpc>
              <a:buClr>
                <a:srgbClr val="D34817"/>
              </a:buClr>
              <a:buNone/>
            </a:pPr>
            <a:r>
              <a:rPr lang="fa-IR" altLang="en-US" b="1" dirty="0">
                <a:solidFill>
                  <a:prstClr val="black"/>
                </a:solidFill>
                <a:cs typeface="B Zar" pitchFamily="2" charset="-78"/>
              </a:rPr>
              <a:t>« در آموزش و پرورش، ارزشیابی به یک فعالیت رسمی گفته می شود که برای تعیین کیفیت، اثربخشی یا ارزش یک برنامه، فرآورده پروژه، فرآیند، هدف یا برنامه درسی به اجرا در می آید».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a-IR" sz="2800" b="1" dirty="0">
                <a:cs typeface="B Zar" panose="00000400000000000000" pitchFamily="2" charset="-78"/>
              </a:rPr>
              <a:t>مقایسه اندازه گیری، آزمون، سنجش و ارزشیابی با یکدیگر:</a:t>
            </a:r>
            <a:br>
              <a:rPr lang="fa-IR" sz="2800" b="1" dirty="0">
                <a:cs typeface="B Zar" panose="00000400000000000000" pitchFamily="2" charset="-78"/>
              </a:rPr>
            </a:br>
            <a:endParaRPr lang="en-US" sz="2800" b="1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618040" cy="42469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ارزشیابی برای داوری درباره کیفیت موضوع است و ارزش اطلاعات به دست آمده را بررسی می کند. </a:t>
            </a:r>
            <a:endParaRPr lang="fa-IR" sz="3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 Nazanin" pitchFamily="2" charset="-78"/>
              <a:cs typeface="B Zar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که </a:t>
            </a:r>
            <a:r>
              <a:rPr lang="fa-I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مستلزم تحلیل و تفسیر اطلاعات جمع آوری شده است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93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fa-IR" altLang="en-US" sz="5400" b="1" dirty="0">
                <a:solidFill>
                  <a:schemeClr val="bg1"/>
                </a:solidFill>
                <a:latin typeface="Constantia" pitchFamily="18" charset="0"/>
                <a:cs typeface="B Zar" pitchFamily="2" charset="-78"/>
              </a:rPr>
              <a:t>مقیاس های اندازه گیری</a:t>
            </a:r>
            <a:br>
              <a:rPr lang="fa-IR" altLang="en-US" sz="5400" b="1" dirty="0">
                <a:solidFill>
                  <a:schemeClr val="bg1"/>
                </a:solidFill>
                <a:latin typeface="Constantia" pitchFamily="18" charset="0"/>
                <a:cs typeface="B Zar" pitchFamily="2" charset="-78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5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47217" y="3200400"/>
            <a:ext cx="7594979" cy="3077570"/>
          </a:xfrm>
        </p:spPr>
        <p:txBody>
          <a:bodyPr>
            <a:normAutofit fontScale="70000" lnSpcReduction="20000"/>
          </a:bodyPr>
          <a:lstStyle/>
          <a:p>
            <a:pPr algn="r">
              <a:lnSpc>
                <a:spcPct val="170000"/>
              </a:lnSpc>
            </a:pPr>
            <a:r>
              <a:rPr lang="fa-IR" sz="6300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رضا برومند</a:t>
            </a:r>
          </a:p>
          <a:p>
            <a:pPr algn="r">
              <a:lnSpc>
                <a:spcPct val="170000"/>
              </a:lnSpc>
            </a:pPr>
            <a:r>
              <a:rPr lang="fa-IR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لیسانس روان شناسی یالینی از دانشگاه اصفهان</a:t>
            </a:r>
          </a:p>
          <a:p>
            <a:pPr algn="r">
              <a:lnSpc>
                <a:spcPct val="170000"/>
              </a:lnSpc>
            </a:pPr>
            <a:r>
              <a:rPr lang="fa-IR" b="1" dirty="0" smtClean="0">
                <a:solidFill>
                  <a:schemeClr val="tx1"/>
                </a:solidFill>
                <a:cs typeface="B Zar" panose="00000400000000000000" pitchFamily="2" charset="-78"/>
              </a:rPr>
              <a:t>فوق لیسانس روان شناسی تربیتی از دانشگاه شیراز</a:t>
            </a:r>
          </a:p>
          <a:p>
            <a:pPr algn="r">
              <a:lnSpc>
                <a:spcPct val="170000"/>
              </a:lnSpc>
            </a:pPr>
            <a:r>
              <a:rPr lang="fa-IR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دکترای روان شناسی آموزش و پرورش از دانشگاه مالایا</a:t>
            </a:r>
          </a:p>
          <a:p>
            <a:pPr algn="r">
              <a:lnSpc>
                <a:spcPct val="170000"/>
              </a:lnSpc>
            </a:pPr>
            <a:r>
              <a:rPr lang="fa-IR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دکترای مشاوره خانواده از دانشگاه هرمزگان</a:t>
            </a:r>
            <a:endParaRPr lang="fa-IR" b="1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4" y="3207229"/>
            <a:ext cx="2959616" cy="322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6600" b="1" dirty="0" smtClean="0">
                <a:cs typeface="B Zar" panose="00000400000000000000" pitchFamily="2" charset="-78"/>
              </a:rPr>
              <a:t>معرفی</a:t>
            </a:r>
            <a:endParaRPr lang="en-US" sz="66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77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تعریف و انواع مقیاس های اندازه گیری:</a:t>
            </a:r>
            <a:b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</a:b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690048" cy="43189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b="1" dirty="0">
                <a:solidFill>
                  <a:prstClr val="black"/>
                </a:solidFill>
                <a:latin typeface="B Nazanin" pitchFamily="2" charset="-78"/>
                <a:cs typeface="B Zar" panose="00000400000000000000" pitchFamily="2" charset="-78"/>
              </a:rPr>
              <a:t>بنا به تعریف:</a:t>
            </a:r>
          </a:p>
          <a:p>
            <a:pPr lvl="0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« مقیاس مجموعه ای عدد ( یا نمادهای دیگر) است که ویژگی های آن ها بر      ویژگی های تجربی اشیایی که اعداد به آن ها نسبت داده می شوند منطبق است».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anose="00000400000000000000" pitchFamily="2" charset="-78"/>
              </a:rPr>
              <a:t>                                                    </a:t>
            </a:r>
            <a:r>
              <a:rPr lang="fa-IR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anose="00000400000000000000" pitchFamily="2" charset="-78"/>
              </a:rPr>
              <a:t>«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cs typeface="B Zar" panose="00000400000000000000" pitchFamily="2" charset="-78"/>
              </a:rPr>
              <a:t>مقیاس های اندازه گیری</a:t>
            </a:r>
            <a:endParaRPr lang="en-US" b="1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618040" cy="43189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anose="00000400000000000000" pitchFamily="2" charset="-78"/>
              </a:rPr>
              <a:t>کوهن و سورد لیک2002»</a:t>
            </a:r>
          </a:p>
          <a:p>
            <a:pPr lvl="0" algn="ctr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anose="00000400000000000000" pitchFamily="2" charset="-78"/>
              </a:rPr>
              <a:t>انواع مقیاس های اندازه گیری در چهار سطح دسته بندی شده است:</a:t>
            </a:r>
            <a:r>
              <a:rPr lang="fa-I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anose="00000400000000000000" pitchFamily="2" charset="-78"/>
              </a:rPr>
              <a:t/>
            </a:r>
            <a:br>
              <a:rPr lang="fa-I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anose="00000400000000000000" pitchFamily="2" charset="-78"/>
              </a:rPr>
            </a:br>
            <a:r>
              <a:rPr lang="fa-IR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اسمی</a:t>
            </a:r>
            <a:r>
              <a:rPr 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-</a:t>
            </a:r>
            <a:r>
              <a:rPr lang="fa-IR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 ترتیبی</a:t>
            </a:r>
            <a:r>
              <a:rPr 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-</a:t>
            </a:r>
            <a:r>
              <a:rPr lang="fa-IR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 </a:t>
            </a:r>
            <a:r>
              <a:rPr lang="fa-IR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فاصله </a:t>
            </a:r>
            <a:r>
              <a:rPr lang="fa-IR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ای</a:t>
            </a:r>
            <a:r>
              <a:rPr lang="en-US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-</a:t>
            </a:r>
            <a:r>
              <a:rPr lang="fa-IR" sz="3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 </a:t>
            </a:r>
            <a:r>
              <a:rPr lang="fa-IR" sz="3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 pitchFamily="2" charset="-78"/>
                <a:cs typeface="B Zar" pitchFamily="2" charset="-78"/>
              </a:rPr>
              <a:t>نسبتی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103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3"/>
          <p:cNvSpPr>
            <a:spLocks noGrp="1"/>
          </p:cNvSpPr>
          <p:nvPr>
            <p:ph idx="1"/>
          </p:nvPr>
        </p:nvSpPr>
        <p:spPr>
          <a:xfrm>
            <a:off x="395288" y="0"/>
            <a:ext cx="8497887" cy="6669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1">
              <a:buFont typeface="Wingdings 2" pitchFamily="18" charset="2"/>
              <a:buNone/>
              <a:defRPr/>
            </a:pPr>
            <a:endParaRPr lang="fa-IR" sz="3200" b="1" dirty="0" smtClean="0">
              <a:cs typeface="B Zar" pitchFamily="2" charset="-78"/>
            </a:endParaRPr>
          </a:p>
          <a:p>
            <a:pPr lvl="1">
              <a:buFont typeface="Wingdings 2" pitchFamily="18" charset="2"/>
              <a:buNone/>
              <a:defRPr/>
            </a:pPr>
            <a:r>
              <a:rPr lang="fa-I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itchFamily="2" charset="-78"/>
              </a:rPr>
              <a:t>                                        مقیاس اسمی</a:t>
            </a:r>
          </a:p>
          <a:p>
            <a:pPr lvl="1">
              <a:buFont typeface="Wingdings 2" pitchFamily="18" charset="2"/>
              <a:buNone/>
              <a:defRPr/>
            </a:pPr>
            <a:endParaRPr lang="fa-IR" sz="2800" b="1" dirty="0" smtClean="0">
              <a:solidFill>
                <a:srgbClr val="C00000"/>
              </a:solidFill>
              <a:cs typeface="2  Titr" pitchFamily="2" charset="-78"/>
            </a:endParaRPr>
          </a:p>
          <a:p>
            <a:pPr lvl="1">
              <a:buFont typeface="Wingdings 2" pitchFamily="18" charset="2"/>
              <a:buNone/>
              <a:defRPr/>
            </a:pPr>
            <a:r>
              <a:rPr lang="fa-I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Titr" pitchFamily="2" charset="-78"/>
              </a:rPr>
              <a:t>   1ـ اسم گذاری                                                        2ـ طبقه بندی              </a:t>
            </a:r>
          </a:p>
          <a:p>
            <a:pPr lvl="1">
              <a:buFont typeface="Wingdings 2" pitchFamily="18" charset="2"/>
              <a:buNone/>
              <a:defRPr/>
            </a:pPr>
            <a:endParaRPr lang="fa-I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itchFamily="2" charset="-78"/>
            </a:endParaRPr>
          </a:p>
          <a:p>
            <a:pPr lvl="1">
              <a:buFont typeface="Wingdings 2" pitchFamily="18" charset="2"/>
              <a:buNone/>
              <a:defRPr/>
            </a:pPr>
            <a:endParaRPr lang="fa-I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itchFamily="2" charset="-78"/>
            </a:endParaRPr>
          </a:p>
          <a:p>
            <a:pPr lvl="1">
              <a:buFont typeface="Wingdings 2" pitchFamily="18" charset="2"/>
              <a:buNone/>
              <a:defRPr/>
            </a:pPr>
            <a:endParaRPr lang="fa-I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itchFamily="2" charset="-78"/>
            </a:endParaRPr>
          </a:p>
          <a:p>
            <a:pPr lvl="1">
              <a:buFont typeface="Wingdings 2" pitchFamily="18" charset="2"/>
              <a:buNone/>
              <a:defRPr/>
            </a:pPr>
            <a:endParaRPr lang="fa-I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itchFamily="2" charset="-78"/>
            </a:endParaRPr>
          </a:p>
          <a:p>
            <a:pPr>
              <a:buFont typeface="Wingdings 2" pitchFamily="18" charset="2"/>
              <a:buNone/>
              <a:defRPr/>
            </a:pP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anose="00000400000000000000" pitchFamily="2" charset="-78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عملیات مجاز آماری:</a:t>
            </a:r>
          </a:p>
          <a:p>
            <a:pPr>
              <a:buFont typeface="Wingdings 2" pitchFamily="18" charset="2"/>
              <a:buNone/>
              <a:defRPr/>
            </a:pPr>
            <a:r>
              <a:rPr lang="fa-IR" sz="2400" b="1" dirty="0" smtClean="0">
                <a:cs typeface="B Zar" pitchFamily="2" charset="-78"/>
              </a:rPr>
              <a:t>شم</a:t>
            </a: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ارش فراوانی و تعیین نما</a:t>
            </a:r>
          </a:p>
          <a:p>
            <a:pPr>
              <a:buFont typeface="Wingdings 2" pitchFamily="18" charset="2"/>
              <a:buNone/>
              <a:defRPr/>
            </a:pPr>
            <a:r>
              <a:rPr lang="fa-I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anose="00000400000000000000" pitchFamily="2" charset="-78"/>
              </a:rPr>
              <a:t>عملیات مجاز ریاضی: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fa-I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انجام هیچ یک از چهار عمل اصلی جمع، تفریق، ضرب و تقسیم در این مقیاس میسر نیست</a:t>
            </a:r>
            <a:r>
              <a:rPr lang="fa-I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.</a:t>
            </a:r>
          </a:p>
          <a:p>
            <a:pPr lvl="1">
              <a:buFont typeface="Wingdings 2" pitchFamily="18" charset="2"/>
              <a:buNone/>
              <a:defRPr/>
            </a:pPr>
            <a:endParaRPr lang="fa-I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43600"/>
            <a:ext cx="61118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fa-IR" dirty="0">
                <a:solidFill>
                  <a:schemeClr val="tx1"/>
                </a:solidFill>
              </a:rPr>
              <a:t>12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97025" y="1196975"/>
            <a:ext cx="57610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97025" y="1196975"/>
            <a:ext cx="0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354888" y="1196975"/>
            <a:ext cx="0" cy="5032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592763" y="2589213"/>
            <a:ext cx="3024187" cy="1657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defRPr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در این مقیاس از ارقام و اعداد برای اسم گذاری و تشخیص اشیاء و افراد استفاده می شود. بدون این که مفهوم ریاضی داشته باشند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5450" y="2565400"/>
            <a:ext cx="3033713" cy="1649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>
              <a:defRPr/>
            </a:pPr>
            <a:r>
              <a:rPr lang="fa-I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اعداد و ارقام برای طبقه بندی اشیاء و افراد استفاده می شود بدون این که مفهوم ریاضی داشته باشند.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362075" y="2109788"/>
            <a:ext cx="0" cy="455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261225" y="2109788"/>
            <a:ext cx="0" cy="4556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1936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b="1" dirty="0" smtClean="0">
                <a:cs typeface="B Zar" panose="00000400000000000000" pitchFamily="2" charset="-78"/>
              </a:rPr>
              <a:t>Mehr.anamisfile.ir</a:t>
            </a:r>
          </a:p>
          <a:p>
            <a:r>
              <a:rPr lang="en-US" sz="4400" b="1" dirty="0" smtClean="0">
                <a:cs typeface="B Zar" panose="00000400000000000000" pitchFamily="2" charset="-78"/>
              </a:rPr>
              <a:t>Mehrejonoob.frafile.ir</a:t>
            </a:r>
            <a:endParaRPr lang="en-US" sz="4400" b="1" dirty="0">
              <a:cs typeface="B Zar" panose="000004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2400" b="1" dirty="0" smtClean="0">
                <a:cs typeface="B Zar" panose="00000400000000000000" pitchFamily="2" charset="-78"/>
              </a:rPr>
              <a:t>جهت دانلود کامل این فایل و فایل ها ی مشابه مراجعه شود به</a:t>
            </a:r>
            <a:endParaRPr lang="en-US" sz="24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714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>
          <a:xfrm>
            <a:off x="762000" y="404813"/>
            <a:ext cx="7924800" cy="100806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285750" indent="-285750" algn="ctr" rtl="1">
              <a:spcBef>
                <a:spcPct val="20000"/>
              </a:spcBef>
              <a:spcAft>
                <a:spcPts val="600"/>
              </a:spcAft>
              <a:defRPr/>
            </a:pPr>
            <a:r>
              <a:rPr lang="fa-IR" altLang="en-US" dirty="0">
                <a:solidFill>
                  <a:srgbClr val="CC0000"/>
                </a:solidFill>
                <a:cs typeface="B Zar" pitchFamily="2" charset="-78"/>
              </a:rPr>
              <a:t>با سپاس از همراهی دلگرم کننده تان</a:t>
            </a:r>
            <a:br>
              <a:rPr lang="fa-IR" altLang="en-US" dirty="0">
                <a:solidFill>
                  <a:srgbClr val="CC0000"/>
                </a:solidFill>
                <a:cs typeface="B Zar" pitchFamily="2" charset="-78"/>
              </a:rPr>
            </a:br>
            <a:endParaRPr lang="en-US" altLang="en-US" sz="3200" dirty="0" smtClean="0">
              <a:solidFill>
                <a:srgbClr val="CC0000"/>
              </a:solidFill>
            </a:endParaRP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838202" y="1965330"/>
            <a:ext cx="7694613" cy="4271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تلفن مرکز مشاوره  و خدمات روان شناختی مهر جنوب</a:t>
            </a:r>
          </a:p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07633671199</a:t>
            </a:r>
          </a:p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تلفن موسسه آموزشی و پژوهشی آنامیس مهر جنوب</a:t>
            </a:r>
          </a:p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07633680163</a:t>
            </a:r>
          </a:p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خط همراه ویژه مشاوره 09129680169</a:t>
            </a:r>
          </a:p>
          <a:p>
            <a:pPr algn="ctr" rtl="1">
              <a:defRPr/>
            </a:pPr>
            <a:endParaRPr lang="en-US" altLang="en-US" sz="2400" b="1" dirty="0" smtClean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2223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838202" y="1965330"/>
            <a:ext cx="7694613" cy="4271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وبسایت مشارکت در تولید و فروش فایل های آموزشی</a:t>
            </a:r>
          </a:p>
          <a:p>
            <a:pPr algn="ctr" rtl="1">
              <a:defRPr/>
            </a:pPr>
            <a:r>
              <a:rPr lang="en-US" altLang="en-US" sz="4800" b="1" dirty="0" smtClean="0">
                <a:solidFill>
                  <a:srgbClr val="C00000"/>
                </a:solidFill>
                <a:cs typeface="B Zar" pitchFamily="2" charset="-78"/>
              </a:rPr>
              <a:t>Anamisfile.ir</a:t>
            </a:r>
            <a:endParaRPr lang="fa-IR" altLang="en-US" sz="4800" b="1" dirty="0" smtClean="0">
              <a:solidFill>
                <a:srgbClr val="C00000"/>
              </a:solidFill>
              <a:cs typeface="B Zar" pitchFamily="2" charset="-78"/>
            </a:endParaRPr>
          </a:p>
          <a:p>
            <a:pPr algn="ctr" rtl="1">
              <a:defRPr/>
            </a:pPr>
            <a:endParaRPr lang="en-US" altLang="en-US" sz="2400" b="1" dirty="0" smtClean="0">
              <a:cs typeface="B Zar" pitchFamily="2" charset="-78"/>
            </a:endParaRPr>
          </a:p>
        </p:txBody>
      </p:sp>
      <p:pic>
        <p:nvPicPr>
          <p:cNvPr id="2" name="Picture 2" descr="C:\Users\09018868042\Desktop\آنامیس فای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4" y="3486156"/>
            <a:ext cx="73437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67386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838202" y="1965325"/>
            <a:ext cx="7694613" cy="45593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1">
              <a:defRPr/>
            </a:pPr>
            <a:r>
              <a:rPr lang="fa-IR" altLang="en-US" sz="2400" b="1" dirty="0" smtClean="0">
                <a:cs typeface="B Zar" pitchFamily="2" charset="-78"/>
              </a:rPr>
              <a:t>مهر ایرانی</a:t>
            </a:r>
          </a:p>
          <a:p>
            <a:pPr algn="ctr" rtl="1">
              <a:defRPr/>
            </a:pPr>
            <a:r>
              <a:rPr lang="fa-IR" altLang="en-US" sz="2400" b="1" dirty="0" smtClean="0">
                <a:solidFill>
                  <a:srgbClr val="C00000"/>
                </a:solidFill>
                <a:cs typeface="B Zar" pitchFamily="2" charset="-78"/>
              </a:rPr>
              <a:t>مرجع معرفی متخصصان حوزه روان شناسی، مشاوره و علوم تربیتی</a:t>
            </a:r>
          </a:p>
          <a:p>
            <a:pPr algn="ctr" rtl="1">
              <a:defRPr/>
            </a:pPr>
            <a:r>
              <a:rPr lang="en-US" altLang="en-US" sz="4000" b="1" dirty="0" smtClean="0">
                <a:solidFill>
                  <a:schemeClr val="tx1"/>
                </a:solidFill>
                <a:cs typeface="B Zar" pitchFamily="2" charset="-78"/>
              </a:rPr>
              <a:t>Mehreirani.ir</a:t>
            </a:r>
            <a:endParaRPr lang="fa-IR" altLang="en-US" sz="7200" b="1" dirty="0" smtClean="0">
              <a:solidFill>
                <a:schemeClr val="tx1"/>
              </a:solidFill>
              <a:cs typeface="B Zar" pitchFamily="2" charset="-78"/>
            </a:endParaRPr>
          </a:p>
          <a:p>
            <a:pPr algn="ctr" rtl="1">
              <a:defRPr/>
            </a:pPr>
            <a:endParaRPr lang="en-US" altLang="en-US" sz="2400" b="1" dirty="0" smtClean="0">
              <a:cs typeface="B Zar" pitchFamily="2" charset="-78"/>
            </a:endParaRPr>
          </a:p>
        </p:txBody>
      </p:sp>
      <p:pic>
        <p:nvPicPr>
          <p:cNvPr id="130051" name="Picture 2" descr="C:\Users\09018868042\Desktop\مهر ایران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44900"/>
            <a:ext cx="74882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0241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Zar" pitchFamily="2" charset="-78"/>
              </a:rPr>
              <a:t>پایان</a:t>
            </a:r>
            <a:endParaRPr lang="en-US" b="1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73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lnSpc>
                <a:spcPct val="150000"/>
              </a:lnSpc>
              <a:spcBef>
                <a:spcPct val="20000"/>
              </a:spcBef>
              <a:defRPr/>
            </a:pPr>
            <a:r>
              <a:rPr lang="fa-IR" sz="5400" b="1" dirty="0" smtClean="0">
                <a:solidFill>
                  <a:schemeClr val="bg1"/>
                </a:solidFill>
                <a:latin typeface="Perpetua"/>
                <a:cs typeface="B Zar" panose="00000400000000000000" pitchFamily="2" charset="-78"/>
              </a:rPr>
              <a:t>مفاهیم کلیدی</a:t>
            </a:r>
            <a:r>
              <a:rPr lang="fa-IR" sz="5400" b="1" dirty="0">
                <a:solidFill>
                  <a:schemeClr val="bg1"/>
                </a:solidFill>
                <a:latin typeface="Perpetua"/>
                <a:cs typeface="B Zar" panose="00000400000000000000" pitchFamily="2" charset="-78"/>
              </a:rPr>
              <a:t/>
            </a:r>
            <a:br>
              <a:rPr lang="fa-IR" sz="5400" b="1" dirty="0">
                <a:solidFill>
                  <a:schemeClr val="bg1"/>
                </a:solidFill>
                <a:latin typeface="Perpetua"/>
                <a:cs typeface="B Zar" panose="00000400000000000000" pitchFamily="2" charset="-78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srgbClr val="C00000"/>
                </a:solidFill>
                <a:latin typeface="Constantia"/>
                <a:cs typeface="B Zar" panose="00000400000000000000" pitchFamily="2" charset="-78"/>
              </a:rPr>
              <a:t>اندازه گیری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618040" cy="40309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  <a:defRPr/>
            </a:pPr>
            <a:r>
              <a:rPr lang="fa-IR" sz="3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itchFamily="2" charset="-78"/>
              </a:rPr>
              <a:t>« انداه گیری عبارت است از فرایندی که تعیین می کند یک شخص یا یک شی تا چه میزان از یک </a:t>
            </a:r>
            <a:r>
              <a:rPr lang="fa-IR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itchFamily="2" charset="-78"/>
              </a:rPr>
              <a:t>صفت</a:t>
            </a:r>
            <a:r>
              <a:rPr lang="fa-IR" sz="3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itchFamily="2" charset="-78"/>
              </a:rPr>
              <a:t> یا </a:t>
            </a:r>
            <a:r>
              <a:rPr lang="fa-IR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itchFamily="2" charset="-78"/>
              </a:rPr>
              <a:t>ویژگی</a:t>
            </a:r>
            <a:r>
              <a:rPr lang="fa-IR" sz="3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itchFamily="2" charset="-78"/>
              </a:rPr>
              <a:t> </a:t>
            </a:r>
            <a:r>
              <a:rPr lang="fa-IR" sz="3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itchFamily="2" charset="-78"/>
              </a:rPr>
              <a:t>برخوردار است ».                                                             </a:t>
            </a:r>
            <a:endParaRPr lang="fa-IR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cs typeface="B Zar" pitchFamily="2" charset="-78"/>
            </a:endParaRPr>
          </a:p>
          <a:p>
            <a:pPr lvl="0" algn="just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  <a:defRPr/>
            </a:pP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anose="00000400000000000000" pitchFamily="2" charset="-78"/>
              </a:rPr>
              <a:t>                                                                   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anose="00000400000000000000" pitchFamily="2" charset="-78"/>
              </a:rPr>
              <a:t>« گِی 1991»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>
                <a:solidFill>
                  <a:srgbClr val="C00000"/>
                </a:solidFill>
                <a:latin typeface="Constantia"/>
                <a:cs typeface="B Zar" panose="00000400000000000000" pitchFamily="2" charset="-78"/>
              </a:rPr>
              <a:t>اندازه گیری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546032" cy="42469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  <a:defRPr/>
            </a:pPr>
            <a:r>
              <a:rPr lang="fa-I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anose="00000400000000000000" pitchFamily="2" charset="-78"/>
              </a:rPr>
              <a:t/>
            </a:r>
            <a:br>
              <a:rPr lang="fa-I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anose="00000400000000000000" pitchFamily="2" charset="-78"/>
              </a:rPr>
            </a:br>
            <a:r>
              <a:rPr lang="fa-IR" sz="3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itchFamily="2" charset="-78"/>
              </a:rPr>
              <a:t>اندازه </a:t>
            </a:r>
            <a:r>
              <a:rPr lang="fa-IR" sz="3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itchFamily="2" charset="-78"/>
              </a:rPr>
              <a:t>گیری از کاربست ابزارهای پیشرفته و پیچیده الکترونیکی تا امتحانات مداد، کاغذی کتبی، مقیاس های درجه بندی و فهرست های وارسی را شامل می شود».</a:t>
            </a:r>
          </a:p>
          <a:p>
            <a:pPr lvl="0" algn="just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  <a:defRPr/>
            </a:pP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anose="00000400000000000000" pitchFamily="2" charset="-78"/>
              </a:rPr>
              <a:t>                                                                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anose="00000400000000000000" pitchFamily="2" charset="-78"/>
              </a:rPr>
              <a:t> « پین 2003 »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latin typeface="Constantia"/>
                <a:cs typeface="B Zar" panose="00000400000000000000" pitchFamily="2" charset="-78"/>
              </a:rPr>
              <a:t>اندازه </a:t>
            </a:r>
            <a:r>
              <a:rPr lang="fa-IR" b="1" dirty="0">
                <a:solidFill>
                  <a:srgbClr val="C00000"/>
                </a:solidFill>
                <a:latin typeface="Constantia"/>
                <a:cs typeface="B Zar" panose="00000400000000000000" pitchFamily="2" charset="-78"/>
              </a:rPr>
              <a:t>گیری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618040" cy="4391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None/>
              <a:defRPr/>
            </a:pPr>
            <a:r>
              <a:rPr lang="fa-IR" sz="3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itchFamily="2" charset="-78"/>
              </a:rPr>
              <a:t>« شیوه نسبت دادن یک عدد ( که معمولا به آن نمره گفته می شود )  به یک صفت یا ویژگی معین یک شخص به گونه ای که آن عدد درجه ای از آن صفت یا ویژگی را که آن شخص از آن برخوردار است را نشان دهد</a:t>
            </a: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anose="00000400000000000000" pitchFamily="2" charset="-78"/>
              </a:rPr>
              <a:t>».</a:t>
            </a:r>
            <a:r>
              <a:rPr lang="fa-I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anose="00000400000000000000" pitchFamily="2" charset="-78"/>
              </a:rPr>
              <a:t/>
            </a:r>
            <a:br>
              <a:rPr lang="fa-I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anose="00000400000000000000" pitchFamily="2" charset="-78"/>
              </a:rPr>
            </a:br>
            <a:r>
              <a:rPr lang="fa-I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anose="00000400000000000000" pitchFamily="2" charset="-78"/>
              </a:rPr>
              <a:t>                                                        </a:t>
            </a:r>
            <a:r>
              <a:rPr lang="fa-I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B Zar" panose="00000400000000000000" pitchFamily="2" charset="-78"/>
              </a:rPr>
              <a:t>« نیکتو 2001»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3000" b="1" dirty="0">
                <a:solidFill>
                  <a:srgbClr val="C00000"/>
                </a:solidFill>
                <a:latin typeface="B Nazanin"/>
                <a:cs typeface="B Zar" panose="00000400000000000000" pitchFamily="2" charset="-78"/>
              </a:rPr>
              <a:t>تعریف آزمون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834064" cy="42469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/>
                <a:cs typeface="B Zar" pitchFamily="2" charset="-78"/>
              </a:rPr>
              <a:t>اندازه گیری یک فرایند است، این فرایند نیاز به یک وسیله دارد که به آن آزمون می گویند.</a:t>
            </a:r>
          </a:p>
          <a:p>
            <a:pPr lvl="0" algn="justLow">
              <a:lnSpc>
                <a:spcPct val="150000"/>
              </a:lnSpc>
              <a:buClr>
                <a:srgbClr val="D34817"/>
              </a:buClr>
              <a:buNone/>
              <a:defRPr/>
            </a:pP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/>
                <a:cs typeface="B Zar" pitchFamily="2" charset="-78"/>
              </a:rPr>
              <a:t>    آزمون وسیله ای است برای اندازه گیری صفات فیزیکی (جسمی) و روانی، چون متخصصین اندازه گیری به ویژگی های روانی مورد نظر برای اندازه گیری دسترسی ندارند ناچار به اندازه گیری رفتارهایی که معرف ویژگی روانی است می پردازند</a:t>
            </a:r>
            <a:r>
              <a:rPr lang="fa-IR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/>
                <a:cs typeface="B Zar" pitchFamily="2" charset="-78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تعریف آزمون</a:t>
            </a: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3568" y="1556792"/>
            <a:ext cx="7992888" cy="44630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>
              <a:lnSpc>
                <a:spcPct val="200000"/>
              </a:lnSpc>
              <a:buClr>
                <a:srgbClr val="D34817"/>
              </a:buClr>
              <a:buNone/>
              <a:defRPr/>
            </a:pPr>
            <a:r>
              <a:rPr lang="fa-I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 Nazanin"/>
                <a:cs typeface="B Zar" pitchFamily="2" charset="-78"/>
              </a:rPr>
              <a:t>رفتار چون متنوع و فراوان است نمی توان به اندازه گیری همه آن ها دست یافت، بنابراین نمونه ای از رفتار مورد بررسی قرار می گیرد.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0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a-IR" sz="3600" b="1" dirty="0">
                <a:solidFill>
                  <a:srgbClr val="C00000"/>
                </a:solidFill>
                <a:latin typeface="Perpetua"/>
                <a:cs typeface="B Zar" panose="00000400000000000000" pitchFamily="2" charset="-78"/>
              </a:rPr>
              <a:t>تعریف آزمون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8D2DA-58F0-4D5D-8980-BC486787EBE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690048" cy="4391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lnSpc>
                <a:spcPct val="200000"/>
              </a:lnSpc>
              <a:buClr>
                <a:srgbClr val="D34817"/>
              </a:buClr>
              <a:buNone/>
              <a:defRPr/>
            </a:pPr>
            <a:r>
              <a:rPr lang="fa-IR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« ‌آزمون وسیله یا روشی است نظام دار ( یا نظام مند) برای اندازه گیری نمونه ای از رفتار است» .</a:t>
            </a:r>
          </a:p>
          <a:p>
            <a:pPr marL="0" lvl="0" indent="0">
              <a:lnSpc>
                <a:spcPct val="200000"/>
              </a:lnSpc>
              <a:buClr>
                <a:srgbClr val="D34817"/>
              </a:buClr>
              <a:buNone/>
              <a:defRPr/>
            </a:pPr>
            <a:r>
              <a:rPr lang="fa-IR" sz="2400" b="1" dirty="0">
                <a:solidFill>
                  <a:prstClr val="black"/>
                </a:solidFill>
                <a:cs typeface="B Zar" pitchFamily="2" charset="-78"/>
              </a:rPr>
              <a:t>گرانلاند ولین 1990»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3645</TotalTime>
  <Words>977</Words>
  <Application>Microsoft Office PowerPoint</Application>
  <PresentationFormat>On-screen Show (4:3)</PresentationFormat>
  <Paragraphs>113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Equity</vt:lpstr>
      <vt:lpstr>Oriel</vt:lpstr>
      <vt:lpstr>           اندازه گیری، سنجش و ارزشیابی آموزشی </vt:lpstr>
      <vt:lpstr>معرفی</vt:lpstr>
      <vt:lpstr>مفاهیم کلیدی </vt:lpstr>
      <vt:lpstr>اندازه گیری</vt:lpstr>
      <vt:lpstr>اندازه گیری</vt:lpstr>
      <vt:lpstr>اندازه گیری</vt:lpstr>
      <vt:lpstr>تعریف آزمون</vt:lpstr>
      <vt:lpstr>تعریف آزمون </vt:lpstr>
      <vt:lpstr>تعریف آزمون</vt:lpstr>
      <vt:lpstr>نیکتو (2001) در تعریف اصطلاح آزمون گفته است:</vt:lpstr>
      <vt:lpstr>سنجش</vt:lpstr>
      <vt:lpstr>تعریف سنجش </vt:lpstr>
      <vt:lpstr>ونگلینز (1993) در تعریف سنجش گفته است:</vt:lpstr>
      <vt:lpstr>تعریف ارزشیابی: </vt:lpstr>
      <vt:lpstr>تعریف ارزشیابی: </vt:lpstr>
      <vt:lpstr>موضوعات دیگر در ارزشیابی</vt:lpstr>
      <vt:lpstr>ورتن و سندرز (1987)</vt:lpstr>
      <vt:lpstr>مقایسه اندازه گیری، آزمون، سنجش و ارزشیابی با یکدیگر: </vt:lpstr>
      <vt:lpstr>مقیاس های اندازه گیری </vt:lpstr>
      <vt:lpstr>تعریف و انواع مقیاس های اندازه گیری: </vt:lpstr>
      <vt:lpstr>مقیاس های اندازه گیری</vt:lpstr>
      <vt:lpstr>PowerPoint Presentation</vt:lpstr>
      <vt:lpstr>جهت دانلود کامل این فایل و فایل ها ی مشابه مراجعه شود به</vt:lpstr>
      <vt:lpstr>با سپاس از همراهی دلگرم کننده تان </vt:lpstr>
      <vt:lpstr>PowerPoint Presentation</vt:lpstr>
      <vt:lpstr>PowerPoint Presentation</vt:lpstr>
      <vt:lpstr>پایان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09018868042</cp:lastModifiedBy>
  <cp:revision>372</cp:revision>
  <dcterms:created xsi:type="dcterms:W3CDTF">2012-08-20T09:43:39Z</dcterms:created>
  <dcterms:modified xsi:type="dcterms:W3CDTF">2022-07-07T10:38:52Z</dcterms:modified>
</cp:coreProperties>
</file>