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9" r:id="rId4"/>
    <p:sldId id="258" r:id="rId5"/>
    <p:sldId id="261" r:id="rId6"/>
    <p:sldId id="273" r:id="rId7"/>
    <p:sldId id="260" r:id="rId8"/>
    <p:sldId id="266" r:id="rId9"/>
    <p:sldId id="267" r:id="rId10"/>
    <p:sldId id="268" r:id="rId11"/>
    <p:sldId id="27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sorterViewPr>
    <p:cViewPr>
      <p:scale>
        <a:sx n="100" d="100"/>
        <a:sy n="100" d="100"/>
      </p:scale>
      <p:origin x="0" y="-24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6B1F0-8BB8-4017-B2C6-8B4D805FD796}" type="datetimeFigureOut">
              <a:rPr lang="en-US" smtClean="0"/>
              <a:t>6/3/2020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4EA7BC-DB07-43C5-90C5-6DA3C19D996D}" type="slidenum">
              <a:rPr lang="en-US" smtClean="0"/>
              <a:t>‹#›</a:t>
            </a:fld>
            <a:endParaRPr lang="en-US"/>
          </a:p>
        </p:txBody>
      </p:sp>
    </p:spTree>
    <p:extLst>
      <p:ext uri="{BB962C8B-B14F-4D97-AF65-F5344CB8AC3E}">
        <p14:creationId xmlns:p14="http://schemas.microsoft.com/office/powerpoint/2010/main" val="90069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5B7129-F674-46CB-9760-33D520BEB7B5}"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29220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19F5D2-99C5-43EB-9E27-957E9DBC8269}"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2701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BE6BAC-021C-474A-8AD0-59BBB98EAEAC}"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45833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74A05-01F9-4A1B-8691-56C4586174B0}"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3694549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3CC729-8EE0-42AD-9AF4-7CF74DD43554}"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9144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46CD-784B-4C95-BD89-D09372692F4B}"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2678477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8651C1-9150-4560-8463-AEC2EBC61EF5}"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2242547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2C55E-0223-49C8-B25E-81F5FEAD3982}"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166001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rtl="1">
              <a:defRPr sz="3600">
                <a:cs typeface="B Mitra" panose="00000400000000000000" pitchFamily="2" charset="-78"/>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lgn="just" rtl="1">
              <a:defRPr sz="2400">
                <a:cs typeface="B Mitra" panose="00000400000000000000" pitchFamily="2" charset="-78"/>
              </a:defRPr>
            </a:lvl1pPr>
            <a:lvl2pPr algn="just" rtl="1">
              <a:defRPr sz="2400">
                <a:cs typeface="B Mitra" panose="00000400000000000000" pitchFamily="2" charset="-78"/>
              </a:defRPr>
            </a:lvl2pPr>
            <a:lvl3pPr algn="just" rtl="1">
              <a:defRPr sz="2400">
                <a:cs typeface="B Mitra" panose="00000400000000000000" pitchFamily="2" charset="-78"/>
              </a:defRPr>
            </a:lvl3pPr>
            <a:lvl4pPr algn="just" rtl="1">
              <a:defRPr sz="2400">
                <a:cs typeface="B Mitra" panose="00000400000000000000" pitchFamily="2" charset="-78"/>
              </a:defRPr>
            </a:lvl4pPr>
            <a:lvl5pPr algn="just" rtl="1">
              <a:defRPr sz="2400">
                <a:cs typeface="B Mitra" panose="00000400000000000000" pitchFamily="2" charset="-7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75769-5A1C-4611-8BCE-4200854D861E}"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633998" y="6088988"/>
            <a:ext cx="683339" cy="365125"/>
          </a:xfrm>
        </p:spPr>
        <p:txBody>
          <a:bodyPr/>
          <a:lstStyle>
            <a:lvl1pPr>
              <a:defRPr sz="1800"/>
            </a:lvl1pPr>
          </a:lstStyle>
          <a:p>
            <a:fld id="{0D66BDD9-0229-41C9-AA6F-6EAF22C951BB}" type="slidenum">
              <a:rPr lang="en-US" smtClean="0"/>
              <a:pPr/>
              <a:t>‹#›</a:t>
            </a:fld>
            <a:endParaRPr lang="en-US"/>
          </a:p>
        </p:txBody>
      </p:sp>
    </p:spTree>
    <p:extLst>
      <p:ext uri="{BB962C8B-B14F-4D97-AF65-F5344CB8AC3E}">
        <p14:creationId xmlns:p14="http://schemas.microsoft.com/office/powerpoint/2010/main" val="148709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49EF76-77D0-4173-80D9-1A2ECCA7CD2A}" type="datetime1">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130913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7FDEDC-9F59-4284-AEC3-897A551A2825}" type="datetime1">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296453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D4C8C3-364D-4231-AA4D-3CED497D4131}" type="datetime1">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154342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1F825D-1717-48B3-B815-BA8B7E92021F}" type="datetime1">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229365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278B5-2429-4544-9326-4477A44965C9}" type="datetime1">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409832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2AD11E-28AF-4174-88A5-A3C6052C9241}" type="datetime1">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269443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97B6BF-827B-4FA6-AC09-AA40F9367360}" type="datetime1">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6BDD9-0229-41C9-AA6F-6EAF22C951BB}" type="slidenum">
              <a:rPr lang="en-US" smtClean="0"/>
              <a:t>‹#›</a:t>
            </a:fld>
            <a:endParaRPr lang="en-US"/>
          </a:p>
        </p:txBody>
      </p:sp>
    </p:spTree>
    <p:extLst>
      <p:ext uri="{BB962C8B-B14F-4D97-AF65-F5344CB8AC3E}">
        <p14:creationId xmlns:p14="http://schemas.microsoft.com/office/powerpoint/2010/main" val="182794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EBBDF5-37AB-4F15-9216-353AD28808AE}" type="datetime1">
              <a:rPr lang="en-US" smtClean="0"/>
              <a:t>6/3/2020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D66BDD9-0229-41C9-AA6F-6EAF22C951BB}" type="slidenum">
              <a:rPr lang="en-US" smtClean="0"/>
              <a:t>‹#›</a:t>
            </a:fld>
            <a:endParaRPr lang="en-US"/>
          </a:p>
        </p:txBody>
      </p:sp>
    </p:spTree>
    <p:extLst>
      <p:ext uri="{BB962C8B-B14F-4D97-AF65-F5344CB8AC3E}">
        <p14:creationId xmlns:p14="http://schemas.microsoft.com/office/powerpoint/2010/main" val="84183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78A535F-1E5E-4789-AEEE-B4AFEF22DCD8}"/>
              </a:ext>
            </a:extLst>
          </p:cNvPr>
          <p:cNvSpPr/>
          <p:nvPr/>
        </p:nvSpPr>
        <p:spPr>
          <a:xfrm>
            <a:off x="4483509" y="2265055"/>
            <a:ext cx="2993923" cy="7226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a:solidFill>
                  <a:schemeClr val="accent6">
                    <a:lumMod val="75000"/>
                  </a:schemeClr>
                </a:solidFill>
                <a:cs typeface="B Nazanin" panose="00000400000000000000" pitchFamily="2" charset="-78"/>
              </a:rPr>
              <a:t>موضوع :استیک اسید</a:t>
            </a:r>
            <a:endParaRPr lang="en-US" sz="2800">
              <a:solidFill>
                <a:schemeClr val="accent6">
                  <a:lumMod val="75000"/>
                </a:schemeClr>
              </a:solidFill>
              <a:cs typeface="B Nazanin" panose="00000400000000000000" pitchFamily="2" charset="-78"/>
            </a:endParaRPr>
          </a:p>
        </p:txBody>
      </p:sp>
      <p:sp>
        <p:nvSpPr>
          <p:cNvPr id="7" name="Rectangle 6">
            <a:extLst>
              <a:ext uri="{FF2B5EF4-FFF2-40B4-BE49-F238E27FC236}">
                <a16:creationId xmlns:a16="http://schemas.microsoft.com/office/drawing/2014/main" id="{EF71C125-142B-4449-9BA3-7C9893643F81}"/>
              </a:ext>
            </a:extLst>
          </p:cNvPr>
          <p:cNvSpPr/>
          <p:nvPr/>
        </p:nvSpPr>
        <p:spPr>
          <a:xfrm>
            <a:off x="4018933" y="3300001"/>
            <a:ext cx="3923071" cy="7226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a:solidFill>
                  <a:schemeClr val="accent6">
                    <a:lumMod val="75000"/>
                  </a:schemeClr>
                </a:solidFill>
                <a:cs typeface="B Nazanin" panose="00000400000000000000" pitchFamily="2" charset="-78"/>
              </a:rPr>
              <a:t>گرد اورنده : </a:t>
            </a:r>
            <a:endParaRPr lang="en-US" sz="2400">
              <a:solidFill>
                <a:schemeClr val="accent6">
                  <a:lumMod val="75000"/>
                </a:schemeClr>
              </a:solidFill>
              <a:cs typeface="B Nazanin" panose="00000400000000000000" pitchFamily="2" charset="-78"/>
            </a:endParaRPr>
          </a:p>
        </p:txBody>
      </p:sp>
      <p:sp>
        <p:nvSpPr>
          <p:cNvPr id="8" name="Rectangle 7">
            <a:extLst>
              <a:ext uri="{FF2B5EF4-FFF2-40B4-BE49-F238E27FC236}">
                <a16:creationId xmlns:a16="http://schemas.microsoft.com/office/drawing/2014/main" id="{72032210-99CF-43F8-8FB4-1CD3E9B5AAFC}"/>
              </a:ext>
            </a:extLst>
          </p:cNvPr>
          <p:cNvSpPr/>
          <p:nvPr/>
        </p:nvSpPr>
        <p:spPr>
          <a:xfrm>
            <a:off x="4018933" y="4192715"/>
            <a:ext cx="3923071" cy="7226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a:solidFill>
                  <a:schemeClr val="accent6">
                    <a:lumMod val="75000"/>
                  </a:schemeClr>
                </a:solidFill>
                <a:cs typeface="B Nazanin" panose="00000400000000000000" pitchFamily="2" charset="-78"/>
              </a:rPr>
              <a:t>استاد : </a:t>
            </a:r>
            <a:endParaRPr lang="en-US" sz="2800">
              <a:solidFill>
                <a:schemeClr val="accent6">
                  <a:lumMod val="75000"/>
                </a:schemeClr>
              </a:solidFill>
              <a:cs typeface="B Nazanin" panose="00000400000000000000" pitchFamily="2" charset="-78"/>
            </a:endParaRPr>
          </a:p>
        </p:txBody>
      </p:sp>
      <p:sp>
        <p:nvSpPr>
          <p:cNvPr id="9" name="Rectangle 8">
            <a:extLst>
              <a:ext uri="{FF2B5EF4-FFF2-40B4-BE49-F238E27FC236}">
                <a16:creationId xmlns:a16="http://schemas.microsoft.com/office/drawing/2014/main" id="{00F13D7B-E595-40B5-AB58-01ACB9ACF4EA}"/>
              </a:ext>
            </a:extLst>
          </p:cNvPr>
          <p:cNvSpPr/>
          <p:nvPr/>
        </p:nvSpPr>
        <p:spPr>
          <a:xfrm>
            <a:off x="4018933" y="5159478"/>
            <a:ext cx="3923071" cy="7226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a:solidFill>
                  <a:schemeClr val="accent6">
                    <a:lumMod val="75000"/>
                  </a:schemeClr>
                </a:solidFill>
                <a:cs typeface="B Nazanin" panose="00000400000000000000" pitchFamily="2" charset="-78"/>
              </a:rPr>
              <a:t>سال تحصیلی 1398-1399</a:t>
            </a:r>
            <a:endParaRPr lang="en-US" sz="2800">
              <a:solidFill>
                <a:schemeClr val="accent6">
                  <a:lumMod val="75000"/>
                </a:schemeClr>
              </a:solidFill>
              <a:cs typeface="B Nazanin" panose="00000400000000000000" pitchFamily="2" charset="-78"/>
            </a:endParaRPr>
          </a:p>
        </p:txBody>
      </p:sp>
      <p:sp>
        <p:nvSpPr>
          <p:cNvPr id="10" name="Rectangle 9">
            <a:extLst>
              <a:ext uri="{FF2B5EF4-FFF2-40B4-BE49-F238E27FC236}">
                <a16:creationId xmlns:a16="http://schemas.microsoft.com/office/drawing/2014/main" id="{864C732B-56C3-4BBC-8A7C-DC2026A8174C}"/>
              </a:ext>
            </a:extLst>
          </p:cNvPr>
          <p:cNvSpPr/>
          <p:nvPr/>
        </p:nvSpPr>
        <p:spPr>
          <a:xfrm>
            <a:off x="3738716" y="449340"/>
            <a:ext cx="4483510" cy="13255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a:solidFill>
                  <a:schemeClr val="accent6">
                    <a:lumMod val="75000"/>
                  </a:schemeClr>
                </a:solidFill>
                <a:cs typeface="B Nazanin" panose="00000400000000000000" pitchFamily="2" charset="-78"/>
              </a:rPr>
              <a:t>بسم الله الرحمن الرحیم</a:t>
            </a:r>
          </a:p>
          <a:p>
            <a:pPr algn="ctr"/>
            <a:endParaRPr lang="fa-IR" sz="2800">
              <a:solidFill>
                <a:schemeClr val="accent6">
                  <a:lumMod val="75000"/>
                </a:schemeClr>
              </a:solidFill>
              <a:cs typeface="B Nazanin" panose="00000400000000000000" pitchFamily="2" charset="-78"/>
            </a:endParaRPr>
          </a:p>
          <a:p>
            <a:pPr algn="ctr"/>
            <a:r>
              <a:rPr lang="fa-IR" sz="2800">
                <a:solidFill>
                  <a:schemeClr val="accent6">
                    <a:lumMod val="75000"/>
                  </a:schemeClr>
                </a:solidFill>
                <a:cs typeface="B Nazanin" panose="00000400000000000000" pitchFamily="2" charset="-78"/>
              </a:rPr>
              <a:t>هست کلید در گنج حکیم</a:t>
            </a:r>
            <a:endParaRPr lang="en-US" sz="2800">
              <a:solidFill>
                <a:schemeClr val="accent6">
                  <a:lumMod val="75000"/>
                </a:schemeClr>
              </a:solidFill>
              <a:cs typeface="B Nazanin" panose="00000400000000000000" pitchFamily="2" charset="-78"/>
            </a:endParaRPr>
          </a:p>
        </p:txBody>
      </p:sp>
      <p:sp>
        <p:nvSpPr>
          <p:cNvPr id="11" name="Slide Number Placeholder 10">
            <a:extLst>
              <a:ext uri="{FF2B5EF4-FFF2-40B4-BE49-F238E27FC236}">
                <a16:creationId xmlns:a16="http://schemas.microsoft.com/office/drawing/2014/main" id="{C757EEDD-7A12-4D25-B94A-E473BB1064BD}"/>
              </a:ext>
            </a:extLst>
          </p:cNvPr>
          <p:cNvSpPr>
            <a:spLocks noGrp="1"/>
          </p:cNvSpPr>
          <p:nvPr>
            <p:ph type="sldNum" sz="quarter" idx="12"/>
          </p:nvPr>
        </p:nvSpPr>
        <p:spPr/>
        <p:txBody>
          <a:bodyPr/>
          <a:lstStyle/>
          <a:p>
            <a:fld id="{0D66BDD9-0229-41C9-AA6F-6EAF22C951BB}" type="slidenum">
              <a:rPr lang="en-US" smtClean="0"/>
              <a:t>1</a:t>
            </a:fld>
            <a:endParaRPr lang="en-US"/>
          </a:p>
        </p:txBody>
      </p:sp>
    </p:spTree>
    <p:extLst>
      <p:ext uri="{BB962C8B-B14F-4D97-AF65-F5344CB8AC3E}">
        <p14:creationId xmlns:p14="http://schemas.microsoft.com/office/powerpoint/2010/main" val="235629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BC63-3CF7-4036-BDB9-0C4C171DC641}"/>
              </a:ext>
            </a:extLst>
          </p:cNvPr>
          <p:cNvSpPr>
            <a:spLocks noGrp="1"/>
          </p:cNvSpPr>
          <p:nvPr>
            <p:ph type="title"/>
          </p:nvPr>
        </p:nvSpPr>
        <p:spPr/>
        <p:txBody>
          <a:bodyPr/>
          <a:lstStyle/>
          <a:p>
            <a:r>
              <a:rPr lang="fa-IR"/>
              <a:t>کربن دارکردن متانول</a:t>
            </a:r>
            <a:endParaRPr lang="en-US"/>
          </a:p>
        </p:txBody>
      </p:sp>
      <p:sp>
        <p:nvSpPr>
          <p:cNvPr id="3" name="Content Placeholder 2">
            <a:extLst>
              <a:ext uri="{FF2B5EF4-FFF2-40B4-BE49-F238E27FC236}">
                <a16:creationId xmlns:a16="http://schemas.microsoft.com/office/drawing/2014/main" id="{33ED96D8-FCC0-4BFD-9402-AF58F6356604}"/>
              </a:ext>
            </a:extLst>
          </p:cNvPr>
          <p:cNvSpPr>
            <a:spLocks noGrp="1"/>
          </p:cNvSpPr>
          <p:nvPr>
            <p:ph idx="1"/>
          </p:nvPr>
        </p:nvSpPr>
        <p:spPr>
          <a:xfrm>
            <a:off x="677334" y="1224117"/>
            <a:ext cx="8596668" cy="4817246"/>
          </a:xfrm>
        </p:spPr>
        <p:txBody>
          <a:bodyPr>
            <a:normAutofit fontScale="92500" lnSpcReduction="20000"/>
          </a:bodyPr>
          <a:lstStyle/>
          <a:p>
            <a:pPr algn="l" rtl="0"/>
            <a:endParaRPr lang="en-US"/>
          </a:p>
          <a:p>
            <a:r>
              <a:rPr lang="fa-IR"/>
              <a:t>بیشتر اسید استیک جهان به روش کربندار کردن متانول تولید می‌شود. در این فرآیند، متانول و مونو اکسید کربن با یکدیگر واکنش می‌دهند تا براساس معادله شیمیایی زیر اسید استیک تولید شود :</a:t>
            </a:r>
          </a:p>
          <a:p>
            <a:endParaRPr lang="fa-IR"/>
          </a:p>
          <a:p>
            <a:pPr rtl="0"/>
            <a:r>
              <a:rPr lang="fa-IR"/>
              <a:t>متانول</a:t>
            </a:r>
            <a:r>
              <a:rPr lang="en-US"/>
              <a:t>CH</a:t>
            </a:r>
            <a:r>
              <a:rPr lang="fa-IR"/>
              <a:t>۳</a:t>
            </a:r>
            <a:r>
              <a:rPr lang="en-US"/>
              <a:t>OH+</a:t>
            </a:r>
            <a:r>
              <a:rPr lang="fa-IR"/>
              <a:t>مونواکسید کربن </a:t>
            </a:r>
            <a:r>
              <a:rPr lang="en-US"/>
              <a:t>CO→ CH</a:t>
            </a:r>
            <a:r>
              <a:rPr lang="fa-IR"/>
              <a:t>۳</a:t>
            </a:r>
            <a:r>
              <a:rPr lang="en-US"/>
              <a:t>COOH</a:t>
            </a:r>
          </a:p>
          <a:p>
            <a:endParaRPr lang="en-US"/>
          </a:p>
          <a:p>
            <a:r>
              <a:rPr lang="fa-IR"/>
              <a:t>این فرایند که در آن یون دو متان به عنوان میانجی مورد استفاده قرار می‌گیرد، در سه مرحله اتفاق می‌افتد. یک کاتالیزور که عمدتا یک کمپلکس است برای کربندار کردن مورد استفاده نیاز است. </a:t>
            </a:r>
            <a:endParaRPr lang="en-US"/>
          </a:p>
          <a:p>
            <a:pPr marL="0" indent="0" algn="l" rtl="0">
              <a:buNone/>
            </a:pPr>
            <a:endParaRPr lang="en-US"/>
          </a:p>
          <a:p>
            <a:pPr algn="l" rtl="0"/>
            <a:r>
              <a:rPr lang="en-US"/>
              <a:t>(1)CH</a:t>
            </a:r>
            <a:r>
              <a:rPr lang="fa-IR"/>
              <a:t>۳</a:t>
            </a:r>
            <a:r>
              <a:rPr lang="en-US"/>
              <a:t>OH+ </a:t>
            </a:r>
            <a:r>
              <a:rPr lang="fa-IR"/>
              <a:t>یودید هیدروژن|</a:t>
            </a:r>
            <a:r>
              <a:rPr lang="en-US"/>
              <a:t>HI→</a:t>
            </a:r>
            <a:r>
              <a:rPr lang="fa-IR"/>
              <a:t>یودومتان|</a:t>
            </a:r>
            <a:r>
              <a:rPr lang="en-US"/>
              <a:t>CH</a:t>
            </a:r>
            <a:r>
              <a:rPr lang="fa-IR"/>
              <a:t>۳</a:t>
            </a:r>
            <a:r>
              <a:rPr lang="en-US"/>
              <a:t>I + H</a:t>
            </a:r>
            <a:r>
              <a:rPr lang="fa-IR"/>
              <a:t>۲</a:t>
            </a:r>
            <a:r>
              <a:rPr lang="en-US"/>
              <a:t>O</a:t>
            </a:r>
          </a:p>
          <a:p>
            <a:pPr algn="l" rtl="0"/>
            <a:r>
              <a:rPr lang="en-US"/>
              <a:t>(2)CH</a:t>
            </a:r>
            <a:r>
              <a:rPr lang="fa-IR"/>
              <a:t>۳</a:t>
            </a:r>
            <a:r>
              <a:rPr lang="en-US"/>
              <a:t>I + </a:t>
            </a:r>
            <a:r>
              <a:rPr lang="fa-IR"/>
              <a:t>مونواکسیدکربن |</a:t>
            </a:r>
            <a:r>
              <a:rPr lang="en-US"/>
              <a:t>CO → CH</a:t>
            </a:r>
            <a:r>
              <a:rPr lang="fa-IR"/>
              <a:t>۳</a:t>
            </a:r>
            <a:r>
              <a:rPr lang="en-US"/>
              <a:t>COI</a:t>
            </a:r>
          </a:p>
          <a:p>
            <a:pPr algn="l" rtl="0"/>
            <a:r>
              <a:rPr lang="en-US"/>
              <a:t>(3)CH</a:t>
            </a:r>
            <a:r>
              <a:rPr lang="fa-IR"/>
              <a:t>۳</a:t>
            </a:r>
            <a:r>
              <a:rPr lang="en-US"/>
              <a:t>COI + H</a:t>
            </a:r>
            <a:r>
              <a:rPr lang="fa-IR"/>
              <a:t>۲</a:t>
            </a:r>
            <a:r>
              <a:rPr lang="en-US"/>
              <a:t>O → CH</a:t>
            </a:r>
            <a:r>
              <a:rPr lang="fa-IR"/>
              <a:t>۳</a:t>
            </a:r>
            <a:r>
              <a:rPr lang="en-US"/>
              <a:t>COOH + HI</a:t>
            </a:r>
          </a:p>
        </p:txBody>
      </p:sp>
      <p:sp>
        <p:nvSpPr>
          <p:cNvPr id="4" name="Slide Number Placeholder 3">
            <a:extLst>
              <a:ext uri="{FF2B5EF4-FFF2-40B4-BE49-F238E27FC236}">
                <a16:creationId xmlns:a16="http://schemas.microsoft.com/office/drawing/2014/main" id="{ED671476-6F04-4724-88E7-A5051F80732A}"/>
              </a:ext>
            </a:extLst>
          </p:cNvPr>
          <p:cNvSpPr>
            <a:spLocks noGrp="1"/>
          </p:cNvSpPr>
          <p:nvPr>
            <p:ph type="sldNum" sz="quarter" idx="12"/>
          </p:nvPr>
        </p:nvSpPr>
        <p:spPr/>
        <p:txBody>
          <a:bodyPr/>
          <a:lstStyle/>
          <a:p>
            <a:fld id="{0D66BDD9-0229-41C9-AA6F-6EAF22C951BB}" type="slidenum">
              <a:rPr lang="en-US" smtClean="0"/>
              <a:pPr/>
              <a:t>10</a:t>
            </a:fld>
            <a:endParaRPr lang="en-US"/>
          </a:p>
        </p:txBody>
      </p:sp>
    </p:spTree>
    <p:extLst>
      <p:ext uri="{BB962C8B-B14F-4D97-AF65-F5344CB8AC3E}">
        <p14:creationId xmlns:p14="http://schemas.microsoft.com/office/powerpoint/2010/main" val="359815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6B83-62E9-4217-831F-9FDDD9AD85B3}"/>
              </a:ext>
            </a:extLst>
          </p:cNvPr>
          <p:cNvSpPr>
            <a:spLocks noGrp="1"/>
          </p:cNvSpPr>
          <p:nvPr>
            <p:ph type="title"/>
          </p:nvPr>
        </p:nvSpPr>
        <p:spPr>
          <a:xfrm>
            <a:off x="677334" y="609600"/>
            <a:ext cx="8596668" cy="717755"/>
          </a:xfrm>
        </p:spPr>
        <p:txBody>
          <a:bodyPr/>
          <a:lstStyle/>
          <a:p>
            <a:r>
              <a:rPr lang="fa-IR"/>
              <a:t>شماتیک کربندارکردن متانول</a:t>
            </a:r>
            <a:endParaRPr lang="en-US"/>
          </a:p>
        </p:txBody>
      </p:sp>
      <p:pic>
        <p:nvPicPr>
          <p:cNvPr id="6" name="Content Placeholder 5">
            <a:extLst>
              <a:ext uri="{FF2B5EF4-FFF2-40B4-BE49-F238E27FC236}">
                <a16:creationId xmlns:a16="http://schemas.microsoft.com/office/drawing/2014/main" id="{AA207F4F-4039-4DEC-BD90-2C760B82A1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5124" y="1575111"/>
            <a:ext cx="6024425" cy="44318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Slide Number Placeholder 3">
            <a:extLst>
              <a:ext uri="{FF2B5EF4-FFF2-40B4-BE49-F238E27FC236}">
                <a16:creationId xmlns:a16="http://schemas.microsoft.com/office/drawing/2014/main" id="{97246FB7-EF68-45E1-899A-49D03009EFD2}"/>
              </a:ext>
            </a:extLst>
          </p:cNvPr>
          <p:cNvSpPr>
            <a:spLocks noGrp="1"/>
          </p:cNvSpPr>
          <p:nvPr>
            <p:ph type="sldNum" sz="quarter" idx="12"/>
          </p:nvPr>
        </p:nvSpPr>
        <p:spPr/>
        <p:txBody>
          <a:bodyPr/>
          <a:lstStyle/>
          <a:p>
            <a:fld id="{0D66BDD9-0229-41C9-AA6F-6EAF22C951BB}" type="slidenum">
              <a:rPr lang="en-US" smtClean="0"/>
              <a:pPr/>
              <a:t>11</a:t>
            </a:fld>
            <a:endParaRPr lang="en-US"/>
          </a:p>
        </p:txBody>
      </p:sp>
    </p:spTree>
    <p:extLst>
      <p:ext uri="{BB962C8B-B14F-4D97-AF65-F5344CB8AC3E}">
        <p14:creationId xmlns:p14="http://schemas.microsoft.com/office/powerpoint/2010/main" val="391060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B9C2C-8187-4C41-8C4C-48D5C2A17063}"/>
              </a:ext>
            </a:extLst>
          </p:cNvPr>
          <p:cNvSpPr>
            <a:spLocks noGrp="1"/>
          </p:cNvSpPr>
          <p:nvPr>
            <p:ph type="title"/>
          </p:nvPr>
        </p:nvSpPr>
        <p:spPr/>
        <p:txBody>
          <a:bodyPr/>
          <a:lstStyle/>
          <a:p>
            <a:r>
              <a:rPr lang="fa-IR"/>
              <a:t>مقدمه</a:t>
            </a:r>
            <a:endParaRPr lang="en-US"/>
          </a:p>
        </p:txBody>
      </p:sp>
      <p:sp>
        <p:nvSpPr>
          <p:cNvPr id="3" name="Content Placeholder 2">
            <a:extLst>
              <a:ext uri="{FF2B5EF4-FFF2-40B4-BE49-F238E27FC236}">
                <a16:creationId xmlns:a16="http://schemas.microsoft.com/office/drawing/2014/main" id="{D1BDD15A-6E2F-47CC-B351-1319ED63E670}"/>
              </a:ext>
            </a:extLst>
          </p:cNvPr>
          <p:cNvSpPr>
            <a:spLocks noGrp="1"/>
          </p:cNvSpPr>
          <p:nvPr>
            <p:ph idx="1"/>
          </p:nvPr>
        </p:nvSpPr>
        <p:spPr>
          <a:xfrm>
            <a:off x="677334" y="1578077"/>
            <a:ext cx="8596668" cy="4670323"/>
          </a:xfrm>
        </p:spPr>
        <p:txBody>
          <a:bodyPr>
            <a:normAutofit/>
          </a:bodyPr>
          <a:lstStyle/>
          <a:p>
            <a:r>
              <a:rPr lang="fa-IR"/>
              <a:t>اسیدماده‌ای شیمیایی است که مشخصه‌های محلول‌های آبی آن مزه</a:t>
            </a:r>
            <a:r>
              <a:rPr lang="en-US"/>
              <a:t> </a:t>
            </a:r>
            <a:r>
              <a:rPr lang="fa-IR"/>
              <a:t>ترش، توانایی تغییر رنگ تورنسل آبی به قرمز، و نیز توانایی واکنش با بازها و بعضی فلزات ویژه (همچون کلسیم) و تشکیل نمک هستند.</a:t>
            </a:r>
          </a:p>
          <a:p>
            <a:r>
              <a:rPr lang="fa-IR"/>
              <a:t>استیک اسید  ترکیب آلی با فرمول مولکولی(</a:t>
            </a:r>
            <a:r>
              <a:rPr lang="en-US"/>
              <a:t>(CH3COOH</a:t>
            </a:r>
            <a:r>
              <a:rPr lang="fa-IR"/>
              <a:t> یکی از مهمترین ترکیبات کربوکسیلیک اسیدها میباشد.</a:t>
            </a:r>
          </a:p>
          <a:p>
            <a:r>
              <a:rPr lang="fa-IR"/>
              <a:t>نام های دیگر استیک اسید عبارتند از : اتانوئیک اسید ، استیک اسید گلاسیال و اتیل اسید</a:t>
            </a:r>
          </a:p>
          <a:p>
            <a:r>
              <a:rPr lang="fa-IR"/>
              <a:t>این ترکیب مایعی بی رنگ و با بویی شبیه به سرکه میباشد که قدرت خورندگی بسیار بالایی دارد نقطه جوش آن 117.9درجه سانتی گرادو نقطه  ذوب آن61.9درجه سانتی گراد میباشد و به طور کامل در اب مخلوط میشود.</a:t>
            </a:r>
          </a:p>
          <a:p>
            <a:r>
              <a:rPr lang="fa-IR"/>
              <a:t>استیک اسید به دو صورت مصنوعی و طبیعی(توسط باکتری) تولید میشود.</a:t>
            </a:r>
          </a:p>
          <a:p>
            <a:endParaRPr lang="fa-IR"/>
          </a:p>
        </p:txBody>
      </p:sp>
      <p:sp>
        <p:nvSpPr>
          <p:cNvPr id="4" name="Slide Number Placeholder 3">
            <a:extLst>
              <a:ext uri="{FF2B5EF4-FFF2-40B4-BE49-F238E27FC236}">
                <a16:creationId xmlns:a16="http://schemas.microsoft.com/office/drawing/2014/main" id="{6FF9BF6E-E74C-4690-AF46-7FB85BFDFD77}"/>
              </a:ext>
            </a:extLst>
          </p:cNvPr>
          <p:cNvSpPr>
            <a:spLocks noGrp="1"/>
          </p:cNvSpPr>
          <p:nvPr>
            <p:ph type="sldNum" sz="quarter" idx="12"/>
          </p:nvPr>
        </p:nvSpPr>
        <p:spPr/>
        <p:txBody>
          <a:bodyPr/>
          <a:lstStyle/>
          <a:p>
            <a:fld id="{0D66BDD9-0229-41C9-AA6F-6EAF22C951BB}" type="slidenum">
              <a:rPr lang="en-US" smtClean="0"/>
              <a:t>2</a:t>
            </a:fld>
            <a:endParaRPr lang="en-US"/>
          </a:p>
        </p:txBody>
      </p:sp>
    </p:spTree>
    <p:extLst>
      <p:ext uri="{BB962C8B-B14F-4D97-AF65-F5344CB8AC3E}">
        <p14:creationId xmlns:p14="http://schemas.microsoft.com/office/powerpoint/2010/main" val="257978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C6445-04D9-4A29-B865-89DA75C49D3C}"/>
              </a:ext>
            </a:extLst>
          </p:cNvPr>
          <p:cNvSpPr>
            <a:spLocks noGrp="1"/>
          </p:cNvSpPr>
          <p:nvPr>
            <p:ph type="title"/>
          </p:nvPr>
        </p:nvSpPr>
        <p:spPr/>
        <p:txBody>
          <a:bodyPr/>
          <a:lstStyle/>
          <a:p>
            <a:r>
              <a:rPr lang="fa-IR"/>
              <a:t>تاریخچه</a:t>
            </a:r>
            <a:endParaRPr lang="en-US"/>
          </a:p>
        </p:txBody>
      </p:sp>
      <p:sp>
        <p:nvSpPr>
          <p:cNvPr id="3" name="Content Placeholder 2">
            <a:extLst>
              <a:ext uri="{FF2B5EF4-FFF2-40B4-BE49-F238E27FC236}">
                <a16:creationId xmlns:a16="http://schemas.microsoft.com/office/drawing/2014/main" id="{5ECE9366-8AB3-4051-A85F-956D499BCBB1}"/>
              </a:ext>
            </a:extLst>
          </p:cNvPr>
          <p:cNvSpPr>
            <a:spLocks noGrp="1"/>
          </p:cNvSpPr>
          <p:nvPr>
            <p:ph idx="1"/>
          </p:nvPr>
        </p:nvSpPr>
        <p:spPr/>
        <p:txBody>
          <a:bodyPr/>
          <a:lstStyle/>
          <a:p>
            <a:r>
              <a:rPr lang="fa-IR"/>
              <a:t>قدمت سرکه به اندازه عمر تمدن و حتی بیشتر است. اسید استیک‌های باکتری‌زا در همه جای جهان وجود دارنداستفاده از اسید استیک در شیمی، به عهد باستان برمی‌گردد. در قرن سوم پیش از میلاد، تئوفراستوس فیلسوف یونانی|یونان تشریح کرد که سرکه چگونه بر روی فلزات اثر می‌کند تا از واکنش آن‌ها رنگدانه‌های مورد استفاده در کارهای هنری تولید شوند که از آن جمله می‌توان به «سرب سفید» (کربنات سرب) و «زنگار مس» اشاره کرد که ترکیبی سبز رنگ از نمک‌های مس از جمله استات مس ۲ می‌باشد.</a:t>
            </a:r>
            <a:endParaRPr lang="en-US"/>
          </a:p>
        </p:txBody>
      </p:sp>
      <p:sp>
        <p:nvSpPr>
          <p:cNvPr id="4" name="Slide Number Placeholder 3">
            <a:extLst>
              <a:ext uri="{FF2B5EF4-FFF2-40B4-BE49-F238E27FC236}">
                <a16:creationId xmlns:a16="http://schemas.microsoft.com/office/drawing/2014/main" id="{BD1135DC-ED39-4123-A4C8-CD24336EB12F}"/>
              </a:ext>
            </a:extLst>
          </p:cNvPr>
          <p:cNvSpPr>
            <a:spLocks noGrp="1"/>
          </p:cNvSpPr>
          <p:nvPr>
            <p:ph type="sldNum" sz="quarter" idx="12"/>
          </p:nvPr>
        </p:nvSpPr>
        <p:spPr/>
        <p:txBody>
          <a:bodyPr/>
          <a:lstStyle/>
          <a:p>
            <a:fld id="{0D66BDD9-0229-41C9-AA6F-6EAF22C951BB}" type="slidenum">
              <a:rPr lang="en-US" smtClean="0"/>
              <a:pPr/>
              <a:t>3</a:t>
            </a:fld>
            <a:endParaRPr lang="en-US"/>
          </a:p>
        </p:txBody>
      </p:sp>
    </p:spTree>
    <p:extLst>
      <p:ext uri="{BB962C8B-B14F-4D97-AF65-F5344CB8AC3E}">
        <p14:creationId xmlns:p14="http://schemas.microsoft.com/office/powerpoint/2010/main" val="408967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87F20-303C-4701-8D14-076AEE48699D}"/>
              </a:ext>
            </a:extLst>
          </p:cNvPr>
          <p:cNvSpPr>
            <a:spLocks noGrp="1"/>
          </p:cNvSpPr>
          <p:nvPr>
            <p:ph type="title"/>
          </p:nvPr>
        </p:nvSpPr>
        <p:spPr/>
        <p:txBody>
          <a:bodyPr/>
          <a:lstStyle/>
          <a:p>
            <a:r>
              <a:rPr lang="fa-IR"/>
              <a:t>خواص</a:t>
            </a:r>
            <a:r>
              <a:rPr lang="en-US"/>
              <a:t> </a:t>
            </a:r>
            <a:r>
              <a:rPr lang="fa-IR"/>
              <a:t>شیمیایی استیک اسید</a:t>
            </a:r>
            <a:endParaRPr lang="en-US"/>
          </a:p>
        </p:txBody>
      </p:sp>
      <p:sp>
        <p:nvSpPr>
          <p:cNvPr id="4" name="Slide Number Placeholder 3">
            <a:extLst>
              <a:ext uri="{FF2B5EF4-FFF2-40B4-BE49-F238E27FC236}">
                <a16:creationId xmlns:a16="http://schemas.microsoft.com/office/drawing/2014/main" id="{E5975285-E829-43E1-A4FD-E5E32C201AAC}"/>
              </a:ext>
            </a:extLst>
          </p:cNvPr>
          <p:cNvSpPr>
            <a:spLocks noGrp="1"/>
          </p:cNvSpPr>
          <p:nvPr>
            <p:ph type="sldNum" sz="quarter" idx="12"/>
          </p:nvPr>
        </p:nvSpPr>
        <p:spPr/>
        <p:txBody>
          <a:bodyPr/>
          <a:lstStyle/>
          <a:p>
            <a:fld id="{0D66BDD9-0229-41C9-AA6F-6EAF22C951BB}" type="slidenum">
              <a:rPr lang="en-US" smtClean="0"/>
              <a:pPr/>
              <a:t>4</a:t>
            </a:fld>
            <a:endParaRPr lang="en-US"/>
          </a:p>
        </p:txBody>
      </p:sp>
      <p:pic>
        <p:nvPicPr>
          <p:cNvPr id="12" name="Content Placeholder 11">
            <a:extLst>
              <a:ext uri="{FF2B5EF4-FFF2-40B4-BE49-F238E27FC236}">
                <a16:creationId xmlns:a16="http://schemas.microsoft.com/office/drawing/2014/main" id="{22301C47-8E7D-444A-8C36-B595FDDD38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3753" y="2572153"/>
            <a:ext cx="3340245" cy="2972818"/>
          </a:xfrm>
        </p:spPr>
      </p:pic>
      <p:pic>
        <p:nvPicPr>
          <p:cNvPr id="14" name="Picture 13">
            <a:extLst>
              <a:ext uri="{FF2B5EF4-FFF2-40B4-BE49-F238E27FC236}">
                <a16:creationId xmlns:a16="http://schemas.microsoft.com/office/drawing/2014/main" id="{30CAF52E-2E7A-41FD-94F5-D0647B8244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1479" y="2572153"/>
            <a:ext cx="4291166" cy="2875081"/>
          </a:xfrm>
          <a:prstGeom prst="rect">
            <a:avLst/>
          </a:prstGeom>
        </p:spPr>
      </p:pic>
    </p:spTree>
    <p:extLst>
      <p:ext uri="{BB962C8B-B14F-4D97-AF65-F5344CB8AC3E}">
        <p14:creationId xmlns:p14="http://schemas.microsoft.com/office/powerpoint/2010/main" val="44877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8E24E9-E4E1-4F93-8F82-EDA1F3E478C7}"/>
              </a:ext>
            </a:extLst>
          </p:cNvPr>
          <p:cNvSpPr>
            <a:spLocks noGrp="1"/>
          </p:cNvSpPr>
          <p:nvPr>
            <p:ph idx="1"/>
          </p:nvPr>
        </p:nvSpPr>
        <p:spPr>
          <a:xfrm>
            <a:off x="677334" y="619433"/>
            <a:ext cx="8596668" cy="5421930"/>
          </a:xfrm>
        </p:spPr>
        <p:txBody>
          <a:bodyPr>
            <a:normAutofit lnSpcReduction="10000"/>
          </a:bodyPr>
          <a:lstStyle/>
          <a:p>
            <a:pPr algn="r"/>
            <a:r>
              <a:rPr lang="fa-IR"/>
              <a:t>نام علمی: اسید استیک ، اسید اتانوئیک ، اسید اتیلیک ، اسید متان کربوکسیل ، سرکه ، اسید سرکه ، جوهر سرکه ، جوهر انگور و </a:t>
            </a:r>
            <a:r>
              <a:rPr lang="en-US"/>
              <a:t>Acetic acid</a:t>
            </a:r>
          </a:p>
          <a:p>
            <a:pPr marL="0" indent="0" algn="r">
              <a:buNone/>
            </a:pPr>
            <a:endParaRPr lang="fa-IR"/>
          </a:p>
          <a:p>
            <a:pPr algn="r"/>
            <a:r>
              <a:rPr lang="fa-IR"/>
              <a:t>فرمول مولکولی</a:t>
            </a:r>
            <a:r>
              <a:rPr lang="en-US"/>
              <a:t>    </a:t>
            </a:r>
            <a:r>
              <a:rPr lang="fa-IR"/>
              <a:t> 	</a:t>
            </a:r>
            <a:r>
              <a:rPr lang="en-US"/>
              <a:t>C2H4O2</a:t>
            </a:r>
          </a:p>
          <a:p>
            <a:r>
              <a:rPr lang="fa-IR"/>
              <a:t>جرم مولی </a:t>
            </a:r>
            <a:r>
              <a:rPr lang="en-US"/>
              <a:t>       </a:t>
            </a:r>
            <a:r>
              <a:rPr lang="fa-IR"/>
              <a:t>	۶۰٫۰۵ </a:t>
            </a:r>
            <a:r>
              <a:rPr lang="en-US"/>
              <a:t>g/ mol</a:t>
            </a:r>
          </a:p>
          <a:p>
            <a:r>
              <a:rPr lang="fa-IR"/>
              <a:t>شکل ظاهری </a:t>
            </a:r>
            <a:r>
              <a:rPr lang="en-US"/>
              <a:t>        </a:t>
            </a:r>
            <a:r>
              <a:rPr lang="fa-IR"/>
              <a:t>	مایع بی‌رنگ</a:t>
            </a:r>
          </a:p>
          <a:p>
            <a:r>
              <a:rPr lang="fa-IR"/>
              <a:t>چگالی </a:t>
            </a:r>
            <a:r>
              <a:rPr lang="en-US"/>
              <a:t>           1.266 g/cm3 (s)              </a:t>
            </a:r>
          </a:p>
          <a:p>
            <a:r>
              <a:rPr lang="fa-IR"/>
              <a:t>دمای ذوب </a:t>
            </a:r>
            <a:r>
              <a:rPr lang="en-US"/>
              <a:t>      </a:t>
            </a:r>
            <a:r>
              <a:rPr lang="fa-IR"/>
              <a:t>	۱۶٫۵ درجه سلسیوس (۶۱٫۷ درجه فارنهایت؛ ۲۸۹٫۶ کلوین)</a:t>
            </a:r>
          </a:p>
          <a:p>
            <a:r>
              <a:rPr lang="fa-IR"/>
              <a:t>دمای جوش </a:t>
            </a:r>
            <a:r>
              <a:rPr lang="en-US"/>
              <a:t>     </a:t>
            </a:r>
            <a:r>
              <a:rPr lang="fa-IR"/>
              <a:t>	 °</a:t>
            </a:r>
            <a:r>
              <a:rPr lang="en-US"/>
              <a:t>C</a:t>
            </a:r>
            <a:r>
              <a:rPr lang="fa-IR">
                <a:latin typeface="Arial Unicode MS" panose="020B0604020202020204" pitchFamily="34" charset="-128"/>
                <a:ea typeface="Arial Unicode MS" panose="020B0604020202020204" pitchFamily="34" charset="-128"/>
                <a:cs typeface="Arial Unicode MS" panose="020B0604020202020204" pitchFamily="34" charset="-128"/>
              </a:rPr>
              <a:t>118.1</a:t>
            </a:r>
            <a:r>
              <a:rPr lang="en-US"/>
              <a:t> 391 K, 245 °F,</a:t>
            </a:r>
          </a:p>
          <a:p>
            <a:r>
              <a:rPr lang="fa-IR"/>
              <a:t>انحلال‌پذیری در آب </a:t>
            </a:r>
            <a:r>
              <a:rPr lang="en-US"/>
              <a:t> </a:t>
            </a:r>
            <a:r>
              <a:rPr lang="fa-IR"/>
              <a:t>	قابل امتزاج به هر نسبت</a:t>
            </a:r>
          </a:p>
          <a:p>
            <a:r>
              <a:rPr lang="fa-IR"/>
              <a:t>اسیدی </a:t>
            </a:r>
            <a:r>
              <a:rPr lang="en-US"/>
              <a:t>pKa            	4.76</a:t>
            </a:r>
            <a:endParaRPr lang="fa-IR"/>
          </a:p>
          <a:p>
            <a:r>
              <a:rPr lang="fa-IR"/>
              <a:t>گرانروی 	</a:t>
            </a:r>
            <a:r>
              <a:rPr lang="en-US"/>
              <a:t> mPa·s at 25 °C</a:t>
            </a:r>
            <a:r>
              <a:rPr lang="fa-IR">
                <a:latin typeface="Arial Unicode MS" panose="020B0604020202020204" pitchFamily="34" charset="-128"/>
                <a:ea typeface="Arial Unicode MS" panose="020B0604020202020204" pitchFamily="34" charset="-128"/>
                <a:cs typeface="Arial Unicode MS" panose="020B0604020202020204" pitchFamily="34" charset="-128"/>
              </a:rPr>
              <a:t>1.22</a:t>
            </a:r>
            <a:endParaRPr lang="en-US">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Slide Number Placeholder 3">
            <a:extLst>
              <a:ext uri="{FF2B5EF4-FFF2-40B4-BE49-F238E27FC236}">
                <a16:creationId xmlns:a16="http://schemas.microsoft.com/office/drawing/2014/main" id="{58236761-C56B-4536-AF54-BA8C76DF9E11}"/>
              </a:ext>
            </a:extLst>
          </p:cNvPr>
          <p:cNvSpPr>
            <a:spLocks noGrp="1"/>
          </p:cNvSpPr>
          <p:nvPr>
            <p:ph type="sldNum" sz="quarter" idx="12"/>
          </p:nvPr>
        </p:nvSpPr>
        <p:spPr/>
        <p:txBody>
          <a:bodyPr/>
          <a:lstStyle/>
          <a:p>
            <a:fld id="{0D66BDD9-0229-41C9-AA6F-6EAF22C951BB}" type="slidenum">
              <a:rPr lang="en-US" smtClean="0"/>
              <a:pPr/>
              <a:t>5</a:t>
            </a:fld>
            <a:endParaRPr lang="en-US"/>
          </a:p>
        </p:txBody>
      </p:sp>
    </p:spTree>
    <p:extLst>
      <p:ext uri="{BB962C8B-B14F-4D97-AF65-F5344CB8AC3E}">
        <p14:creationId xmlns:p14="http://schemas.microsoft.com/office/powerpoint/2010/main" val="954428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E3F17-A97E-449E-AB62-264A4C092035}"/>
              </a:ext>
            </a:extLst>
          </p:cNvPr>
          <p:cNvSpPr>
            <a:spLocks noGrp="1"/>
          </p:cNvSpPr>
          <p:nvPr>
            <p:ph idx="1"/>
          </p:nvPr>
        </p:nvSpPr>
        <p:spPr>
          <a:xfrm>
            <a:off x="677334" y="403887"/>
            <a:ext cx="8596668" cy="5637475"/>
          </a:xfrm>
        </p:spPr>
        <p:txBody>
          <a:bodyPr>
            <a:normAutofit/>
          </a:bodyPr>
          <a:lstStyle/>
          <a:p>
            <a:r>
              <a:rPr lang="fa-IR"/>
              <a:t>گرید : خوراکی و صنعتی</a:t>
            </a:r>
          </a:p>
          <a:p>
            <a:r>
              <a:rPr lang="fa-IR"/>
              <a:t>شکل ظاهری : مایع شفاف سفید رنگ</a:t>
            </a:r>
          </a:p>
          <a:p>
            <a:r>
              <a:rPr lang="fa-IR"/>
              <a:t>طعم : ترش شبیه طعم سرکه</a:t>
            </a:r>
          </a:p>
          <a:p>
            <a:r>
              <a:rPr lang="fa-IR"/>
              <a:t>بو : بوی تند و ترش</a:t>
            </a:r>
          </a:p>
          <a:p>
            <a:r>
              <a:rPr lang="fa-IR"/>
              <a:t>درجه خلوص : ۹۹.۸۵ درصد</a:t>
            </a:r>
          </a:p>
          <a:p>
            <a:r>
              <a:rPr lang="fa-IR"/>
              <a:t>دمای انجماد : ۱۶.۶ درجه سانتیگراد</a:t>
            </a:r>
          </a:p>
          <a:p>
            <a:r>
              <a:rPr lang="fa-IR"/>
              <a:t>نقطه جوش : ۱۱۸ درجه سانتی گراد</a:t>
            </a:r>
          </a:p>
          <a:p>
            <a:r>
              <a:rPr lang="fa-IR"/>
              <a:t>حلالیت در آب : قابل انحلال می باشد</a:t>
            </a:r>
          </a:p>
          <a:p>
            <a:r>
              <a:rPr lang="fa-IR"/>
              <a:t>حلالیت در حلال‌ های آلی: در کلیه ترکیباتی مثل بنزن ، استون ، اتانول، ، دی اتیل اتر و گلیسرول قابلیت انحلال دارد.در سرکه حدودا بین ۴ تا ۱۸ درصد وزنی استیک اسید وجود دارد.</a:t>
            </a:r>
            <a:endParaRPr lang="en-US"/>
          </a:p>
        </p:txBody>
      </p:sp>
      <p:sp>
        <p:nvSpPr>
          <p:cNvPr id="4" name="Slide Number Placeholder 3">
            <a:extLst>
              <a:ext uri="{FF2B5EF4-FFF2-40B4-BE49-F238E27FC236}">
                <a16:creationId xmlns:a16="http://schemas.microsoft.com/office/drawing/2014/main" id="{BCC87E53-F049-41DE-BFE2-B4EC2FD6B8AD}"/>
              </a:ext>
            </a:extLst>
          </p:cNvPr>
          <p:cNvSpPr>
            <a:spLocks noGrp="1"/>
          </p:cNvSpPr>
          <p:nvPr>
            <p:ph type="sldNum" sz="quarter" idx="12"/>
          </p:nvPr>
        </p:nvSpPr>
        <p:spPr/>
        <p:txBody>
          <a:bodyPr/>
          <a:lstStyle/>
          <a:p>
            <a:fld id="{0D66BDD9-0229-41C9-AA6F-6EAF22C951BB}" type="slidenum">
              <a:rPr lang="en-US" smtClean="0"/>
              <a:pPr/>
              <a:t>6</a:t>
            </a:fld>
            <a:endParaRPr lang="en-US"/>
          </a:p>
        </p:txBody>
      </p:sp>
    </p:spTree>
    <p:extLst>
      <p:ext uri="{BB962C8B-B14F-4D97-AF65-F5344CB8AC3E}">
        <p14:creationId xmlns:p14="http://schemas.microsoft.com/office/powerpoint/2010/main" val="53118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3069AE-CC90-426D-AE5F-462AEAD73F91}"/>
              </a:ext>
            </a:extLst>
          </p:cNvPr>
          <p:cNvSpPr>
            <a:spLocks noGrp="1"/>
          </p:cNvSpPr>
          <p:nvPr>
            <p:ph idx="1"/>
          </p:nvPr>
        </p:nvSpPr>
        <p:spPr>
          <a:xfrm>
            <a:off x="677334" y="403887"/>
            <a:ext cx="8596668" cy="5637475"/>
          </a:xfrm>
        </p:spPr>
        <p:txBody>
          <a:bodyPr/>
          <a:lstStyle/>
          <a:p>
            <a:r>
              <a:rPr lang="fa-IR"/>
              <a:t>قدرت اسیدی اتم هیدروژن </a:t>
            </a:r>
            <a:r>
              <a:rPr lang="en-US"/>
              <a:t> (H)</a:t>
            </a:r>
            <a:r>
              <a:rPr lang="fa-IR"/>
              <a:t>در گروه کربوکسیل</a:t>
            </a:r>
            <a:r>
              <a:rPr lang="en-US"/>
              <a:t>COOH)</a:t>
            </a:r>
            <a:r>
              <a:rPr lang="fa-IR"/>
              <a:t>) در اسیدهای کربوکسیلیک همچون اسید استیک، می‌تواند به عنوان یک یون (پروتون) </a:t>
            </a:r>
            <a:r>
              <a:rPr lang="en-US"/>
              <a:t>H+ </a:t>
            </a:r>
            <a:r>
              <a:rPr lang="fa-IR"/>
              <a:t>آزاد شود و به آن‌ها خاصیت اسیدی دهد. اسید استیک در محلول‌های آبی یک اسید تک‌پروتونی مؤثر است. </a:t>
            </a:r>
          </a:p>
          <a:p>
            <a:r>
              <a:rPr lang="fa-IR"/>
              <a:t>ساختار کریستالی اسید استیک نشان می‌دهد که مولکول‌ها به صورت دی مر جفت می‌شوند که پیوندهای هیدروژنی آن‌ها را به هم متصل کرده‌است. دی مرها را می‌توان در بخار ۱۲۰درجه سانتی گراد شناسایی کرد. این حالت ممکن است در فاز مایع اسید استیک خالص نیز رخ دهد اما در صورت وجود آب، به سرعت به هم می‌ریزد. سایر اسیدهای کربوکسیلیک پایین‌تر نیز این رفتار دی‌مرسازی را دارند. </a:t>
            </a:r>
            <a:endParaRPr lang="en-US"/>
          </a:p>
        </p:txBody>
      </p:sp>
      <p:sp>
        <p:nvSpPr>
          <p:cNvPr id="4" name="Slide Number Placeholder 3">
            <a:extLst>
              <a:ext uri="{FF2B5EF4-FFF2-40B4-BE49-F238E27FC236}">
                <a16:creationId xmlns:a16="http://schemas.microsoft.com/office/drawing/2014/main" id="{F4E4DCDB-2F70-47B1-A3A6-38AEB7D0AB03}"/>
              </a:ext>
            </a:extLst>
          </p:cNvPr>
          <p:cNvSpPr>
            <a:spLocks noGrp="1"/>
          </p:cNvSpPr>
          <p:nvPr>
            <p:ph type="sldNum" sz="quarter" idx="12"/>
          </p:nvPr>
        </p:nvSpPr>
        <p:spPr/>
        <p:txBody>
          <a:bodyPr/>
          <a:lstStyle/>
          <a:p>
            <a:fld id="{0D66BDD9-0229-41C9-AA6F-6EAF22C951BB}" type="slidenum">
              <a:rPr lang="en-US" smtClean="0"/>
              <a:pPr/>
              <a:t>7</a:t>
            </a:fld>
            <a:endParaRPr lang="en-US"/>
          </a:p>
        </p:txBody>
      </p:sp>
      <p:pic>
        <p:nvPicPr>
          <p:cNvPr id="6" name="Picture 5">
            <a:extLst>
              <a:ext uri="{FF2B5EF4-FFF2-40B4-BE49-F238E27FC236}">
                <a16:creationId xmlns:a16="http://schemas.microsoft.com/office/drawing/2014/main" id="{C617503A-201B-4022-99D0-1DF6DF6264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6292" y="3324250"/>
            <a:ext cx="2539682" cy="29473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3276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51726-A0F1-438E-A39E-0D1A1C05830F}"/>
              </a:ext>
            </a:extLst>
          </p:cNvPr>
          <p:cNvSpPr>
            <a:spLocks noGrp="1"/>
          </p:cNvSpPr>
          <p:nvPr>
            <p:ph type="title"/>
          </p:nvPr>
        </p:nvSpPr>
        <p:spPr/>
        <p:txBody>
          <a:bodyPr/>
          <a:lstStyle/>
          <a:p>
            <a:r>
              <a:rPr lang="fa-IR"/>
              <a:t>روش های تولید صنعتی اسید استیک</a:t>
            </a:r>
            <a:endParaRPr lang="en-US"/>
          </a:p>
        </p:txBody>
      </p:sp>
      <p:sp>
        <p:nvSpPr>
          <p:cNvPr id="3" name="Content Placeholder 2">
            <a:extLst>
              <a:ext uri="{FF2B5EF4-FFF2-40B4-BE49-F238E27FC236}">
                <a16:creationId xmlns:a16="http://schemas.microsoft.com/office/drawing/2014/main" id="{F9ACF3A1-5541-43FF-9E04-FACB1B12BCFF}"/>
              </a:ext>
            </a:extLst>
          </p:cNvPr>
          <p:cNvSpPr>
            <a:spLocks noGrp="1"/>
          </p:cNvSpPr>
          <p:nvPr>
            <p:ph idx="1"/>
          </p:nvPr>
        </p:nvSpPr>
        <p:spPr>
          <a:xfrm>
            <a:off x="677334" y="1342103"/>
            <a:ext cx="8596668" cy="4699259"/>
          </a:xfrm>
        </p:spPr>
        <p:txBody>
          <a:bodyPr>
            <a:normAutofit lnSpcReduction="10000"/>
          </a:bodyPr>
          <a:lstStyle/>
          <a:p>
            <a:r>
              <a:rPr lang="fa-IR"/>
              <a:t>اسید استیک، هم به‌طور مصنوعی و هم از طریق تخمیر باکتریایی، تولید می‌شود. امروزه روش باکتریایی تنها ۱۰ درصد از تولید را به خود اختصاص داده‌است اما به دلیل اینکه قوانین جهانی مربوط به سلامت غذا بر تهیه سرکه خوراکی از مواد بیولوژیکی تأکید می‌کند، این روش همچنان برای تولید سرکه استفاده می‌شود. تقریباً حدود ۷۵ درصد از اسید استیک تولید شده برای استفاده‌های صنعتی، از کربن‌دار کردن متانول و به روشی که در زیر می‌آید تولید می‌شود. برای بقیه مصارف، از روش‌های دیگر استفاده می‌شود.</a:t>
            </a:r>
          </a:p>
          <a:p>
            <a:r>
              <a:rPr lang="fa-IR"/>
              <a:t>کربونیلاسیون متانول:در این روش متانول با مونوکسید کربن در فشارهای بالا(۲۰۰</a:t>
            </a:r>
            <a:r>
              <a:rPr lang="en-US"/>
              <a:t>atm </a:t>
            </a:r>
            <a:r>
              <a:rPr lang="fa-IR"/>
              <a:t>)واکنش داده و اسید استیک تولید می‌کند. این روش از سال ۱۹۲۰ ابداع شده‌ است و به دلیل ارزان بودن متانول و از لحاظ اقتصادی مقرون به صرفه ‌است.</a:t>
            </a:r>
          </a:p>
          <a:p>
            <a:r>
              <a:rPr lang="fa-IR"/>
              <a:t>اکسیداسیون بوتان: از حرارت دادن بوتان با اکسیژن هوا در حضور یون های فلزی منگنز، کبالت و کروم، پروکسید تولید می‌شود. پروکسید در اثر تجزیه اسید استیک ایجاد می‌کند.</a:t>
            </a:r>
          </a:p>
          <a:p>
            <a:pPr marL="0" indent="0" rtl="0">
              <a:buNone/>
            </a:pPr>
            <a:r>
              <a:rPr lang="fa-IR"/>
              <a:t>۲</a:t>
            </a:r>
            <a:r>
              <a:rPr lang="en-US"/>
              <a:t>C</a:t>
            </a:r>
            <a:r>
              <a:rPr lang="fa-IR" baseline="-25000"/>
              <a:t>۴</a:t>
            </a:r>
            <a:r>
              <a:rPr lang="en-US"/>
              <a:t>HiO + CO</a:t>
            </a:r>
            <a:r>
              <a:rPr lang="fa-IR"/>
              <a:t>۲ → </a:t>
            </a:r>
            <a:r>
              <a:rPr lang="fa-IR" baseline="-25000"/>
              <a:t>۴</a:t>
            </a:r>
            <a:r>
              <a:rPr lang="en-US"/>
              <a:t>CH</a:t>
            </a:r>
            <a:r>
              <a:rPr lang="fa-IR" baseline="-25000"/>
              <a:t>۳</a:t>
            </a:r>
            <a:r>
              <a:rPr lang="en-US"/>
              <a:t>COOH + </a:t>
            </a:r>
            <a:r>
              <a:rPr lang="fa-IR"/>
              <a:t>۲</a:t>
            </a:r>
            <a:r>
              <a:rPr lang="en-US"/>
              <a:t>H</a:t>
            </a:r>
            <a:r>
              <a:rPr lang="fa-IR" baseline="-25000"/>
              <a:t>۲</a:t>
            </a:r>
            <a:r>
              <a:rPr lang="en-US"/>
              <a:t>O</a:t>
            </a:r>
            <a:endParaRPr lang="fa-IR"/>
          </a:p>
          <a:p>
            <a:pPr marL="0" indent="0" rtl="0">
              <a:buNone/>
            </a:pPr>
            <a:endParaRPr lang="en-US"/>
          </a:p>
        </p:txBody>
      </p:sp>
      <p:sp>
        <p:nvSpPr>
          <p:cNvPr id="4" name="Slide Number Placeholder 3">
            <a:extLst>
              <a:ext uri="{FF2B5EF4-FFF2-40B4-BE49-F238E27FC236}">
                <a16:creationId xmlns:a16="http://schemas.microsoft.com/office/drawing/2014/main" id="{718AA371-D00A-4C83-B929-6C3A8FB58E66}"/>
              </a:ext>
            </a:extLst>
          </p:cNvPr>
          <p:cNvSpPr>
            <a:spLocks noGrp="1"/>
          </p:cNvSpPr>
          <p:nvPr>
            <p:ph type="sldNum" sz="quarter" idx="12"/>
          </p:nvPr>
        </p:nvSpPr>
        <p:spPr/>
        <p:txBody>
          <a:bodyPr/>
          <a:lstStyle/>
          <a:p>
            <a:fld id="{0D66BDD9-0229-41C9-AA6F-6EAF22C951BB}" type="slidenum">
              <a:rPr lang="en-US" smtClean="0"/>
              <a:pPr/>
              <a:t>8</a:t>
            </a:fld>
            <a:endParaRPr lang="en-US"/>
          </a:p>
        </p:txBody>
      </p:sp>
    </p:spTree>
    <p:extLst>
      <p:ext uri="{BB962C8B-B14F-4D97-AF65-F5344CB8AC3E}">
        <p14:creationId xmlns:p14="http://schemas.microsoft.com/office/powerpoint/2010/main" val="121375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9486FA6-18EA-460D-9DAA-9C86FD2F6F0F}"/>
              </a:ext>
            </a:extLst>
          </p:cNvPr>
          <p:cNvSpPr>
            <a:spLocks noGrp="1"/>
          </p:cNvSpPr>
          <p:nvPr>
            <p:ph type="title"/>
          </p:nvPr>
        </p:nvSpPr>
        <p:spPr/>
        <p:txBody>
          <a:bodyPr/>
          <a:lstStyle/>
          <a:p>
            <a:r>
              <a:rPr lang="fa-IR"/>
              <a:t>اکسیداسیون استالدئید</a:t>
            </a:r>
            <a:endParaRPr lang="en-US"/>
          </a:p>
        </p:txBody>
      </p:sp>
      <p:sp>
        <p:nvSpPr>
          <p:cNvPr id="3" name="Content Placeholder 2">
            <a:extLst>
              <a:ext uri="{FF2B5EF4-FFF2-40B4-BE49-F238E27FC236}">
                <a16:creationId xmlns:a16="http://schemas.microsoft.com/office/drawing/2014/main" id="{7596CD00-2C8F-42C9-864F-6190C9DA6598}"/>
              </a:ext>
            </a:extLst>
          </p:cNvPr>
          <p:cNvSpPr>
            <a:spLocks noGrp="1"/>
          </p:cNvSpPr>
          <p:nvPr>
            <p:ph idx="1"/>
          </p:nvPr>
        </p:nvSpPr>
        <p:spPr/>
        <p:txBody>
          <a:bodyPr/>
          <a:lstStyle/>
          <a:p>
            <a:r>
              <a:rPr lang="fa-IR"/>
              <a:t>استالدئید در شرایط ملایم و در حضور کاتالیزورهای ساده فلزی مثل منگنز و کروم و... توسط اکسیژن هوا اکسید شده و اسید استیک تولید می‌کند.</a:t>
            </a:r>
          </a:p>
          <a:p>
            <a:pPr marL="0" indent="0" rtl="0">
              <a:buNone/>
            </a:pPr>
            <a:r>
              <a:rPr lang="fa-IR"/>
              <a:t>۲</a:t>
            </a:r>
            <a:r>
              <a:rPr lang="en-US"/>
              <a:t>CH</a:t>
            </a:r>
            <a:r>
              <a:rPr lang="fa-IR" baseline="-25000"/>
              <a:t>۳</a:t>
            </a:r>
            <a:r>
              <a:rPr lang="en-US"/>
              <a:t>CHO + </a:t>
            </a:r>
            <a:r>
              <a:rPr lang="fa-IR"/>
              <a:t>۲</a:t>
            </a:r>
            <a:r>
              <a:rPr lang="en-US"/>
              <a:t>O</a:t>
            </a:r>
            <a:r>
              <a:rPr lang="fa-IR"/>
              <a:t>۲ → </a:t>
            </a:r>
            <a:r>
              <a:rPr lang="fa-IR" baseline="-25000"/>
              <a:t>۲</a:t>
            </a:r>
            <a:r>
              <a:rPr lang="en-US"/>
              <a:t>CH</a:t>
            </a:r>
            <a:r>
              <a:rPr lang="fa-IR" baseline="-25000"/>
              <a:t>۳</a:t>
            </a:r>
            <a:r>
              <a:rPr lang="en-US"/>
              <a:t>COOH</a:t>
            </a:r>
            <a:endParaRPr lang="fa-IR"/>
          </a:p>
          <a:p>
            <a:pPr marL="0" indent="0">
              <a:buNone/>
            </a:pPr>
            <a:r>
              <a:rPr lang="fa-IR"/>
              <a:t>محصولات جانبی تولید شده در این واکنش مانند اسید فرمیک یا استات اتیل و... به دلیل داشتن نقطه جوش پایین تر از اسید استیک توسط تقطیر جداسازی می‌شوند. کاربرد اسید استیک به صورت سرکه به عنوان چاشنی غذا و تهیه انواع ترشی استفاده می‌شود. اسید استیک رقیق به عنوان افشانه برای از بین بردن قارچ های گیاهان استفاده می‌شود. اسید استیک گلاسیال در صنایع شیمیایی در تولید فیلم های عکاسی، تولید پلاستیک پلیاتیلن تریفتالات (</a:t>
            </a:r>
            <a:r>
              <a:rPr lang="en-US"/>
              <a:t>PET) </a:t>
            </a:r>
            <a:r>
              <a:rPr lang="fa-IR"/>
              <a:t>استفاده می‌شود. همچنین به عنوان ماده واسطه در تولید استات وینیل که ترکیب مهمی در تولید چسب و رنگ می‌باشد.</a:t>
            </a:r>
            <a:endParaRPr lang="en-US"/>
          </a:p>
        </p:txBody>
      </p:sp>
      <p:sp>
        <p:nvSpPr>
          <p:cNvPr id="4" name="Slide Number Placeholder 3">
            <a:extLst>
              <a:ext uri="{FF2B5EF4-FFF2-40B4-BE49-F238E27FC236}">
                <a16:creationId xmlns:a16="http://schemas.microsoft.com/office/drawing/2014/main" id="{8B283A68-635F-4F49-A8FD-CE9183DCA1CD}"/>
              </a:ext>
            </a:extLst>
          </p:cNvPr>
          <p:cNvSpPr>
            <a:spLocks noGrp="1"/>
          </p:cNvSpPr>
          <p:nvPr>
            <p:ph type="sldNum" sz="quarter" idx="12"/>
          </p:nvPr>
        </p:nvSpPr>
        <p:spPr/>
        <p:txBody>
          <a:bodyPr/>
          <a:lstStyle/>
          <a:p>
            <a:fld id="{0D66BDD9-0229-41C9-AA6F-6EAF22C951BB}" type="slidenum">
              <a:rPr lang="en-US" smtClean="0"/>
              <a:pPr/>
              <a:t>9</a:t>
            </a:fld>
            <a:endParaRPr lang="en-US"/>
          </a:p>
        </p:txBody>
      </p:sp>
    </p:spTree>
    <p:extLst>
      <p:ext uri="{BB962C8B-B14F-4D97-AF65-F5344CB8AC3E}">
        <p14:creationId xmlns:p14="http://schemas.microsoft.com/office/powerpoint/2010/main" val="41177995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832</TotalTime>
  <Words>1069</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 Unicode MS</vt:lpstr>
      <vt:lpstr>Arial</vt:lpstr>
      <vt:lpstr>Calibri</vt:lpstr>
      <vt:lpstr>Trebuchet MS</vt:lpstr>
      <vt:lpstr>Wingdings 3</vt:lpstr>
      <vt:lpstr>Facet</vt:lpstr>
      <vt:lpstr>PowerPoint Presentation</vt:lpstr>
      <vt:lpstr>مقدمه</vt:lpstr>
      <vt:lpstr>تاریخچه</vt:lpstr>
      <vt:lpstr>خواص شیمیایی استیک اسید</vt:lpstr>
      <vt:lpstr>PowerPoint Presentation</vt:lpstr>
      <vt:lpstr>PowerPoint Presentation</vt:lpstr>
      <vt:lpstr>PowerPoint Presentation</vt:lpstr>
      <vt:lpstr>روش های تولید صنعتی اسید استیک</vt:lpstr>
      <vt:lpstr>اکسیداسیون استالدئید</vt:lpstr>
      <vt:lpstr>کربن دارکردن متانول</vt:lpstr>
      <vt:lpstr>شماتیک کربندارکردن متانول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آغاز هرکلامی نام خدای یکتا همواره می برم من نام مقدسش را</dc:title>
  <dc:creator>sajad SAFDAR</dc:creator>
  <cp:lastModifiedBy>sajad SAFDAR</cp:lastModifiedBy>
  <cp:revision>30</cp:revision>
  <dcterms:created xsi:type="dcterms:W3CDTF">2020-04-02T15:13:59Z</dcterms:created>
  <dcterms:modified xsi:type="dcterms:W3CDTF">2020-06-03T05:32:15Z</dcterms:modified>
</cp:coreProperties>
</file>