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5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4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36B1-EBAD-49AB-B758-4C858942A70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E92C-BA5D-4922-B4B7-72BC83A4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9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A09B-29F5-4404-BA60-24052BA41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76960"/>
            <a:ext cx="9001462" cy="2387600"/>
          </a:xfrm>
        </p:spPr>
        <p:txBody>
          <a:bodyPr/>
          <a:lstStyle/>
          <a:p>
            <a:r>
              <a:rPr lang="fa-IR" dirty="0"/>
              <a:t>به نام خداوند بخشنده ی مهربان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E5696-6E22-48D1-941D-B457C26D6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137521"/>
            <a:ext cx="9001462" cy="2904779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موضوع: درس 4 </a:t>
            </a:r>
            <a:r>
              <a:rPr lang="fa-IR" dirty="0" smtClean="0"/>
              <a:t>زیست</a:t>
            </a:r>
          </a:p>
          <a:p>
            <a:pPr algn="r"/>
            <a:r>
              <a:rPr lang="fa-IR" dirty="0" smtClean="0"/>
              <a:t>تاریخ: پاییز 99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BCAEB-C654-4627-823C-0FC974B1B0A3}"/>
              </a:ext>
            </a:extLst>
          </p:cNvPr>
          <p:cNvSpPr txBox="1"/>
          <p:nvPr/>
        </p:nvSpPr>
        <p:spPr>
          <a:xfrm>
            <a:off x="-115958" y="-24210"/>
            <a:ext cx="12307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/>
              <a:t>به واکنش </a:t>
            </a:r>
            <a:r>
              <a:rPr lang="fa-IR" sz="2800" dirty="0" err="1"/>
              <a:t>هایی</a:t>
            </a:r>
            <a:r>
              <a:rPr lang="fa-IR" sz="2800" dirty="0"/>
              <a:t> که بدون اراده ی ما انجام می شوند فعالیت های غیر </a:t>
            </a:r>
            <a:r>
              <a:rPr lang="fa-IR" sz="2800" dirty="0" err="1"/>
              <a:t>ارادی</a:t>
            </a:r>
            <a:r>
              <a:rPr lang="fa-IR" sz="2800" dirty="0"/>
              <a:t> یا انعکاسی می گویند.</a:t>
            </a:r>
          </a:p>
          <a:p>
            <a:pPr algn="r"/>
            <a:r>
              <a:rPr lang="fa-IR" sz="2800" dirty="0"/>
              <a:t>1-بخش مرکزی: شامل مغز و نخاع است و مرکز کنترل فعالیت های </a:t>
            </a:r>
            <a:r>
              <a:rPr lang="fa-IR" sz="2800" dirty="0" err="1"/>
              <a:t>ارادی</a:t>
            </a:r>
            <a:r>
              <a:rPr lang="fa-IR" sz="2800" dirty="0"/>
              <a:t> و غیر </a:t>
            </a:r>
            <a:r>
              <a:rPr lang="fa-IR" sz="2800" dirty="0" err="1"/>
              <a:t>ارادی</a:t>
            </a:r>
            <a:r>
              <a:rPr lang="fa-IR" sz="2800" dirty="0"/>
              <a:t> بدن می باشد.</a:t>
            </a:r>
          </a:p>
          <a:p>
            <a:pPr algn="r"/>
            <a:r>
              <a:rPr lang="fa-IR" sz="2800" dirty="0"/>
              <a:t>2-بخش </a:t>
            </a:r>
            <a:r>
              <a:rPr lang="fa-IR" sz="2800" dirty="0" err="1"/>
              <a:t>محیطی:شـامل</a:t>
            </a:r>
            <a:r>
              <a:rPr lang="fa-IR" sz="2800" dirty="0"/>
              <a:t> </a:t>
            </a:r>
            <a:r>
              <a:rPr lang="fa-IR" sz="2800" dirty="0" err="1"/>
              <a:t>اعصابـی</a:t>
            </a:r>
            <a:r>
              <a:rPr lang="fa-IR" sz="2800" dirty="0"/>
              <a:t> </a:t>
            </a:r>
            <a:r>
              <a:rPr lang="fa-IR" sz="2800" dirty="0" err="1"/>
              <a:t>اسـت</a:t>
            </a:r>
            <a:r>
              <a:rPr lang="fa-IR" sz="2800" dirty="0"/>
              <a:t> </a:t>
            </a:r>
            <a:r>
              <a:rPr lang="fa-IR" sz="2800" dirty="0" err="1"/>
              <a:t>کـه</a:t>
            </a:r>
            <a:r>
              <a:rPr lang="fa-IR" sz="2800" dirty="0"/>
              <a:t> </a:t>
            </a:r>
            <a:r>
              <a:rPr lang="fa-IR" sz="2800" dirty="0" err="1"/>
              <a:t>تمامـی</a:t>
            </a:r>
            <a:r>
              <a:rPr lang="fa-IR" sz="2800" dirty="0"/>
              <a:t> قسمت های بدن را به بخش مرکزی دستگاه عصبی یعنی </a:t>
            </a:r>
            <a:r>
              <a:rPr lang="fa-IR" sz="2800" dirty="0" err="1"/>
              <a:t>مغـز</a:t>
            </a:r>
            <a:r>
              <a:rPr lang="fa-IR" sz="2800" dirty="0"/>
              <a:t> و </a:t>
            </a:r>
            <a:r>
              <a:rPr lang="fa-IR" sz="2800" dirty="0" err="1"/>
              <a:t>نخـاع</a:t>
            </a:r>
            <a:r>
              <a:rPr lang="fa-IR" sz="2800" dirty="0"/>
              <a:t> </a:t>
            </a:r>
            <a:r>
              <a:rPr lang="fa-IR" sz="2800" dirty="0" err="1"/>
              <a:t>مرتبـط</a:t>
            </a:r>
            <a:r>
              <a:rPr lang="fa-IR" sz="2800" dirty="0"/>
              <a:t> می </a:t>
            </a:r>
            <a:r>
              <a:rPr lang="fa-IR" sz="2800" dirty="0" err="1"/>
              <a:t>کنـد</a:t>
            </a:r>
            <a:r>
              <a:rPr lang="fa-IR" sz="2800" dirty="0"/>
              <a:t>. این </a:t>
            </a:r>
            <a:r>
              <a:rPr lang="fa-IR" sz="2800" dirty="0" err="1"/>
              <a:t>اعصـاب</a:t>
            </a:r>
            <a:r>
              <a:rPr lang="fa-IR" sz="2800" dirty="0"/>
              <a:t>، </a:t>
            </a:r>
            <a:r>
              <a:rPr lang="fa-IR" sz="2800" dirty="0" err="1"/>
              <a:t>هـم</a:t>
            </a:r>
            <a:r>
              <a:rPr lang="fa-IR" sz="2800" dirty="0"/>
              <a:t> پیام های حسی را از دستگاه های مختلف و محیط به بخش مرکزی می </a:t>
            </a:r>
            <a:r>
              <a:rPr lang="fa-IR" sz="2800" dirty="0" err="1"/>
              <a:t>رسـانند</a:t>
            </a:r>
            <a:r>
              <a:rPr lang="fa-IR" sz="2800" dirty="0"/>
              <a:t> و </a:t>
            </a:r>
            <a:r>
              <a:rPr lang="fa-IR" sz="2800" dirty="0" err="1"/>
              <a:t>هـم</a:t>
            </a:r>
            <a:r>
              <a:rPr lang="fa-IR" sz="2800" dirty="0"/>
              <a:t> پیام </a:t>
            </a:r>
            <a:r>
              <a:rPr lang="fa-IR" sz="2800" dirty="0" err="1"/>
              <a:t>هـای</a:t>
            </a:r>
            <a:r>
              <a:rPr lang="fa-IR" sz="2800" dirty="0"/>
              <a:t> </a:t>
            </a:r>
            <a:r>
              <a:rPr lang="fa-IR" sz="2800" dirty="0" err="1"/>
              <a:t>حرکتـی</a:t>
            </a:r>
            <a:r>
              <a:rPr lang="fa-IR" sz="2800" dirty="0"/>
              <a:t> را از </a:t>
            </a:r>
            <a:r>
              <a:rPr lang="fa-IR" sz="2800" dirty="0" err="1"/>
              <a:t>بخـش</a:t>
            </a:r>
            <a:r>
              <a:rPr lang="fa-IR" sz="2800" dirty="0"/>
              <a:t> مرکزی به </a:t>
            </a:r>
            <a:r>
              <a:rPr lang="fa-IR" sz="2800" dirty="0" err="1"/>
              <a:t>دسـتگاه</a:t>
            </a:r>
            <a:r>
              <a:rPr lang="fa-IR" sz="2800" dirty="0"/>
              <a:t> های </a:t>
            </a:r>
            <a:r>
              <a:rPr lang="fa-IR" sz="2800" dirty="0" err="1"/>
              <a:t>دیگـر</a:t>
            </a:r>
            <a:r>
              <a:rPr lang="fa-IR" sz="2800" dirty="0"/>
              <a:t> بدن به </a:t>
            </a:r>
            <a:r>
              <a:rPr lang="fa-IR" sz="2800" dirty="0" err="1"/>
              <a:t>ویـژه</a:t>
            </a:r>
            <a:r>
              <a:rPr lang="fa-IR" sz="2800" dirty="0"/>
              <a:t> اندام </a:t>
            </a:r>
            <a:r>
              <a:rPr lang="fa-IR" sz="2800" dirty="0" err="1"/>
              <a:t>هـای</a:t>
            </a:r>
            <a:r>
              <a:rPr lang="fa-IR" sz="2800" dirty="0"/>
              <a:t> حرکتی منتقل می کنند.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872E6-7628-444E-B2BA-DDACB06DB181}"/>
              </a:ext>
            </a:extLst>
          </p:cNvPr>
          <p:cNvSpPr/>
          <p:nvPr/>
        </p:nvSpPr>
        <p:spPr>
          <a:xfrm>
            <a:off x="10383075" y="4204555"/>
            <a:ext cx="1798985" cy="1152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/>
              <a:t>دستگاه عصبی</a:t>
            </a: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7AAC04D-CDA7-41B3-B8A0-00DFE0576575}"/>
              </a:ext>
            </a:extLst>
          </p:cNvPr>
          <p:cNvSpPr/>
          <p:nvPr/>
        </p:nvSpPr>
        <p:spPr>
          <a:xfrm>
            <a:off x="9756910" y="3252909"/>
            <a:ext cx="626165" cy="290503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F18B1-BB87-4731-95E9-6F3FEE267CD2}"/>
              </a:ext>
            </a:extLst>
          </p:cNvPr>
          <p:cNvSpPr/>
          <p:nvPr/>
        </p:nvSpPr>
        <p:spPr>
          <a:xfrm>
            <a:off x="7805530" y="5403180"/>
            <a:ext cx="1868556" cy="9905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/>
              <a:t>بخش مرکزی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D7D9B-9942-487B-AF6D-BC146998A3EF}"/>
              </a:ext>
            </a:extLst>
          </p:cNvPr>
          <p:cNvSpPr/>
          <p:nvPr/>
        </p:nvSpPr>
        <p:spPr>
          <a:xfrm>
            <a:off x="4837043" y="5022179"/>
            <a:ext cx="1868556" cy="7620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مغز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0FD1A-316A-4BFC-A744-AD05809CDA7D}"/>
              </a:ext>
            </a:extLst>
          </p:cNvPr>
          <p:cNvSpPr/>
          <p:nvPr/>
        </p:nvSpPr>
        <p:spPr>
          <a:xfrm>
            <a:off x="4858577" y="3647312"/>
            <a:ext cx="1868556" cy="7620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/>
              <a:t>اعصاب حرکتی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A7A29A-BB62-489D-A2A8-4825957133F4}"/>
              </a:ext>
            </a:extLst>
          </p:cNvPr>
          <p:cNvSpPr/>
          <p:nvPr/>
        </p:nvSpPr>
        <p:spPr>
          <a:xfrm>
            <a:off x="4858577" y="2615246"/>
            <a:ext cx="1868556" cy="7620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/>
              <a:t>اعصاب حسی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FC0EF-DBD2-4910-A549-1CFCE66FFC14}"/>
              </a:ext>
            </a:extLst>
          </p:cNvPr>
          <p:cNvSpPr/>
          <p:nvPr/>
        </p:nvSpPr>
        <p:spPr>
          <a:xfrm>
            <a:off x="7805530" y="2924020"/>
            <a:ext cx="1868556" cy="9064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/>
              <a:t>بخش محیطی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9CE38-8304-4C79-86EF-1A0B4126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4899"/>
            <a:ext cx="4837043" cy="33677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3495DB-262A-4BD1-87E8-6CFE02F90AF4}"/>
              </a:ext>
            </a:extLst>
          </p:cNvPr>
          <p:cNvSpPr/>
          <p:nvPr/>
        </p:nvSpPr>
        <p:spPr>
          <a:xfrm>
            <a:off x="4826275" y="5919870"/>
            <a:ext cx="1900857" cy="7620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/>
              <a:t>نخاع</a:t>
            </a:r>
            <a:endParaRPr lang="en-US" sz="28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375B479-FFF8-483C-BB00-66266B964A91}"/>
              </a:ext>
            </a:extLst>
          </p:cNvPr>
          <p:cNvSpPr/>
          <p:nvPr/>
        </p:nvSpPr>
        <p:spPr>
          <a:xfrm>
            <a:off x="7036904" y="2924020"/>
            <a:ext cx="685802" cy="148529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1900376-F76E-4092-9B19-2C291C9C671B}"/>
              </a:ext>
            </a:extLst>
          </p:cNvPr>
          <p:cNvSpPr/>
          <p:nvPr/>
        </p:nvSpPr>
        <p:spPr>
          <a:xfrm>
            <a:off x="6954080" y="5403180"/>
            <a:ext cx="685802" cy="114339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A7B63-B475-44ED-9519-1A870439B992}"/>
              </a:ext>
            </a:extLst>
          </p:cNvPr>
          <p:cNvSpPr txBox="1"/>
          <p:nvPr/>
        </p:nvSpPr>
        <p:spPr>
          <a:xfrm>
            <a:off x="0" y="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/>
              <a:t>پاسخ های انعکاسی بسیار سریع، بدون اراده و </a:t>
            </a:r>
            <a:r>
              <a:rPr lang="fa-IR" sz="2800" dirty="0" err="1"/>
              <a:t>تفکرواغلب</a:t>
            </a:r>
            <a:r>
              <a:rPr lang="fa-IR" sz="2800" dirty="0"/>
              <a:t> برای حفظ سلامت بدن انجام می شود.</a:t>
            </a:r>
          </a:p>
          <a:p>
            <a:pPr algn="r"/>
            <a:r>
              <a:rPr lang="fa-IR" sz="2800" u="sng" dirty="0">
                <a:solidFill>
                  <a:srgbClr val="FF0000"/>
                </a:solidFill>
              </a:rPr>
              <a:t>*مثالی برای فعالیت </a:t>
            </a:r>
            <a:r>
              <a:rPr lang="fa-IR" sz="2800" u="sng" dirty="0" err="1">
                <a:solidFill>
                  <a:srgbClr val="FF0000"/>
                </a:solidFill>
              </a:rPr>
              <a:t>ارادی</a:t>
            </a:r>
            <a:r>
              <a:rPr lang="fa-IR" sz="2800" u="sng" dirty="0">
                <a:solidFill>
                  <a:srgbClr val="FF0000"/>
                </a:solidFill>
              </a:rPr>
              <a:t> و غیر </a:t>
            </a:r>
            <a:r>
              <a:rPr lang="fa-IR" sz="2800" u="sng" dirty="0" err="1">
                <a:solidFill>
                  <a:srgbClr val="FF0000"/>
                </a:solidFill>
              </a:rPr>
              <a:t>ارادی</a:t>
            </a:r>
            <a:r>
              <a:rPr lang="fa-IR" sz="2800" u="sng" dirty="0">
                <a:solidFill>
                  <a:srgbClr val="FF0000"/>
                </a:solidFill>
              </a:rPr>
              <a:t>*</a:t>
            </a:r>
          </a:p>
          <a:p>
            <a:pPr algn="r"/>
            <a:r>
              <a:rPr lang="fa-IR" sz="2800" dirty="0"/>
              <a:t>پلک زدن به منظور مرطوب کردن و تمیز کردن سطح چشم و عطسه برای بیرون راندن ذرات خارجی از مجرای تنفسی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5AF39-E966-4B5D-BD4E-B504A3D2E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525"/>
            <a:ext cx="5715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199</TotalTime>
  <Words>181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Rockwell</vt:lpstr>
      <vt:lpstr>Times New Roman</vt:lpstr>
      <vt:lpstr>Damask</vt:lpstr>
      <vt:lpstr>به نام خداوند بخشنده ی مهربان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بخشنده ی مهربان</dc:title>
  <dc:creator>Admin</dc:creator>
  <cp:lastModifiedBy>ip330</cp:lastModifiedBy>
  <cp:revision>21</cp:revision>
  <dcterms:created xsi:type="dcterms:W3CDTF">2020-12-01T19:56:03Z</dcterms:created>
  <dcterms:modified xsi:type="dcterms:W3CDTF">2020-12-14T17:44:28Z</dcterms:modified>
</cp:coreProperties>
</file>