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278" r:id="rId1"/>
  </p:sldMasterIdLst>
  <p:notesMasterIdLst>
    <p:notesMasterId r:id="rId171"/>
  </p:notesMasterIdLst>
  <p:sldIdLst>
    <p:sldId id="419" r:id="rId2"/>
    <p:sldId id="256" r:id="rId3"/>
    <p:sldId id="257" r:id="rId4"/>
    <p:sldId id="258" r:id="rId5"/>
    <p:sldId id="259" r:id="rId6"/>
    <p:sldId id="260" r:id="rId7"/>
    <p:sldId id="424" r:id="rId8"/>
    <p:sldId id="425" r:id="rId9"/>
    <p:sldId id="426" r:id="rId10"/>
    <p:sldId id="428" r:id="rId11"/>
    <p:sldId id="264" r:id="rId12"/>
    <p:sldId id="266" r:id="rId13"/>
    <p:sldId id="267" r:id="rId14"/>
    <p:sldId id="268" r:id="rId15"/>
    <p:sldId id="269" r:id="rId16"/>
    <p:sldId id="270" r:id="rId17"/>
    <p:sldId id="265" r:id="rId18"/>
    <p:sldId id="271" r:id="rId19"/>
    <p:sldId id="272" r:id="rId20"/>
    <p:sldId id="273" r:id="rId21"/>
    <p:sldId id="274" r:id="rId22"/>
    <p:sldId id="275" r:id="rId23"/>
    <p:sldId id="418" r:id="rId24"/>
    <p:sldId id="276" r:id="rId25"/>
    <p:sldId id="277"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3" r:id="rId50"/>
    <p:sldId id="304" r:id="rId51"/>
    <p:sldId id="305" r:id="rId52"/>
    <p:sldId id="302" r:id="rId53"/>
    <p:sldId id="306" r:id="rId54"/>
    <p:sldId id="307" r:id="rId55"/>
    <p:sldId id="308" r:id="rId56"/>
    <p:sldId id="309" r:id="rId57"/>
    <p:sldId id="310" r:id="rId58"/>
    <p:sldId id="311" r:id="rId59"/>
    <p:sldId id="313" r:id="rId60"/>
    <p:sldId id="314" r:id="rId61"/>
    <p:sldId id="315" r:id="rId62"/>
    <p:sldId id="316" r:id="rId63"/>
    <p:sldId id="317" r:id="rId64"/>
    <p:sldId id="312" r:id="rId65"/>
    <p:sldId id="318" r:id="rId66"/>
    <p:sldId id="319" r:id="rId67"/>
    <p:sldId id="320" r:id="rId68"/>
    <p:sldId id="321" r:id="rId69"/>
    <p:sldId id="322" r:id="rId70"/>
    <p:sldId id="323" r:id="rId71"/>
    <p:sldId id="324" r:id="rId72"/>
    <p:sldId id="325" r:id="rId73"/>
    <p:sldId id="326" r:id="rId74"/>
    <p:sldId id="420" r:id="rId75"/>
    <p:sldId id="327" r:id="rId76"/>
    <p:sldId id="328" r:id="rId77"/>
    <p:sldId id="329" r:id="rId78"/>
    <p:sldId id="330" r:id="rId79"/>
    <p:sldId id="331" r:id="rId80"/>
    <p:sldId id="332" r:id="rId81"/>
    <p:sldId id="333" r:id="rId82"/>
    <p:sldId id="423" r:id="rId83"/>
    <p:sldId id="334" r:id="rId84"/>
    <p:sldId id="335" r:id="rId85"/>
    <p:sldId id="336" r:id="rId86"/>
    <p:sldId id="337" r:id="rId87"/>
    <p:sldId id="338" r:id="rId88"/>
    <p:sldId id="339" r:id="rId89"/>
    <p:sldId id="340" r:id="rId90"/>
    <p:sldId id="341" r:id="rId91"/>
    <p:sldId id="342" r:id="rId92"/>
    <p:sldId id="421"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97" r:id="rId118"/>
    <p:sldId id="367" r:id="rId119"/>
    <p:sldId id="368" r:id="rId120"/>
    <p:sldId id="422" r:id="rId121"/>
    <p:sldId id="369" r:id="rId122"/>
    <p:sldId id="370" r:id="rId123"/>
    <p:sldId id="371" r:id="rId124"/>
    <p:sldId id="398" r:id="rId125"/>
    <p:sldId id="372" r:id="rId126"/>
    <p:sldId id="373" r:id="rId127"/>
    <p:sldId id="399" r:id="rId128"/>
    <p:sldId id="374" r:id="rId129"/>
    <p:sldId id="400" r:id="rId130"/>
    <p:sldId id="375" r:id="rId131"/>
    <p:sldId id="401" r:id="rId132"/>
    <p:sldId id="376" r:id="rId133"/>
    <p:sldId id="402" r:id="rId134"/>
    <p:sldId id="377" r:id="rId135"/>
    <p:sldId id="403" r:id="rId136"/>
    <p:sldId id="378" r:id="rId137"/>
    <p:sldId id="404" r:id="rId138"/>
    <p:sldId id="379" r:id="rId139"/>
    <p:sldId id="405" r:id="rId140"/>
    <p:sldId id="380" r:id="rId141"/>
    <p:sldId id="406" r:id="rId142"/>
    <p:sldId id="381" r:id="rId143"/>
    <p:sldId id="407" r:id="rId144"/>
    <p:sldId id="382" r:id="rId145"/>
    <p:sldId id="408" r:id="rId146"/>
    <p:sldId id="383" r:id="rId147"/>
    <p:sldId id="384" r:id="rId148"/>
    <p:sldId id="409" r:id="rId149"/>
    <p:sldId id="385" r:id="rId150"/>
    <p:sldId id="410" r:id="rId151"/>
    <p:sldId id="386" r:id="rId152"/>
    <p:sldId id="411" r:id="rId153"/>
    <p:sldId id="387" r:id="rId154"/>
    <p:sldId id="412" r:id="rId155"/>
    <p:sldId id="388" r:id="rId156"/>
    <p:sldId id="413" r:id="rId157"/>
    <p:sldId id="389" r:id="rId158"/>
    <p:sldId id="414" r:id="rId159"/>
    <p:sldId id="390" r:id="rId160"/>
    <p:sldId id="415" r:id="rId161"/>
    <p:sldId id="391" r:id="rId162"/>
    <p:sldId id="416" r:id="rId163"/>
    <p:sldId id="392" r:id="rId164"/>
    <p:sldId id="393" r:id="rId165"/>
    <p:sldId id="417" r:id="rId166"/>
    <p:sldId id="394" r:id="rId167"/>
    <p:sldId id="395" r:id="rId168"/>
    <p:sldId id="396" r:id="rId169"/>
    <p:sldId id="429" r:id="rId170"/>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5353" autoAdjust="0"/>
  </p:normalViewPr>
  <p:slideViewPr>
    <p:cSldViewPr snapToGrid="0">
      <p:cViewPr>
        <p:scale>
          <a:sx n="77" d="100"/>
          <a:sy n="77" d="100"/>
        </p:scale>
        <p:origin x="-43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notesMaster" Target="notesMasters/notes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69A5C7-88E3-4CBF-B3C2-4131A759C165}" type="doc">
      <dgm:prSet loTypeId="urn:microsoft.com/office/officeart/2005/8/layout/lProcess3" loCatId="process" qsTypeId="urn:microsoft.com/office/officeart/2005/8/quickstyle/3d1" qsCatId="3D" csTypeId="urn:microsoft.com/office/officeart/2005/8/colors/accent1_2" csCatId="accent1" phldr="1"/>
      <dgm:spPr/>
    </dgm:pt>
    <dgm:pt modelId="{11871570-2BB2-4004-B749-CC1D59DD9281}">
      <dgm:prSet phldrT="[Text]"/>
      <dgm:spPr/>
      <dgm:t>
        <a:bodyPr/>
        <a:lstStyle/>
        <a:p>
          <a:pPr rtl="1"/>
          <a:r>
            <a:rPr lang="fa-IR" dirty="0" smtClean="0">
              <a:cs typeface="B Zar" panose="00000400000000000000" pitchFamily="2" charset="-78"/>
            </a:rPr>
            <a:t>عوامل اموزشگاهی و اجتماعی</a:t>
          </a:r>
          <a:endParaRPr lang="fa-IR" dirty="0">
            <a:cs typeface="B Zar" panose="00000400000000000000" pitchFamily="2" charset="-78"/>
          </a:endParaRPr>
        </a:p>
      </dgm:t>
    </dgm:pt>
    <dgm:pt modelId="{A0F873DC-256D-48AC-B821-B4C3BAE319FB}" type="parTrans" cxnId="{68DC52D2-255C-466F-A23B-F84B829C728A}">
      <dgm:prSet/>
      <dgm:spPr/>
      <dgm:t>
        <a:bodyPr/>
        <a:lstStyle/>
        <a:p>
          <a:pPr rtl="1"/>
          <a:endParaRPr lang="fa-IR"/>
        </a:p>
      </dgm:t>
    </dgm:pt>
    <dgm:pt modelId="{DDA84163-B258-4524-982C-6F06E985AC18}" type="sibTrans" cxnId="{68DC52D2-255C-466F-A23B-F84B829C728A}">
      <dgm:prSet/>
      <dgm:spPr/>
      <dgm:t>
        <a:bodyPr/>
        <a:lstStyle/>
        <a:p>
          <a:pPr rtl="1"/>
          <a:endParaRPr lang="fa-IR"/>
        </a:p>
      </dgm:t>
    </dgm:pt>
    <dgm:pt modelId="{04DAE7D8-CEDB-4CA6-98A6-9E15229C4F1E}">
      <dgm:prSet phldrT="[Text]"/>
      <dgm:spPr/>
      <dgm:t>
        <a:bodyPr/>
        <a:lstStyle/>
        <a:p>
          <a:pPr rtl="1"/>
          <a:r>
            <a:rPr lang="fa-IR" dirty="0" smtClean="0">
              <a:cs typeface="B Zar" panose="00000400000000000000" pitchFamily="2" charset="-78"/>
            </a:rPr>
            <a:t>عوامل خانوادگی</a:t>
          </a:r>
          <a:endParaRPr lang="fa-IR" dirty="0">
            <a:cs typeface="B Zar" panose="00000400000000000000" pitchFamily="2" charset="-78"/>
          </a:endParaRPr>
        </a:p>
      </dgm:t>
    </dgm:pt>
    <dgm:pt modelId="{D4A28980-355D-4FE8-ABBA-A40A32ACC949}" type="parTrans" cxnId="{CFDB41BC-2C4E-4041-B73F-2ECE0C383BBF}">
      <dgm:prSet/>
      <dgm:spPr/>
      <dgm:t>
        <a:bodyPr/>
        <a:lstStyle/>
        <a:p>
          <a:pPr rtl="1"/>
          <a:endParaRPr lang="fa-IR"/>
        </a:p>
      </dgm:t>
    </dgm:pt>
    <dgm:pt modelId="{158A095C-7BD6-47A7-88B2-5F1448E218FC}" type="sibTrans" cxnId="{CFDB41BC-2C4E-4041-B73F-2ECE0C383BBF}">
      <dgm:prSet/>
      <dgm:spPr/>
      <dgm:t>
        <a:bodyPr/>
        <a:lstStyle/>
        <a:p>
          <a:pPr rtl="1"/>
          <a:endParaRPr lang="fa-IR"/>
        </a:p>
      </dgm:t>
    </dgm:pt>
    <dgm:pt modelId="{A5D95CDF-5BA7-4D5D-96C7-AD6A3856B847}">
      <dgm:prSet/>
      <dgm:spPr/>
      <dgm:t>
        <a:bodyPr/>
        <a:lstStyle/>
        <a:p>
          <a:pPr rtl="1"/>
          <a:r>
            <a:rPr lang="fa-IR" dirty="0" smtClean="0">
              <a:cs typeface="B Zar" panose="00000400000000000000" pitchFamily="2" charset="-78"/>
            </a:rPr>
            <a:t>عوامل فردی و شخصیتی دانش‌آموز </a:t>
          </a:r>
          <a:endParaRPr lang="fa-IR" dirty="0">
            <a:cs typeface="B Zar" panose="00000400000000000000" pitchFamily="2" charset="-78"/>
          </a:endParaRPr>
        </a:p>
      </dgm:t>
    </dgm:pt>
    <dgm:pt modelId="{A75398D5-4816-4006-8274-E077F164D65E}" type="parTrans" cxnId="{BD1BD496-F00F-4118-A88D-3DA5E2133431}">
      <dgm:prSet/>
      <dgm:spPr/>
      <dgm:t>
        <a:bodyPr/>
        <a:lstStyle/>
        <a:p>
          <a:pPr rtl="1"/>
          <a:endParaRPr lang="fa-IR"/>
        </a:p>
      </dgm:t>
    </dgm:pt>
    <dgm:pt modelId="{4935D34E-60E5-4279-924C-71651C6B28A9}" type="sibTrans" cxnId="{BD1BD496-F00F-4118-A88D-3DA5E2133431}">
      <dgm:prSet/>
      <dgm:spPr/>
      <dgm:t>
        <a:bodyPr/>
        <a:lstStyle/>
        <a:p>
          <a:pPr rtl="1"/>
          <a:endParaRPr lang="fa-IR"/>
        </a:p>
      </dgm:t>
    </dgm:pt>
    <dgm:pt modelId="{F2BAFA12-728B-40D0-B652-0A24913B3A0E}" type="pres">
      <dgm:prSet presAssocID="{8769A5C7-88E3-4CBF-B3C2-4131A759C165}" presName="Name0" presStyleCnt="0">
        <dgm:presLayoutVars>
          <dgm:chPref val="3"/>
          <dgm:dir/>
          <dgm:animLvl val="lvl"/>
          <dgm:resizeHandles/>
        </dgm:presLayoutVars>
      </dgm:prSet>
      <dgm:spPr/>
    </dgm:pt>
    <dgm:pt modelId="{B33C8E1F-3D3A-4CB9-9A83-C632248AA740}" type="pres">
      <dgm:prSet presAssocID="{A5D95CDF-5BA7-4D5D-96C7-AD6A3856B847}" presName="horFlow" presStyleCnt="0"/>
      <dgm:spPr/>
    </dgm:pt>
    <dgm:pt modelId="{1DF29271-CB29-4316-B29A-24FA66D47CEE}" type="pres">
      <dgm:prSet presAssocID="{A5D95CDF-5BA7-4D5D-96C7-AD6A3856B847}" presName="bigChev" presStyleLbl="node1" presStyleIdx="0" presStyleCnt="3" custScaleX="98486" custScaleY="99128" custLinFactNeighborX="-96180" custLinFactNeighborY="98023"/>
      <dgm:spPr/>
      <dgm:t>
        <a:bodyPr/>
        <a:lstStyle/>
        <a:p>
          <a:pPr rtl="1"/>
          <a:endParaRPr lang="fa-IR"/>
        </a:p>
      </dgm:t>
    </dgm:pt>
    <dgm:pt modelId="{815BE2A5-754D-4978-809F-87EBEDC7CF3E}" type="pres">
      <dgm:prSet presAssocID="{A5D95CDF-5BA7-4D5D-96C7-AD6A3856B847}" presName="vSp" presStyleCnt="0"/>
      <dgm:spPr/>
    </dgm:pt>
    <dgm:pt modelId="{2D484B5B-64BB-4D37-9620-C02CB290050A}" type="pres">
      <dgm:prSet presAssocID="{11871570-2BB2-4004-B749-CC1D59DD9281}" presName="horFlow" presStyleCnt="0"/>
      <dgm:spPr/>
    </dgm:pt>
    <dgm:pt modelId="{BC8CA48D-4B21-4A8B-94A8-C4753A659544}" type="pres">
      <dgm:prSet presAssocID="{11871570-2BB2-4004-B749-CC1D59DD9281}" presName="bigChev" presStyleLbl="node1" presStyleIdx="1" presStyleCnt="3" custLinFactNeighborX="6804" custLinFactNeighborY="-18428"/>
      <dgm:spPr/>
      <dgm:t>
        <a:bodyPr/>
        <a:lstStyle/>
        <a:p>
          <a:pPr rtl="1"/>
          <a:endParaRPr lang="fa-IR"/>
        </a:p>
      </dgm:t>
    </dgm:pt>
    <dgm:pt modelId="{F9E4A95D-01DE-49F4-8093-5F8C073C02F8}" type="pres">
      <dgm:prSet presAssocID="{11871570-2BB2-4004-B749-CC1D59DD9281}" presName="vSp" presStyleCnt="0"/>
      <dgm:spPr/>
    </dgm:pt>
    <dgm:pt modelId="{BC9C25A9-AA28-4E13-9F89-92A79748D7C3}" type="pres">
      <dgm:prSet presAssocID="{04DAE7D8-CEDB-4CA6-98A6-9E15229C4F1E}" presName="horFlow" presStyleCnt="0"/>
      <dgm:spPr/>
    </dgm:pt>
    <dgm:pt modelId="{AA25F400-3FD6-4999-8A28-D55BE7903BC8}" type="pres">
      <dgm:prSet presAssocID="{04DAE7D8-CEDB-4CA6-98A6-9E15229C4F1E}" presName="bigChev" presStyleLbl="node1" presStyleIdx="2" presStyleCnt="3" custLinFactX="7541" custLinFactY="-37025" custLinFactNeighborX="100000" custLinFactNeighborY="-100000"/>
      <dgm:spPr/>
      <dgm:t>
        <a:bodyPr/>
        <a:lstStyle/>
        <a:p>
          <a:pPr rtl="1"/>
          <a:endParaRPr lang="fa-IR"/>
        </a:p>
      </dgm:t>
    </dgm:pt>
  </dgm:ptLst>
  <dgm:cxnLst>
    <dgm:cxn modelId="{E0A476F9-9413-4170-A58D-59BD571C75BE}" type="presOf" srcId="{8769A5C7-88E3-4CBF-B3C2-4131A759C165}" destId="{F2BAFA12-728B-40D0-B652-0A24913B3A0E}" srcOrd="0" destOrd="0" presId="urn:microsoft.com/office/officeart/2005/8/layout/lProcess3"/>
    <dgm:cxn modelId="{BD1BD496-F00F-4118-A88D-3DA5E2133431}" srcId="{8769A5C7-88E3-4CBF-B3C2-4131A759C165}" destId="{A5D95CDF-5BA7-4D5D-96C7-AD6A3856B847}" srcOrd="0" destOrd="0" parTransId="{A75398D5-4816-4006-8274-E077F164D65E}" sibTransId="{4935D34E-60E5-4279-924C-71651C6B28A9}"/>
    <dgm:cxn modelId="{68DC52D2-255C-466F-A23B-F84B829C728A}" srcId="{8769A5C7-88E3-4CBF-B3C2-4131A759C165}" destId="{11871570-2BB2-4004-B749-CC1D59DD9281}" srcOrd="1" destOrd="0" parTransId="{A0F873DC-256D-48AC-B821-B4C3BAE319FB}" sibTransId="{DDA84163-B258-4524-982C-6F06E985AC18}"/>
    <dgm:cxn modelId="{86F72A2A-CDF8-4DF1-AF7A-FB1268C452CE}" type="presOf" srcId="{A5D95CDF-5BA7-4D5D-96C7-AD6A3856B847}" destId="{1DF29271-CB29-4316-B29A-24FA66D47CEE}" srcOrd="0" destOrd="0" presId="urn:microsoft.com/office/officeart/2005/8/layout/lProcess3"/>
    <dgm:cxn modelId="{8F0ABFBC-D4DB-4BB3-96E8-6EE67BE7BA97}" type="presOf" srcId="{11871570-2BB2-4004-B749-CC1D59DD9281}" destId="{BC8CA48D-4B21-4A8B-94A8-C4753A659544}" srcOrd="0" destOrd="0" presId="urn:microsoft.com/office/officeart/2005/8/layout/lProcess3"/>
    <dgm:cxn modelId="{62B32AED-BB63-4A3C-836A-A51CB5352DEE}" type="presOf" srcId="{04DAE7D8-CEDB-4CA6-98A6-9E15229C4F1E}" destId="{AA25F400-3FD6-4999-8A28-D55BE7903BC8}" srcOrd="0" destOrd="0" presId="urn:microsoft.com/office/officeart/2005/8/layout/lProcess3"/>
    <dgm:cxn modelId="{CFDB41BC-2C4E-4041-B73F-2ECE0C383BBF}" srcId="{8769A5C7-88E3-4CBF-B3C2-4131A759C165}" destId="{04DAE7D8-CEDB-4CA6-98A6-9E15229C4F1E}" srcOrd="2" destOrd="0" parTransId="{D4A28980-355D-4FE8-ABBA-A40A32ACC949}" sibTransId="{158A095C-7BD6-47A7-88B2-5F1448E218FC}"/>
    <dgm:cxn modelId="{7F1C28A5-8E13-4A5D-957D-7AF3859BD4AC}" type="presParOf" srcId="{F2BAFA12-728B-40D0-B652-0A24913B3A0E}" destId="{B33C8E1F-3D3A-4CB9-9A83-C632248AA740}" srcOrd="0" destOrd="0" presId="urn:microsoft.com/office/officeart/2005/8/layout/lProcess3"/>
    <dgm:cxn modelId="{BB0C928D-675D-410F-B412-68B58FA58F84}" type="presParOf" srcId="{B33C8E1F-3D3A-4CB9-9A83-C632248AA740}" destId="{1DF29271-CB29-4316-B29A-24FA66D47CEE}" srcOrd="0" destOrd="0" presId="urn:microsoft.com/office/officeart/2005/8/layout/lProcess3"/>
    <dgm:cxn modelId="{37BF4AB0-3344-40C6-8A18-E8ED2628DD31}" type="presParOf" srcId="{F2BAFA12-728B-40D0-B652-0A24913B3A0E}" destId="{815BE2A5-754D-4978-809F-87EBEDC7CF3E}" srcOrd="1" destOrd="0" presId="urn:microsoft.com/office/officeart/2005/8/layout/lProcess3"/>
    <dgm:cxn modelId="{DF6DEC7D-563D-4B5D-95B1-F02FC922FC36}" type="presParOf" srcId="{F2BAFA12-728B-40D0-B652-0A24913B3A0E}" destId="{2D484B5B-64BB-4D37-9620-C02CB290050A}" srcOrd="2" destOrd="0" presId="urn:microsoft.com/office/officeart/2005/8/layout/lProcess3"/>
    <dgm:cxn modelId="{37EA0B86-2168-4B5E-9072-B4C8653776F1}" type="presParOf" srcId="{2D484B5B-64BB-4D37-9620-C02CB290050A}" destId="{BC8CA48D-4B21-4A8B-94A8-C4753A659544}" srcOrd="0" destOrd="0" presId="urn:microsoft.com/office/officeart/2005/8/layout/lProcess3"/>
    <dgm:cxn modelId="{6DBF8EBB-4473-4F72-A7D6-2A279301AE8B}" type="presParOf" srcId="{F2BAFA12-728B-40D0-B652-0A24913B3A0E}" destId="{F9E4A95D-01DE-49F4-8093-5F8C073C02F8}" srcOrd="3" destOrd="0" presId="urn:microsoft.com/office/officeart/2005/8/layout/lProcess3"/>
    <dgm:cxn modelId="{25CC41AB-76B4-4BFA-9E25-78361EC831B7}" type="presParOf" srcId="{F2BAFA12-728B-40D0-B652-0A24913B3A0E}" destId="{BC9C25A9-AA28-4E13-9F89-92A79748D7C3}" srcOrd="4" destOrd="0" presId="urn:microsoft.com/office/officeart/2005/8/layout/lProcess3"/>
    <dgm:cxn modelId="{A9B0B939-ECEF-48AD-8C33-5396D7275A12}" type="presParOf" srcId="{BC9C25A9-AA28-4E13-9F89-92A79748D7C3}" destId="{AA25F400-3FD6-4999-8A28-D55BE7903BC8}" srcOrd="0" destOrd="0" presId="urn:microsoft.com/office/officeart/2005/8/layout/lProcess3"/>
  </dgm:cxnLst>
  <dgm:bg>
    <a:solidFill>
      <a:schemeClr val="accent5">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E6B60B-C77C-46AE-B74B-3B187F8A72BE}" type="doc">
      <dgm:prSet loTypeId="urn:microsoft.com/office/officeart/2005/8/layout/matrix3" loCatId="matrix" qsTypeId="urn:microsoft.com/office/officeart/2005/8/quickstyle/3d2" qsCatId="3D" csTypeId="urn:microsoft.com/office/officeart/2005/8/colors/accent1_2" csCatId="accent1" phldr="1"/>
      <dgm:spPr/>
      <dgm:t>
        <a:bodyPr/>
        <a:lstStyle/>
        <a:p>
          <a:pPr rtl="1"/>
          <a:endParaRPr lang="fa-IR"/>
        </a:p>
      </dgm:t>
    </dgm:pt>
    <dgm:pt modelId="{B2F4591C-6939-4D6F-825F-A4D7309F756F}">
      <dgm:prSet phldrT="[Text]"/>
      <dgm:spPr/>
      <dgm:t>
        <a:bodyPr/>
        <a:lstStyle/>
        <a:p>
          <a:pPr rtl="1">
            <a:lnSpc>
              <a:spcPct val="150000"/>
            </a:lnSpc>
          </a:pPr>
          <a:r>
            <a:rPr lang="fa-IR" dirty="0" smtClean="0">
              <a:cs typeface="B Zar" panose="00000400000000000000" pitchFamily="2" charset="-78"/>
            </a:rPr>
            <a:t>قرن هفدهم </a:t>
          </a:r>
        </a:p>
        <a:p>
          <a:pPr rtl="1">
            <a:lnSpc>
              <a:spcPct val="150000"/>
            </a:lnSpc>
          </a:pPr>
          <a:r>
            <a:rPr lang="fa-IR" dirty="0" smtClean="0">
              <a:cs typeface="B Zar" panose="00000400000000000000" pitchFamily="2" charset="-78"/>
            </a:rPr>
            <a:t>عصر روشن بینی</a:t>
          </a:r>
          <a:endParaRPr lang="fa-IR" dirty="0">
            <a:cs typeface="B Zar" panose="00000400000000000000" pitchFamily="2" charset="-78"/>
          </a:endParaRPr>
        </a:p>
      </dgm:t>
    </dgm:pt>
    <dgm:pt modelId="{09B89B7C-F0B0-4C67-BC32-17AB28AF6F8F}" type="parTrans" cxnId="{70F1930F-9257-46D6-BAFB-04807DBC0196}">
      <dgm:prSet/>
      <dgm:spPr/>
      <dgm:t>
        <a:bodyPr/>
        <a:lstStyle/>
        <a:p>
          <a:pPr rtl="1"/>
          <a:endParaRPr lang="fa-IR"/>
        </a:p>
      </dgm:t>
    </dgm:pt>
    <dgm:pt modelId="{3E6D7CC4-33C2-408C-82BE-BCA225B48AD9}" type="sibTrans" cxnId="{70F1930F-9257-46D6-BAFB-04807DBC0196}">
      <dgm:prSet/>
      <dgm:spPr/>
      <dgm:t>
        <a:bodyPr/>
        <a:lstStyle/>
        <a:p>
          <a:pPr rtl="1"/>
          <a:endParaRPr lang="fa-IR"/>
        </a:p>
      </dgm:t>
    </dgm:pt>
    <dgm:pt modelId="{47B8190B-8218-4B0B-8BAF-756E0056CCCB}">
      <dgm:prSet phldrT="[Text]"/>
      <dgm:spPr/>
      <dgm:t>
        <a:bodyPr/>
        <a:lstStyle/>
        <a:p>
          <a:pPr rtl="1">
            <a:lnSpc>
              <a:spcPct val="150000"/>
            </a:lnSpc>
          </a:pPr>
          <a:r>
            <a:rPr lang="fa-IR" dirty="0" smtClean="0">
              <a:cs typeface="B Zar" panose="00000400000000000000" pitchFamily="2" charset="-78"/>
            </a:rPr>
            <a:t>قرن بیستم</a:t>
          </a:r>
        </a:p>
        <a:p>
          <a:pPr rtl="1">
            <a:lnSpc>
              <a:spcPct val="150000"/>
            </a:lnSpc>
          </a:pPr>
          <a:r>
            <a:rPr lang="fa-IR" dirty="0" smtClean="0">
              <a:cs typeface="B Zar" panose="00000400000000000000" pitchFamily="2" charset="-78"/>
            </a:rPr>
            <a:t>عصر اضطراب</a:t>
          </a:r>
          <a:endParaRPr lang="fa-IR" dirty="0">
            <a:cs typeface="B Zar" panose="00000400000000000000" pitchFamily="2" charset="-78"/>
          </a:endParaRPr>
        </a:p>
      </dgm:t>
    </dgm:pt>
    <dgm:pt modelId="{D6CEA1E6-011A-4C1C-8158-7485F2B0B425}" type="parTrans" cxnId="{DB6A1045-0666-4127-851F-DCBE2D4BDFA9}">
      <dgm:prSet/>
      <dgm:spPr/>
      <dgm:t>
        <a:bodyPr/>
        <a:lstStyle/>
        <a:p>
          <a:pPr rtl="1"/>
          <a:endParaRPr lang="fa-IR"/>
        </a:p>
      </dgm:t>
    </dgm:pt>
    <dgm:pt modelId="{EB6F89D6-5AF3-4770-B07A-A40D7853D7AA}" type="sibTrans" cxnId="{DB6A1045-0666-4127-851F-DCBE2D4BDFA9}">
      <dgm:prSet/>
      <dgm:spPr/>
      <dgm:t>
        <a:bodyPr/>
        <a:lstStyle/>
        <a:p>
          <a:pPr rtl="1"/>
          <a:endParaRPr lang="fa-IR"/>
        </a:p>
      </dgm:t>
    </dgm:pt>
    <dgm:pt modelId="{25CEDB34-399B-4514-B7E9-5F7124EF3EA6}">
      <dgm:prSet phldrT="[Text]" phldr="1"/>
      <dgm:spPr/>
      <dgm:t>
        <a:bodyPr/>
        <a:lstStyle/>
        <a:p>
          <a:pPr rtl="1"/>
          <a:endParaRPr lang="fa-IR"/>
        </a:p>
      </dgm:t>
    </dgm:pt>
    <dgm:pt modelId="{2E93DBB0-5B0B-4C9C-B93C-95ADCCEE70CF}" type="parTrans" cxnId="{35E24B00-1020-4B7B-B891-9734C03EC024}">
      <dgm:prSet/>
      <dgm:spPr/>
      <dgm:t>
        <a:bodyPr/>
        <a:lstStyle/>
        <a:p>
          <a:pPr rtl="1"/>
          <a:endParaRPr lang="fa-IR"/>
        </a:p>
      </dgm:t>
    </dgm:pt>
    <dgm:pt modelId="{657326D8-6F40-4D70-8CE1-CE7A425AF13D}" type="sibTrans" cxnId="{35E24B00-1020-4B7B-B891-9734C03EC024}">
      <dgm:prSet/>
      <dgm:spPr/>
      <dgm:t>
        <a:bodyPr/>
        <a:lstStyle/>
        <a:p>
          <a:pPr rtl="1"/>
          <a:endParaRPr lang="fa-IR"/>
        </a:p>
      </dgm:t>
    </dgm:pt>
    <dgm:pt modelId="{D8CAF1C8-EF66-491F-BD05-43356A15853E}">
      <dgm:prSet phldrT="[Text]" phldr="1"/>
      <dgm:spPr/>
      <dgm:t>
        <a:bodyPr/>
        <a:lstStyle/>
        <a:p>
          <a:pPr rtl="1"/>
          <a:endParaRPr lang="fa-IR"/>
        </a:p>
      </dgm:t>
    </dgm:pt>
    <dgm:pt modelId="{7B4EE380-947C-4A3F-BB12-543F2717BF20}" type="parTrans" cxnId="{02E389B9-EDC0-4508-BBA9-A93CFC8BB492}">
      <dgm:prSet/>
      <dgm:spPr/>
      <dgm:t>
        <a:bodyPr/>
        <a:lstStyle/>
        <a:p>
          <a:pPr rtl="1"/>
          <a:endParaRPr lang="fa-IR"/>
        </a:p>
      </dgm:t>
    </dgm:pt>
    <dgm:pt modelId="{10BFA736-571D-43F1-8A5F-A7F11B3C5802}" type="sibTrans" cxnId="{02E389B9-EDC0-4508-BBA9-A93CFC8BB492}">
      <dgm:prSet/>
      <dgm:spPr/>
      <dgm:t>
        <a:bodyPr/>
        <a:lstStyle/>
        <a:p>
          <a:pPr rtl="1"/>
          <a:endParaRPr lang="fa-IR"/>
        </a:p>
      </dgm:t>
    </dgm:pt>
    <dgm:pt modelId="{70447709-EBB9-4CD2-80E1-98C006C68B07}">
      <dgm:prSet/>
      <dgm:spPr/>
      <dgm:t>
        <a:bodyPr/>
        <a:lstStyle/>
        <a:p>
          <a:pPr rtl="1">
            <a:lnSpc>
              <a:spcPct val="150000"/>
            </a:lnSpc>
          </a:pPr>
          <a:r>
            <a:rPr lang="fa-IR" dirty="0" smtClean="0">
              <a:cs typeface="B Zar" panose="00000400000000000000" pitchFamily="2" charset="-78"/>
            </a:rPr>
            <a:t>قرن نوزدهم عصر پیشرفت</a:t>
          </a:r>
          <a:endParaRPr lang="fa-IR" dirty="0">
            <a:cs typeface="B Zar" panose="00000400000000000000" pitchFamily="2" charset="-78"/>
          </a:endParaRPr>
        </a:p>
      </dgm:t>
    </dgm:pt>
    <dgm:pt modelId="{41D02070-E5C2-457F-A225-07100100D623}" type="parTrans" cxnId="{574D43DC-3EAF-4BD1-82F1-638EA473B326}">
      <dgm:prSet/>
      <dgm:spPr/>
      <dgm:t>
        <a:bodyPr/>
        <a:lstStyle/>
        <a:p>
          <a:pPr rtl="1"/>
          <a:endParaRPr lang="fa-IR"/>
        </a:p>
      </dgm:t>
    </dgm:pt>
    <dgm:pt modelId="{305EDCCC-D67B-4E92-8236-CECFDA9B7B0B}" type="sibTrans" cxnId="{574D43DC-3EAF-4BD1-82F1-638EA473B326}">
      <dgm:prSet/>
      <dgm:spPr/>
      <dgm:t>
        <a:bodyPr/>
        <a:lstStyle/>
        <a:p>
          <a:pPr rtl="1"/>
          <a:endParaRPr lang="fa-IR"/>
        </a:p>
      </dgm:t>
    </dgm:pt>
    <dgm:pt modelId="{007CD662-FC20-4474-BDA3-EB140AE283B6}">
      <dgm:prSet/>
      <dgm:spPr/>
      <dgm:t>
        <a:bodyPr/>
        <a:lstStyle/>
        <a:p>
          <a:pPr rtl="1">
            <a:lnSpc>
              <a:spcPct val="150000"/>
            </a:lnSpc>
          </a:pPr>
          <a:r>
            <a:rPr lang="fa-IR" dirty="0" smtClean="0">
              <a:cs typeface="B Zar" panose="00000400000000000000" pitchFamily="2" charset="-78"/>
            </a:rPr>
            <a:t>قرن هیجدهم عصر منطق</a:t>
          </a:r>
          <a:endParaRPr lang="fa-IR" dirty="0">
            <a:cs typeface="B Zar" panose="00000400000000000000" pitchFamily="2" charset="-78"/>
          </a:endParaRPr>
        </a:p>
      </dgm:t>
    </dgm:pt>
    <dgm:pt modelId="{919DA809-65EC-4304-8C27-383485042A08}" type="parTrans" cxnId="{F3BEFC09-41F5-49CE-8574-CAA8E73E3F5C}">
      <dgm:prSet/>
      <dgm:spPr/>
      <dgm:t>
        <a:bodyPr/>
        <a:lstStyle/>
        <a:p>
          <a:pPr rtl="1"/>
          <a:endParaRPr lang="fa-IR"/>
        </a:p>
      </dgm:t>
    </dgm:pt>
    <dgm:pt modelId="{5205242A-DDD8-4BA0-9CA6-04434AF279A6}" type="sibTrans" cxnId="{F3BEFC09-41F5-49CE-8574-CAA8E73E3F5C}">
      <dgm:prSet/>
      <dgm:spPr/>
      <dgm:t>
        <a:bodyPr/>
        <a:lstStyle/>
        <a:p>
          <a:pPr rtl="1"/>
          <a:endParaRPr lang="fa-IR"/>
        </a:p>
      </dgm:t>
    </dgm:pt>
    <dgm:pt modelId="{62AC6297-3866-4B76-8694-B4895C6E7F20}" type="pres">
      <dgm:prSet presAssocID="{AFE6B60B-C77C-46AE-B74B-3B187F8A72BE}" presName="matrix" presStyleCnt="0">
        <dgm:presLayoutVars>
          <dgm:chMax val="1"/>
          <dgm:dir/>
          <dgm:resizeHandles val="exact"/>
        </dgm:presLayoutVars>
      </dgm:prSet>
      <dgm:spPr/>
      <dgm:t>
        <a:bodyPr/>
        <a:lstStyle/>
        <a:p>
          <a:pPr rtl="1"/>
          <a:endParaRPr lang="fa-IR"/>
        </a:p>
      </dgm:t>
    </dgm:pt>
    <dgm:pt modelId="{4324B8E7-6FB4-48AF-98F2-9DB13116BCC5}" type="pres">
      <dgm:prSet presAssocID="{AFE6B60B-C77C-46AE-B74B-3B187F8A72BE}" presName="diamond" presStyleLbl="bgShp" presStyleIdx="0" presStyleCnt="1" custLinFactNeighborX="191" custLinFactNeighborY="-5167"/>
      <dgm:spPr/>
    </dgm:pt>
    <dgm:pt modelId="{7C0CBFAE-5D40-4BCF-8DC5-E6FF1C6223FD}" type="pres">
      <dgm:prSet presAssocID="{AFE6B60B-C77C-46AE-B74B-3B187F8A72BE}" presName="quad1" presStyleLbl="node1" presStyleIdx="0" presStyleCnt="4" custScaleY="109245" custLinFactNeighborX="5019" custLinFactNeighborY="-17843">
        <dgm:presLayoutVars>
          <dgm:chMax val="0"/>
          <dgm:chPref val="0"/>
          <dgm:bulletEnabled val="1"/>
        </dgm:presLayoutVars>
      </dgm:prSet>
      <dgm:spPr/>
      <dgm:t>
        <a:bodyPr/>
        <a:lstStyle/>
        <a:p>
          <a:pPr rtl="1"/>
          <a:endParaRPr lang="fa-IR"/>
        </a:p>
      </dgm:t>
    </dgm:pt>
    <dgm:pt modelId="{DDBE91B9-53F7-45A6-82FB-537FB9F110A5}" type="pres">
      <dgm:prSet presAssocID="{AFE6B60B-C77C-46AE-B74B-3B187F8A72BE}" presName="quad2" presStyleLbl="node1" presStyleIdx="1" presStyleCnt="4" custScaleY="111643" custLinFactNeighborX="4149" custLinFactNeighborY="-23084">
        <dgm:presLayoutVars>
          <dgm:chMax val="0"/>
          <dgm:chPref val="0"/>
          <dgm:bulletEnabled val="1"/>
        </dgm:presLayoutVars>
      </dgm:prSet>
      <dgm:spPr/>
      <dgm:t>
        <a:bodyPr/>
        <a:lstStyle/>
        <a:p>
          <a:pPr rtl="1"/>
          <a:endParaRPr lang="fa-IR"/>
        </a:p>
      </dgm:t>
    </dgm:pt>
    <dgm:pt modelId="{48987B5A-23B4-4C4F-A07C-4C74A24E0D88}" type="pres">
      <dgm:prSet presAssocID="{AFE6B60B-C77C-46AE-B74B-3B187F8A72BE}" presName="quad3" presStyleLbl="node1" presStyleIdx="2" presStyleCnt="4" custScaleY="108940" custLinFactNeighborX="3926" custLinFactNeighborY="-9555">
        <dgm:presLayoutVars>
          <dgm:chMax val="0"/>
          <dgm:chPref val="0"/>
          <dgm:bulletEnabled val="1"/>
        </dgm:presLayoutVars>
      </dgm:prSet>
      <dgm:spPr/>
      <dgm:t>
        <a:bodyPr/>
        <a:lstStyle/>
        <a:p>
          <a:pPr rtl="1"/>
          <a:endParaRPr lang="fa-IR"/>
        </a:p>
      </dgm:t>
    </dgm:pt>
    <dgm:pt modelId="{0FB37A18-1688-4EAF-A65C-23798F7999E1}" type="pres">
      <dgm:prSet presAssocID="{AFE6B60B-C77C-46AE-B74B-3B187F8A72BE}" presName="quad4" presStyleLbl="node1" presStyleIdx="3" presStyleCnt="4" custScaleY="108426" custLinFactNeighborX="4147" custLinFactNeighborY="-10900">
        <dgm:presLayoutVars>
          <dgm:chMax val="0"/>
          <dgm:chPref val="0"/>
          <dgm:bulletEnabled val="1"/>
        </dgm:presLayoutVars>
      </dgm:prSet>
      <dgm:spPr/>
      <dgm:t>
        <a:bodyPr/>
        <a:lstStyle/>
        <a:p>
          <a:pPr rtl="1"/>
          <a:endParaRPr lang="fa-IR"/>
        </a:p>
      </dgm:t>
    </dgm:pt>
  </dgm:ptLst>
  <dgm:cxnLst>
    <dgm:cxn modelId="{B1D562C9-E500-44BF-9E43-ABA66FB2E066}" type="presOf" srcId="{70447709-EBB9-4CD2-80E1-98C006C68B07}" destId="{48987B5A-23B4-4C4F-A07C-4C74A24E0D88}" srcOrd="0" destOrd="0" presId="urn:microsoft.com/office/officeart/2005/8/layout/matrix3"/>
    <dgm:cxn modelId="{BBE984E6-4F7A-4723-B9FC-BE75FD7E6095}" type="presOf" srcId="{B2F4591C-6939-4D6F-825F-A4D7309F756F}" destId="{7C0CBFAE-5D40-4BCF-8DC5-E6FF1C6223FD}" srcOrd="0" destOrd="0" presId="urn:microsoft.com/office/officeart/2005/8/layout/matrix3"/>
    <dgm:cxn modelId="{70F1930F-9257-46D6-BAFB-04807DBC0196}" srcId="{AFE6B60B-C77C-46AE-B74B-3B187F8A72BE}" destId="{B2F4591C-6939-4D6F-825F-A4D7309F756F}" srcOrd="0" destOrd="0" parTransId="{09B89B7C-F0B0-4C67-BC32-17AB28AF6F8F}" sibTransId="{3E6D7CC4-33C2-408C-82BE-BCA225B48AD9}"/>
    <dgm:cxn modelId="{35E24B00-1020-4B7B-B891-9734C03EC024}" srcId="{AFE6B60B-C77C-46AE-B74B-3B187F8A72BE}" destId="{25CEDB34-399B-4514-B7E9-5F7124EF3EA6}" srcOrd="4" destOrd="0" parTransId="{2E93DBB0-5B0B-4C9C-B93C-95ADCCEE70CF}" sibTransId="{657326D8-6F40-4D70-8CE1-CE7A425AF13D}"/>
    <dgm:cxn modelId="{02E389B9-EDC0-4508-BBA9-A93CFC8BB492}" srcId="{AFE6B60B-C77C-46AE-B74B-3B187F8A72BE}" destId="{D8CAF1C8-EF66-491F-BD05-43356A15853E}" srcOrd="5" destOrd="0" parTransId="{7B4EE380-947C-4A3F-BB12-543F2717BF20}" sibTransId="{10BFA736-571D-43F1-8A5F-A7F11B3C5802}"/>
    <dgm:cxn modelId="{8EB7CDF2-117A-409D-AA05-FBF4797E1439}" type="presOf" srcId="{AFE6B60B-C77C-46AE-B74B-3B187F8A72BE}" destId="{62AC6297-3866-4B76-8694-B4895C6E7F20}" srcOrd="0" destOrd="0" presId="urn:microsoft.com/office/officeart/2005/8/layout/matrix3"/>
    <dgm:cxn modelId="{F3BEFC09-41F5-49CE-8574-CAA8E73E3F5C}" srcId="{AFE6B60B-C77C-46AE-B74B-3B187F8A72BE}" destId="{007CD662-FC20-4474-BDA3-EB140AE283B6}" srcOrd="1" destOrd="0" parTransId="{919DA809-65EC-4304-8C27-383485042A08}" sibTransId="{5205242A-DDD8-4BA0-9CA6-04434AF279A6}"/>
    <dgm:cxn modelId="{849DA396-E2E0-4777-82BA-1935D2218F3C}" type="presOf" srcId="{47B8190B-8218-4B0B-8BAF-756E0056CCCB}" destId="{0FB37A18-1688-4EAF-A65C-23798F7999E1}" srcOrd="0" destOrd="0" presId="urn:microsoft.com/office/officeart/2005/8/layout/matrix3"/>
    <dgm:cxn modelId="{DB6A1045-0666-4127-851F-DCBE2D4BDFA9}" srcId="{AFE6B60B-C77C-46AE-B74B-3B187F8A72BE}" destId="{47B8190B-8218-4B0B-8BAF-756E0056CCCB}" srcOrd="3" destOrd="0" parTransId="{D6CEA1E6-011A-4C1C-8158-7485F2B0B425}" sibTransId="{EB6F89D6-5AF3-4770-B07A-A40D7853D7AA}"/>
    <dgm:cxn modelId="{0F001EDE-77B6-47C0-8CA0-A17726F96161}" type="presOf" srcId="{007CD662-FC20-4474-BDA3-EB140AE283B6}" destId="{DDBE91B9-53F7-45A6-82FB-537FB9F110A5}" srcOrd="0" destOrd="0" presId="urn:microsoft.com/office/officeart/2005/8/layout/matrix3"/>
    <dgm:cxn modelId="{574D43DC-3EAF-4BD1-82F1-638EA473B326}" srcId="{AFE6B60B-C77C-46AE-B74B-3B187F8A72BE}" destId="{70447709-EBB9-4CD2-80E1-98C006C68B07}" srcOrd="2" destOrd="0" parTransId="{41D02070-E5C2-457F-A225-07100100D623}" sibTransId="{305EDCCC-D67B-4E92-8236-CECFDA9B7B0B}"/>
    <dgm:cxn modelId="{C23A3084-5D51-4E41-9187-0E7B891A0695}" type="presParOf" srcId="{62AC6297-3866-4B76-8694-B4895C6E7F20}" destId="{4324B8E7-6FB4-48AF-98F2-9DB13116BCC5}" srcOrd="0" destOrd="0" presId="urn:microsoft.com/office/officeart/2005/8/layout/matrix3"/>
    <dgm:cxn modelId="{B00C3B84-F808-497C-A654-4281A9C71DC3}" type="presParOf" srcId="{62AC6297-3866-4B76-8694-B4895C6E7F20}" destId="{7C0CBFAE-5D40-4BCF-8DC5-E6FF1C6223FD}" srcOrd="1" destOrd="0" presId="urn:microsoft.com/office/officeart/2005/8/layout/matrix3"/>
    <dgm:cxn modelId="{93EF2BB0-CBA1-403B-9525-52A11274D91F}" type="presParOf" srcId="{62AC6297-3866-4B76-8694-B4895C6E7F20}" destId="{DDBE91B9-53F7-45A6-82FB-537FB9F110A5}" srcOrd="2" destOrd="0" presId="urn:microsoft.com/office/officeart/2005/8/layout/matrix3"/>
    <dgm:cxn modelId="{3410D6C8-7545-4D00-8E45-8FEB8A9C8212}" type="presParOf" srcId="{62AC6297-3866-4B76-8694-B4895C6E7F20}" destId="{48987B5A-23B4-4C4F-A07C-4C74A24E0D88}" srcOrd="3" destOrd="0" presId="urn:microsoft.com/office/officeart/2005/8/layout/matrix3"/>
    <dgm:cxn modelId="{09DD9FCE-6917-48E4-AA9B-B9DF86A07304}" type="presParOf" srcId="{62AC6297-3866-4B76-8694-B4895C6E7F20}" destId="{0FB37A18-1688-4EAF-A65C-23798F7999E1}" srcOrd="4" destOrd="0" presId="urn:microsoft.com/office/officeart/2005/8/layout/matrix3"/>
  </dgm:cxnLst>
  <dgm:bg>
    <a:solidFill>
      <a:schemeClr val="accent5">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37A954-3513-4F1D-83CF-88919A74D0DD}" type="doc">
      <dgm:prSet loTypeId="urn:microsoft.com/office/officeart/2005/8/layout/default" loCatId="list" qsTypeId="urn:microsoft.com/office/officeart/2005/8/quickstyle/3d2" qsCatId="3D" csTypeId="urn:microsoft.com/office/officeart/2005/8/colors/accent1_2" csCatId="accent1" phldr="1"/>
      <dgm:spPr/>
      <dgm:t>
        <a:bodyPr/>
        <a:lstStyle/>
        <a:p>
          <a:pPr rtl="1"/>
          <a:endParaRPr lang="fa-IR"/>
        </a:p>
      </dgm:t>
    </dgm:pt>
    <dgm:pt modelId="{D45FD52C-E091-451C-9D93-17EA33461AA9}">
      <dgm:prSet phldrT="[Text]"/>
      <dgm:spPr/>
      <dgm:t>
        <a:bodyPr/>
        <a:lstStyle/>
        <a:p>
          <a:pPr rtl="1"/>
          <a:r>
            <a:rPr lang="fa-IR" dirty="0" smtClean="0">
              <a:cs typeface="B Nazanin" panose="00000400000000000000" pitchFamily="2" charset="-78"/>
            </a:rPr>
            <a:t>عصبی بودن (قرار نداشتن)</a:t>
          </a:r>
          <a:endParaRPr lang="fa-IR" dirty="0">
            <a:cs typeface="B Nazanin" panose="00000400000000000000" pitchFamily="2" charset="-78"/>
          </a:endParaRPr>
        </a:p>
      </dgm:t>
    </dgm:pt>
    <dgm:pt modelId="{994DEAAE-B885-4B6F-A998-020E09306614}" type="parTrans" cxnId="{95BA2AFF-27EC-40D7-AF18-80F63112B883}">
      <dgm:prSet/>
      <dgm:spPr/>
      <dgm:t>
        <a:bodyPr/>
        <a:lstStyle/>
        <a:p>
          <a:pPr rtl="1"/>
          <a:endParaRPr lang="fa-IR"/>
        </a:p>
      </dgm:t>
    </dgm:pt>
    <dgm:pt modelId="{95546506-4EA8-47EA-94F8-5F9355AF79F9}" type="sibTrans" cxnId="{95BA2AFF-27EC-40D7-AF18-80F63112B883}">
      <dgm:prSet/>
      <dgm:spPr/>
      <dgm:t>
        <a:bodyPr/>
        <a:lstStyle/>
        <a:p>
          <a:pPr rtl="1"/>
          <a:endParaRPr lang="fa-IR"/>
        </a:p>
      </dgm:t>
    </dgm:pt>
    <dgm:pt modelId="{92F0EC3B-9257-4503-8C31-D99949C8A518}">
      <dgm:prSet phldrT="[Text]"/>
      <dgm:spPr/>
      <dgm:t>
        <a:bodyPr/>
        <a:lstStyle/>
        <a:p>
          <a:pPr rtl="1"/>
          <a:r>
            <a:rPr lang="fa-IR" dirty="0" smtClean="0">
              <a:cs typeface="B Nazanin" panose="00000400000000000000" pitchFamily="2" charset="-78"/>
            </a:rPr>
            <a:t>سرگیجه</a:t>
          </a:r>
          <a:endParaRPr lang="fa-IR" dirty="0">
            <a:cs typeface="B Nazanin" panose="00000400000000000000" pitchFamily="2" charset="-78"/>
          </a:endParaRPr>
        </a:p>
      </dgm:t>
    </dgm:pt>
    <dgm:pt modelId="{BC637319-0342-4709-A74C-AD66FC2C75BF}" type="parTrans" cxnId="{F4628DCC-57EA-47A2-82BC-C4824E4A4DBB}">
      <dgm:prSet/>
      <dgm:spPr/>
      <dgm:t>
        <a:bodyPr/>
        <a:lstStyle/>
        <a:p>
          <a:pPr rtl="1"/>
          <a:endParaRPr lang="fa-IR"/>
        </a:p>
      </dgm:t>
    </dgm:pt>
    <dgm:pt modelId="{1622F02A-704E-4218-8542-10534C9C9325}" type="sibTrans" cxnId="{F4628DCC-57EA-47A2-82BC-C4824E4A4DBB}">
      <dgm:prSet/>
      <dgm:spPr/>
      <dgm:t>
        <a:bodyPr/>
        <a:lstStyle/>
        <a:p>
          <a:pPr rtl="1"/>
          <a:endParaRPr lang="fa-IR"/>
        </a:p>
      </dgm:t>
    </dgm:pt>
    <dgm:pt modelId="{D2A70C44-BD2B-40F7-98F9-A7B1408C9345}">
      <dgm:prSet phldrT="[Text]"/>
      <dgm:spPr/>
      <dgm:t>
        <a:bodyPr/>
        <a:lstStyle/>
        <a:p>
          <a:pPr rtl="1"/>
          <a:r>
            <a:rPr lang="fa-IR" dirty="0" smtClean="0">
              <a:cs typeface="B Nazanin" panose="00000400000000000000" pitchFamily="2" charset="-78"/>
            </a:rPr>
            <a:t>تپش قلب</a:t>
          </a:r>
          <a:endParaRPr lang="fa-IR" dirty="0">
            <a:cs typeface="B Nazanin" panose="00000400000000000000" pitchFamily="2" charset="-78"/>
          </a:endParaRPr>
        </a:p>
      </dgm:t>
    </dgm:pt>
    <dgm:pt modelId="{19E2A243-2018-4CF4-A3FC-4A855333E4E2}" type="parTrans" cxnId="{3F970C6D-89CF-4B4F-BF20-9A94210643F3}">
      <dgm:prSet/>
      <dgm:spPr/>
      <dgm:t>
        <a:bodyPr/>
        <a:lstStyle/>
        <a:p>
          <a:pPr rtl="1"/>
          <a:endParaRPr lang="fa-IR"/>
        </a:p>
      </dgm:t>
    </dgm:pt>
    <dgm:pt modelId="{D4737E6E-EC5A-42B5-846A-E3E59C9075B3}" type="sibTrans" cxnId="{3F970C6D-89CF-4B4F-BF20-9A94210643F3}">
      <dgm:prSet/>
      <dgm:spPr/>
      <dgm:t>
        <a:bodyPr/>
        <a:lstStyle/>
        <a:p>
          <a:pPr rtl="1"/>
          <a:endParaRPr lang="fa-IR"/>
        </a:p>
      </dgm:t>
    </dgm:pt>
    <dgm:pt modelId="{4611E324-915D-4E14-96E5-751A41C1D26C}">
      <dgm:prSet/>
      <dgm:spPr/>
      <dgm:t>
        <a:bodyPr/>
        <a:lstStyle/>
        <a:p>
          <a:pPr rtl="1"/>
          <a:r>
            <a:rPr lang="fa-IR" dirty="0" smtClean="0">
              <a:cs typeface="B Nazanin" panose="00000400000000000000" pitchFamily="2" charset="-78"/>
            </a:rPr>
            <a:t>تنش</a:t>
          </a:r>
          <a:endParaRPr lang="fa-IR" dirty="0">
            <a:cs typeface="B Nazanin" panose="00000400000000000000" pitchFamily="2" charset="-78"/>
          </a:endParaRPr>
        </a:p>
      </dgm:t>
    </dgm:pt>
    <dgm:pt modelId="{81DB3BAF-0B26-46C4-B302-64A2E07D7B04}" type="parTrans" cxnId="{14341955-CA61-482B-9838-D23E35C25329}">
      <dgm:prSet/>
      <dgm:spPr/>
      <dgm:t>
        <a:bodyPr/>
        <a:lstStyle/>
        <a:p>
          <a:pPr rtl="1"/>
          <a:endParaRPr lang="fa-IR"/>
        </a:p>
      </dgm:t>
    </dgm:pt>
    <dgm:pt modelId="{42570213-1533-4BCF-8B24-02CD98EB268A}" type="sibTrans" cxnId="{14341955-CA61-482B-9838-D23E35C25329}">
      <dgm:prSet/>
      <dgm:spPr/>
      <dgm:t>
        <a:bodyPr/>
        <a:lstStyle/>
        <a:p>
          <a:pPr rtl="1"/>
          <a:endParaRPr lang="fa-IR"/>
        </a:p>
      </dgm:t>
    </dgm:pt>
    <dgm:pt modelId="{393C62DD-42D5-49E0-8DD2-FF68A744810D}">
      <dgm:prSet/>
      <dgm:spPr/>
      <dgm:t>
        <a:bodyPr/>
        <a:lstStyle/>
        <a:p>
          <a:pPr rtl="1"/>
          <a:r>
            <a:rPr lang="fa-IR" dirty="0" smtClean="0">
              <a:cs typeface="B Nazanin" panose="00000400000000000000" pitchFamily="2" charset="-78"/>
            </a:rPr>
            <a:t>بیحالی</a:t>
          </a:r>
          <a:endParaRPr lang="fa-IR" dirty="0">
            <a:cs typeface="B Nazanin" panose="00000400000000000000" pitchFamily="2" charset="-78"/>
          </a:endParaRPr>
        </a:p>
      </dgm:t>
    </dgm:pt>
    <dgm:pt modelId="{B7FF7F81-8DBD-4E7E-B506-5290E63C3633}" type="parTrans" cxnId="{C27903A9-64A7-4FCA-8414-0AED26D061B3}">
      <dgm:prSet/>
      <dgm:spPr/>
      <dgm:t>
        <a:bodyPr/>
        <a:lstStyle/>
        <a:p>
          <a:pPr rtl="1"/>
          <a:endParaRPr lang="fa-IR"/>
        </a:p>
      </dgm:t>
    </dgm:pt>
    <dgm:pt modelId="{D5F60D9E-5FDB-4CD8-A93A-156C1A83F647}" type="sibTrans" cxnId="{C27903A9-64A7-4FCA-8414-0AED26D061B3}">
      <dgm:prSet/>
      <dgm:spPr/>
      <dgm:t>
        <a:bodyPr/>
        <a:lstStyle/>
        <a:p>
          <a:pPr rtl="1"/>
          <a:endParaRPr lang="fa-IR"/>
        </a:p>
      </dgm:t>
    </dgm:pt>
    <dgm:pt modelId="{3BD7B0E8-0782-464B-BEE1-AA0486420F38}">
      <dgm:prSet/>
      <dgm:spPr/>
      <dgm:t>
        <a:bodyPr/>
        <a:lstStyle/>
        <a:p>
          <a:pPr rtl="1"/>
          <a:r>
            <a:rPr lang="fa-IR" dirty="0" smtClean="0">
              <a:cs typeface="B Nazanin" panose="00000400000000000000" pitchFamily="2" charset="-78"/>
            </a:rPr>
            <a:t>تنگی نفس</a:t>
          </a:r>
          <a:endParaRPr lang="fa-IR" dirty="0">
            <a:cs typeface="B Nazanin" panose="00000400000000000000" pitchFamily="2" charset="-78"/>
          </a:endParaRPr>
        </a:p>
      </dgm:t>
    </dgm:pt>
    <dgm:pt modelId="{BF1F0CDF-1B89-4D29-BE0C-56EAA198D79D}" type="parTrans" cxnId="{38E578D0-530C-4E06-A1FD-FAB24E858429}">
      <dgm:prSet/>
      <dgm:spPr/>
      <dgm:t>
        <a:bodyPr/>
        <a:lstStyle/>
        <a:p>
          <a:pPr rtl="1"/>
          <a:endParaRPr lang="fa-IR"/>
        </a:p>
      </dgm:t>
    </dgm:pt>
    <dgm:pt modelId="{9D78CE52-DC47-40C2-84D5-9F7319B1C2F3}" type="sibTrans" cxnId="{38E578D0-530C-4E06-A1FD-FAB24E858429}">
      <dgm:prSet/>
      <dgm:spPr/>
      <dgm:t>
        <a:bodyPr/>
        <a:lstStyle/>
        <a:p>
          <a:pPr rtl="1"/>
          <a:endParaRPr lang="fa-IR"/>
        </a:p>
      </dgm:t>
    </dgm:pt>
    <dgm:pt modelId="{B35E93E8-C3EF-45AE-9A30-D494E65E531C}">
      <dgm:prSet/>
      <dgm:spPr/>
      <dgm:t>
        <a:bodyPr/>
        <a:lstStyle/>
        <a:p>
          <a:pPr rtl="1"/>
          <a:r>
            <a:rPr lang="fa-IR" dirty="0" smtClean="0">
              <a:cs typeface="B Nazanin" panose="00000400000000000000" pitchFamily="2" charset="-78"/>
            </a:rPr>
            <a:t>تعریق</a:t>
          </a:r>
          <a:endParaRPr lang="fa-IR" dirty="0">
            <a:cs typeface="B Nazanin" panose="00000400000000000000" pitchFamily="2" charset="-78"/>
          </a:endParaRPr>
        </a:p>
      </dgm:t>
    </dgm:pt>
    <dgm:pt modelId="{40A94615-E799-402F-AB5D-492ABAB7CA2E}" type="parTrans" cxnId="{726A8DF2-22BE-43CF-8192-9954F4AEDE18}">
      <dgm:prSet/>
      <dgm:spPr/>
      <dgm:t>
        <a:bodyPr/>
        <a:lstStyle/>
        <a:p>
          <a:pPr rtl="1"/>
          <a:endParaRPr lang="fa-IR"/>
        </a:p>
      </dgm:t>
    </dgm:pt>
    <dgm:pt modelId="{2DCFA18B-EC8C-459A-93B1-767A786480B7}" type="sibTrans" cxnId="{726A8DF2-22BE-43CF-8192-9954F4AEDE18}">
      <dgm:prSet/>
      <dgm:spPr/>
      <dgm:t>
        <a:bodyPr/>
        <a:lstStyle/>
        <a:p>
          <a:pPr rtl="1"/>
          <a:endParaRPr lang="fa-IR"/>
        </a:p>
      </dgm:t>
    </dgm:pt>
    <dgm:pt modelId="{329D5669-DE7A-462E-B3AC-94E6283369BF}">
      <dgm:prSet/>
      <dgm:spPr/>
      <dgm:t>
        <a:bodyPr/>
        <a:lstStyle/>
        <a:p>
          <a:pPr rtl="1"/>
          <a:r>
            <a:rPr lang="fa-IR" dirty="0" smtClean="0">
              <a:cs typeface="B Nazanin" panose="00000400000000000000" pitchFamily="2" charset="-78"/>
            </a:rPr>
            <a:t>لرزش</a:t>
          </a:r>
          <a:endParaRPr lang="fa-IR" dirty="0">
            <a:cs typeface="B Nazanin" panose="00000400000000000000" pitchFamily="2" charset="-78"/>
          </a:endParaRPr>
        </a:p>
      </dgm:t>
    </dgm:pt>
    <dgm:pt modelId="{B334DF2D-EA41-41D3-B826-64BCC8BAD1DE}" type="parTrans" cxnId="{EEEABB68-7B4F-4C57-8DBE-CBFA611F198B}">
      <dgm:prSet/>
      <dgm:spPr/>
      <dgm:t>
        <a:bodyPr/>
        <a:lstStyle/>
        <a:p>
          <a:pPr rtl="1"/>
          <a:endParaRPr lang="fa-IR"/>
        </a:p>
      </dgm:t>
    </dgm:pt>
    <dgm:pt modelId="{3C6DCCE1-76F3-48AB-9AA9-F0E9EF5C0EF5}" type="sibTrans" cxnId="{EEEABB68-7B4F-4C57-8DBE-CBFA611F198B}">
      <dgm:prSet/>
      <dgm:spPr/>
      <dgm:t>
        <a:bodyPr/>
        <a:lstStyle/>
        <a:p>
          <a:pPr rtl="1"/>
          <a:endParaRPr lang="fa-IR"/>
        </a:p>
      </dgm:t>
    </dgm:pt>
    <dgm:pt modelId="{3959620B-22EF-448D-9899-65A38B6D1D3E}">
      <dgm:prSet/>
      <dgm:spPr/>
      <dgm:t>
        <a:bodyPr/>
        <a:lstStyle/>
        <a:p>
          <a:pPr rtl="1"/>
          <a:r>
            <a:rPr lang="fa-IR" dirty="0" smtClean="0">
              <a:cs typeface="B Nazanin" panose="00000400000000000000" pitchFamily="2" charset="-78"/>
            </a:rPr>
            <a:t>نگرانی و دلهره</a:t>
          </a:r>
          <a:endParaRPr lang="fa-IR" dirty="0">
            <a:cs typeface="B Nazanin" panose="00000400000000000000" pitchFamily="2" charset="-78"/>
          </a:endParaRPr>
        </a:p>
      </dgm:t>
    </dgm:pt>
    <dgm:pt modelId="{4119B6F8-319E-4504-B7C9-9FE9C8708749}" type="parTrans" cxnId="{6341A6B2-6BA3-4101-92BB-607C668F4081}">
      <dgm:prSet/>
      <dgm:spPr/>
      <dgm:t>
        <a:bodyPr/>
        <a:lstStyle/>
        <a:p>
          <a:pPr rtl="1"/>
          <a:endParaRPr lang="fa-IR"/>
        </a:p>
      </dgm:t>
    </dgm:pt>
    <dgm:pt modelId="{20CBB78A-E3C8-428C-BC25-34E12933A4E7}" type="sibTrans" cxnId="{6341A6B2-6BA3-4101-92BB-607C668F4081}">
      <dgm:prSet/>
      <dgm:spPr/>
      <dgm:t>
        <a:bodyPr/>
        <a:lstStyle/>
        <a:p>
          <a:pPr rtl="1"/>
          <a:endParaRPr lang="fa-IR"/>
        </a:p>
      </dgm:t>
    </dgm:pt>
    <dgm:pt modelId="{585FA480-2C23-4FB6-A711-E0E29557B641}">
      <dgm:prSet/>
      <dgm:spPr/>
      <dgm:t>
        <a:bodyPr/>
        <a:lstStyle/>
        <a:p>
          <a:pPr rtl="1"/>
          <a:r>
            <a:rPr lang="fa-IR" dirty="0" smtClean="0">
              <a:cs typeface="B Nazanin" panose="00000400000000000000" pitchFamily="2" charset="-78"/>
            </a:rPr>
            <a:t>بی خوابی</a:t>
          </a:r>
          <a:endParaRPr lang="fa-IR" dirty="0">
            <a:cs typeface="B Nazanin" panose="00000400000000000000" pitchFamily="2" charset="-78"/>
          </a:endParaRPr>
        </a:p>
      </dgm:t>
    </dgm:pt>
    <dgm:pt modelId="{F97ACC27-A79E-4783-A35B-089D98A3A752}" type="parTrans" cxnId="{D54F2F51-7AA7-4110-89D5-B5910679C4D9}">
      <dgm:prSet/>
      <dgm:spPr/>
      <dgm:t>
        <a:bodyPr/>
        <a:lstStyle/>
        <a:p>
          <a:pPr rtl="1"/>
          <a:endParaRPr lang="fa-IR"/>
        </a:p>
      </dgm:t>
    </dgm:pt>
    <dgm:pt modelId="{301DC086-728D-48C8-BB03-67F7C5740958}" type="sibTrans" cxnId="{D54F2F51-7AA7-4110-89D5-B5910679C4D9}">
      <dgm:prSet/>
      <dgm:spPr/>
      <dgm:t>
        <a:bodyPr/>
        <a:lstStyle/>
        <a:p>
          <a:pPr rtl="1"/>
          <a:endParaRPr lang="fa-IR"/>
        </a:p>
      </dgm:t>
    </dgm:pt>
    <dgm:pt modelId="{9AEA8A7A-5E01-41CD-9B6D-1C0A7B122699}">
      <dgm:prSet/>
      <dgm:spPr/>
      <dgm:t>
        <a:bodyPr/>
        <a:lstStyle/>
        <a:p>
          <a:pPr rtl="1"/>
          <a:r>
            <a:rPr lang="fa-IR" dirty="0" smtClean="0">
              <a:cs typeface="B Nazanin" panose="00000400000000000000" pitchFamily="2" charset="-78"/>
            </a:rPr>
            <a:t>اشکال</a:t>
          </a:r>
          <a:r>
            <a:rPr lang="fa-IR" dirty="0" smtClean="0"/>
            <a:t> در تمرکز حواس</a:t>
          </a:r>
          <a:endParaRPr lang="fa-IR" dirty="0"/>
        </a:p>
      </dgm:t>
    </dgm:pt>
    <dgm:pt modelId="{83AD7316-40A7-4C00-A80D-905E9825F0C7}" type="parTrans" cxnId="{139315F6-CAD2-4A02-800A-14568FB81F5D}">
      <dgm:prSet/>
      <dgm:spPr/>
      <dgm:t>
        <a:bodyPr/>
        <a:lstStyle/>
        <a:p>
          <a:pPr rtl="1"/>
          <a:endParaRPr lang="fa-IR"/>
        </a:p>
      </dgm:t>
    </dgm:pt>
    <dgm:pt modelId="{1F771B03-76BC-42A9-934B-AE168126277D}" type="sibTrans" cxnId="{139315F6-CAD2-4A02-800A-14568FB81F5D}">
      <dgm:prSet/>
      <dgm:spPr/>
      <dgm:t>
        <a:bodyPr/>
        <a:lstStyle/>
        <a:p>
          <a:pPr rtl="1"/>
          <a:endParaRPr lang="fa-IR"/>
        </a:p>
      </dgm:t>
    </dgm:pt>
    <dgm:pt modelId="{6FAEFAEC-1DF6-4170-9382-4EFCF3AAF74C}">
      <dgm:prSet/>
      <dgm:spPr/>
      <dgm:t>
        <a:bodyPr/>
        <a:lstStyle/>
        <a:p>
          <a:pPr rtl="1"/>
          <a:r>
            <a:rPr lang="fa-IR" dirty="0" smtClean="0">
              <a:cs typeface="B Nazanin" panose="00000400000000000000" pitchFamily="2" charset="-78"/>
            </a:rPr>
            <a:t>احساس خستگی</a:t>
          </a:r>
          <a:endParaRPr lang="fa-IR" dirty="0">
            <a:cs typeface="B Nazanin" panose="00000400000000000000" pitchFamily="2" charset="-78"/>
          </a:endParaRPr>
        </a:p>
      </dgm:t>
    </dgm:pt>
    <dgm:pt modelId="{71B660BC-388B-41DE-91A4-615BF53A3980}" type="parTrans" cxnId="{42A3D31B-F4E4-410E-8BFD-5736597AC2A6}">
      <dgm:prSet/>
      <dgm:spPr/>
      <dgm:t>
        <a:bodyPr/>
        <a:lstStyle/>
        <a:p>
          <a:pPr rtl="1"/>
          <a:endParaRPr lang="fa-IR"/>
        </a:p>
      </dgm:t>
    </dgm:pt>
    <dgm:pt modelId="{D76B2315-34FF-41D7-A722-9DD020E2A666}" type="sibTrans" cxnId="{42A3D31B-F4E4-410E-8BFD-5736597AC2A6}">
      <dgm:prSet/>
      <dgm:spPr/>
      <dgm:t>
        <a:bodyPr/>
        <a:lstStyle/>
        <a:p>
          <a:pPr rtl="1"/>
          <a:endParaRPr lang="fa-IR"/>
        </a:p>
      </dgm:t>
    </dgm:pt>
    <dgm:pt modelId="{9FEA27F5-9261-4C4B-AFE5-E8DDAA7506F7}">
      <dgm:prSet/>
      <dgm:spPr/>
      <dgm:t>
        <a:bodyPr/>
        <a:lstStyle/>
        <a:p>
          <a:pPr rtl="1"/>
          <a:r>
            <a:rPr lang="fa-IR" dirty="0" smtClean="0">
              <a:cs typeface="B Nazanin" panose="00000400000000000000" pitchFamily="2" charset="-78"/>
            </a:rPr>
            <a:t>گوش به زنگ بودن</a:t>
          </a:r>
          <a:endParaRPr lang="fa-IR" dirty="0">
            <a:cs typeface="B Nazanin" panose="00000400000000000000" pitchFamily="2" charset="-78"/>
          </a:endParaRPr>
        </a:p>
      </dgm:t>
    </dgm:pt>
    <dgm:pt modelId="{B98D6C66-EF48-4F93-88C4-3DAE824D1DBD}" type="parTrans" cxnId="{CD9E56C6-8FDD-452C-B4C3-2511707A50A1}">
      <dgm:prSet/>
      <dgm:spPr/>
      <dgm:t>
        <a:bodyPr/>
        <a:lstStyle/>
        <a:p>
          <a:pPr rtl="1"/>
          <a:endParaRPr lang="fa-IR"/>
        </a:p>
      </dgm:t>
    </dgm:pt>
    <dgm:pt modelId="{79263C24-7B30-4479-8F49-6C8E805772B8}" type="sibTrans" cxnId="{CD9E56C6-8FDD-452C-B4C3-2511707A50A1}">
      <dgm:prSet/>
      <dgm:spPr/>
      <dgm:t>
        <a:bodyPr/>
        <a:lstStyle/>
        <a:p>
          <a:pPr rtl="1"/>
          <a:endParaRPr lang="fa-IR"/>
        </a:p>
      </dgm:t>
    </dgm:pt>
    <dgm:pt modelId="{91A7FADE-CF10-47BF-9AEE-E68598148DC5}" type="pres">
      <dgm:prSet presAssocID="{EF37A954-3513-4F1D-83CF-88919A74D0DD}" presName="diagram" presStyleCnt="0">
        <dgm:presLayoutVars>
          <dgm:dir/>
          <dgm:resizeHandles val="exact"/>
        </dgm:presLayoutVars>
      </dgm:prSet>
      <dgm:spPr/>
      <dgm:t>
        <a:bodyPr/>
        <a:lstStyle/>
        <a:p>
          <a:pPr rtl="1"/>
          <a:endParaRPr lang="fa-IR"/>
        </a:p>
      </dgm:t>
    </dgm:pt>
    <dgm:pt modelId="{E1196D4E-5B33-48FE-8467-9FFF4ED02209}" type="pres">
      <dgm:prSet presAssocID="{D45FD52C-E091-451C-9D93-17EA33461AA9}" presName="node" presStyleLbl="node1" presStyleIdx="0" presStyleCnt="13">
        <dgm:presLayoutVars>
          <dgm:bulletEnabled val="1"/>
        </dgm:presLayoutVars>
      </dgm:prSet>
      <dgm:spPr/>
      <dgm:t>
        <a:bodyPr/>
        <a:lstStyle/>
        <a:p>
          <a:pPr rtl="1"/>
          <a:endParaRPr lang="fa-IR"/>
        </a:p>
      </dgm:t>
    </dgm:pt>
    <dgm:pt modelId="{12A5C093-AC8D-4664-AA64-A9D60EFFEF5C}" type="pres">
      <dgm:prSet presAssocID="{95546506-4EA8-47EA-94F8-5F9355AF79F9}" presName="sibTrans" presStyleCnt="0"/>
      <dgm:spPr/>
    </dgm:pt>
    <dgm:pt modelId="{6C05D3E4-6E92-4053-ABAD-A23553C1434D}" type="pres">
      <dgm:prSet presAssocID="{4611E324-915D-4E14-96E5-751A41C1D26C}" presName="node" presStyleLbl="node1" presStyleIdx="1" presStyleCnt="13" custLinFactNeighborX="0" custLinFactNeighborY="1103">
        <dgm:presLayoutVars>
          <dgm:bulletEnabled val="1"/>
        </dgm:presLayoutVars>
      </dgm:prSet>
      <dgm:spPr/>
      <dgm:t>
        <a:bodyPr/>
        <a:lstStyle/>
        <a:p>
          <a:pPr rtl="1"/>
          <a:endParaRPr lang="fa-IR"/>
        </a:p>
      </dgm:t>
    </dgm:pt>
    <dgm:pt modelId="{DAFAA7AC-CB34-4C8F-A105-F9653E55AF79}" type="pres">
      <dgm:prSet presAssocID="{42570213-1533-4BCF-8B24-02CD98EB268A}" presName="sibTrans" presStyleCnt="0"/>
      <dgm:spPr/>
    </dgm:pt>
    <dgm:pt modelId="{DB011C05-9C15-4032-8ED0-BAB5FEEAF71C}" type="pres">
      <dgm:prSet presAssocID="{92F0EC3B-9257-4503-8C31-D99949C8A518}" presName="node" presStyleLbl="node1" presStyleIdx="2" presStyleCnt="13">
        <dgm:presLayoutVars>
          <dgm:bulletEnabled val="1"/>
        </dgm:presLayoutVars>
      </dgm:prSet>
      <dgm:spPr/>
      <dgm:t>
        <a:bodyPr/>
        <a:lstStyle/>
        <a:p>
          <a:pPr rtl="1"/>
          <a:endParaRPr lang="fa-IR"/>
        </a:p>
      </dgm:t>
    </dgm:pt>
    <dgm:pt modelId="{EA13222A-88C9-4B80-B3EF-5F5AF019C8D2}" type="pres">
      <dgm:prSet presAssocID="{1622F02A-704E-4218-8542-10534C9C9325}" presName="sibTrans" presStyleCnt="0"/>
      <dgm:spPr/>
    </dgm:pt>
    <dgm:pt modelId="{E034AF79-AF41-4D51-AD77-E73F0706FF23}" type="pres">
      <dgm:prSet presAssocID="{6FAEFAEC-1DF6-4170-9382-4EFCF3AAF74C}" presName="node" presStyleLbl="node1" presStyleIdx="3" presStyleCnt="13">
        <dgm:presLayoutVars>
          <dgm:bulletEnabled val="1"/>
        </dgm:presLayoutVars>
      </dgm:prSet>
      <dgm:spPr/>
      <dgm:t>
        <a:bodyPr/>
        <a:lstStyle/>
        <a:p>
          <a:pPr rtl="1"/>
          <a:endParaRPr lang="fa-IR"/>
        </a:p>
      </dgm:t>
    </dgm:pt>
    <dgm:pt modelId="{B266C2D5-A764-46DA-99FB-1EBC3993130C}" type="pres">
      <dgm:prSet presAssocID="{D76B2315-34FF-41D7-A722-9DD020E2A666}" presName="sibTrans" presStyleCnt="0"/>
      <dgm:spPr/>
    </dgm:pt>
    <dgm:pt modelId="{221242A5-A0BF-4F02-A783-FCD000B5606D}" type="pres">
      <dgm:prSet presAssocID="{D2A70C44-BD2B-40F7-98F9-A7B1408C9345}" presName="node" presStyleLbl="node1" presStyleIdx="4" presStyleCnt="13">
        <dgm:presLayoutVars>
          <dgm:bulletEnabled val="1"/>
        </dgm:presLayoutVars>
      </dgm:prSet>
      <dgm:spPr/>
      <dgm:t>
        <a:bodyPr/>
        <a:lstStyle/>
        <a:p>
          <a:pPr rtl="1"/>
          <a:endParaRPr lang="fa-IR"/>
        </a:p>
      </dgm:t>
    </dgm:pt>
    <dgm:pt modelId="{F8CE5DAC-1E2C-428C-A83E-9A98D964FEFC}" type="pres">
      <dgm:prSet presAssocID="{D4737E6E-EC5A-42B5-846A-E3E59C9075B3}" presName="sibTrans" presStyleCnt="0"/>
      <dgm:spPr/>
    </dgm:pt>
    <dgm:pt modelId="{95441AA2-F349-42B6-957D-71A098B6F8FB}" type="pres">
      <dgm:prSet presAssocID="{393C62DD-42D5-49E0-8DD2-FF68A744810D}" presName="node" presStyleLbl="node1" presStyleIdx="5" presStyleCnt="13">
        <dgm:presLayoutVars>
          <dgm:bulletEnabled val="1"/>
        </dgm:presLayoutVars>
      </dgm:prSet>
      <dgm:spPr/>
      <dgm:t>
        <a:bodyPr/>
        <a:lstStyle/>
        <a:p>
          <a:pPr rtl="1"/>
          <a:endParaRPr lang="fa-IR"/>
        </a:p>
      </dgm:t>
    </dgm:pt>
    <dgm:pt modelId="{9C88E93B-F188-4B7F-9AB2-7C4167AE40AD}" type="pres">
      <dgm:prSet presAssocID="{D5F60D9E-5FDB-4CD8-A93A-156C1A83F647}" presName="sibTrans" presStyleCnt="0"/>
      <dgm:spPr/>
    </dgm:pt>
    <dgm:pt modelId="{B804AF11-61EE-4992-87A2-73BBF101FAA5}" type="pres">
      <dgm:prSet presAssocID="{3BD7B0E8-0782-464B-BEE1-AA0486420F38}" presName="node" presStyleLbl="node1" presStyleIdx="6" presStyleCnt="13">
        <dgm:presLayoutVars>
          <dgm:bulletEnabled val="1"/>
        </dgm:presLayoutVars>
      </dgm:prSet>
      <dgm:spPr/>
      <dgm:t>
        <a:bodyPr/>
        <a:lstStyle/>
        <a:p>
          <a:pPr rtl="1"/>
          <a:endParaRPr lang="fa-IR"/>
        </a:p>
      </dgm:t>
    </dgm:pt>
    <dgm:pt modelId="{B2A3C863-888D-4487-B548-EC3DB12B38E0}" type="pres">
      <dgm:prSet presAssocID="{9D78CE52-DC47-40C2-84D5-9F7319B1C2F3}" presName="sibTrans" presStyleCnt="0"/>
      <dgm:spPr/>
    </dgm:pt>
    <dgm:pt modelId="{C1BC6FF4-6E6B-43A5-B907-B9ACD8864797}" type="pres">
      <dgm:prSet presAssocID="{B35E93E8-C3EF-45AE-9A30-D494E65E531C}" presName="node" presStyleLbl="node1" presStyleIdx="7" presStyleCnt="13" custLinFactNeighborX="331" custLinFactNeighborY="0">
        <dgm:presLayoutVars>
          <dgm:bulletEnabled val="1"/>
        </dgm:presLayoutVars>
      </dgm:prSet>
      <dgm:spPr/>
      <dgm:t>
        <a:bodyPr/>
        <a:lstStyle/>
        <a:p>
          <a:pPr rtl="1"/>
          <a:endParaRPr lang="fa-IR"/>
        </a:p>
      </dgm:t>
    </dgm:pt>
    <dgm:pt modelId="{23E0B0B8-1206-4E97-A8CA-46586AF234DC}" type="pres">
      <dgm:prSet presAssocID="{2DCFA18B-EC8C-459A-93B1-767A786480B7}" presName="sibTrans" presStyleCnt="0"/>
      <dgm:spPr/>
    </dgm:pt>
    <dgm:pt modelId="{FDB76F57-AB72-4FEE-89B9-842609D5CD24}" type="pres">
      <dgm:prSet presAssocID="{329D5669-DE7A-462E-B3AC-94E6283369BF}" presName="node" presStyleLbl="node1" presStyleIdx="8" presStyleCnt="13">
        <dgm:presLayoutVars>
          <dgm:bulletEnabled val="1"/>
        </dgm:presLayoutVars>
      </dgm:prSet>
      <dgm:spPr/>
      <dgm:t>
        <a:bodyPr/>
        <a:lstStyle/>
        <a:p>
          <a:pPr rtl="1"/>
          <a:endParaRPr lang="fa-IR"/>
        </a:p>
      </dgm:t>
    </dgm:pt>
    <dgm:pt modelId="{9BAE1698-34E4-48A3-AEEF-12ABEDD741C6}" type="pres">
      <dgm:prSet presAssocID="{3C6DCCE1-76F3-48AB-9AA9-F0E9EF5C0EF5}" presName="sibTrans" presStyleCnt="0"/>
      <dgm:spPr/>
    </dgm:pt>
    <dgm:pt modelId="{5831EAC0-080E-4B2E-8D75-94DBC9E2C942}" type="pres">
      <dgm:prSet presAssocID="{3959620B-22EF-448D-9899-65A38B6D1D3E}" presName="node" presStyleLbl="node1" presStyleIdx="9" presStyleCnt="13">
        <dgm:presLayoutVars>
          <dgm:bulletEnabled val="1"/>
        </dgm:presLayoutVars>
      </dgm:prSet>
      <dgm:spPr/>
      <dgm:t>
        <a:bodyPr/>
        <a:lstStyle/>
        <a:p>
          <a:pPr rtl="1"/>
          <a:endParaRPr lang="fa-IR"/>
        </a:p>
      </dgm:t>
    </dgm:pt>
    <dgm:pt modelId="{E679D5E0-8BA1-4CA7-A801-587A5E92095E}" type="pres">
      <dgm:prSet presAssocID="{20CBB78A-E3C8-428C-BC25-34E12933A4E7}" presName="sibTrans" presStyleCnt="0"/>
      <dgm:spPr/>
    </dgm:pt>
    <dgm:pt modelId="{EFFA7392-7762-4F3B-B2A3-2AC58989D2DA}" type="pres">
      <dgm:prSet presAssocID="{585FA480-2C23-4FB6-A711-E0E29557B641}" presName="node" presStyleLbl="node1" presStyleIdx="10" presStyleCnt="13">
        <dgm:presLayoutVars>
          <dgm:bulletEnabled val="1"/>
        </dgm:presLayoutVars>
      </dgm:prSet>
      <dgm:spPr/>
      <dgm:t>
        <a:bodyPr/>
        <a:lstStyle/>
        <a:p>
          <a:pPr rtl="1"/>
          <a:endParaRPr lang="fa-IR"/>
        </a:p>
      </dgm:t>
    </dgm:pt>
    <dgm:pt modelId="{EEA53318-D990-43AA-8165-A746AF299F7C}" type="pres">
      <dgm:prSet presAssocID="{301DC086-728D-48C8-BB03-67F7C5740958}" presName="sibTrans" presStyleCnt="0"/>
      <dgm:spPr/>
    </dgm:pt>
    <dgm:pt modelId="{235675EF-F427-4FC6-BA15-6F03F4FE4ACE}" type="pres">
      <dgm:prSet presAssocID="{9AEA8A7A-5E01-41CD-9B6D-1C0A7B122699}" presName="node" presStyleLbl="node1" presStyleIdx="11" presStyleCnt="13">
        <dgm:presLayoutVars>
          <dgm:bulletEnabled val="1"/>
        </dgm:presLayoutVars>
      </dgm:prSet>
      <dgm:spPr/>
      <dgm:t>
        <a:bodyPr/>
        <a:lstStyle/>
        <a:p>
          <a:pPr rtl="1"/>
          <a:endParaRPr lang="fa-IR"/>
        </a:p>
      </dgm:t>
    </dgm:pt>
    <dgm:pt modelId="{56D4C9CC-B87C-4733-A115-9392E4B8BA23}" type="pres">
      <dgm:prSet presAssocID="{1F771B03-76BC-42A9-934B-AE168126277D}" presName="sibTrans" presStyleCnt="0"/>
      <dgm:spPr/>
    </dgm:pt>
    <dgm:pt modelId="{6D777897-85DE-44B9-B7C9-6BF4841F306C}" type="pres">
      <dgm:prSet presAssocID="{9FEA27F5-9261-4C4B-AFE5-E8DDAA7506F7}" presName="node" presStyleLbl="node1" presStyleIdx="12" presStyleCnt="13" custLinFactNeighborX="-1324" custLinFactNeighborY="-1103">
        <dgm:presLayoutVars>
          <dgm:bulletEnabled val="1"/>
        </dgm:presLayoutVars>
      </dgm:prSet>
      <dgm:spPr/>
      <dgm:t>
        <a:bodyPr/>
        <a:lstStyle/>
        <a:p>
          <a:pPr rtl="1"/>
          <a:endParaRPr lang="fa-IR"/>
        </a:p>
      </dgm:t>
    </dgm:pt>
  </dgm:ptLst>
  <dgm:cxnLst>
    <dgm:cxn modelId="{A24AB6EB-F57E-4B39-97C6-C278A0BA18D1}" type="presOf" srcId="{B35E93E8-C3EF-45AE-9A30-D494E65E531C}" destId="{C1BC6FF4-6E6B-43A5-B907-B9ACD8864797}" srcOrd="0" destOrd="0" presId="urn:microsoft.com/office/officeart/2005/8/layout/default"/>
    <dgm:cxn modelId="{CD9E56C6-8FDD-452C-B4C3-2511707A50A1}" srcId="{EF37A954-3513-4F1D-83CF-88919A74D0DD}" destId="{9FEA27F5-9261-4C4B-AFE5-E8DDAA7506F7}" srcOrd="12" destOrd="0" parTransId="{B98D6C66-EF48-4F93-88C4-3DAE824D1DBD}" sibTransId="{79263C24-7B30-4479-8F49-6C8E805772B8}"/>
    <dgm:cxn modelId="{38E578D0-530C-4E06-A1FD-FAB24E858429}" srcId="{EF37A954-3513-4F1D-83CF-88919A74D0DD}" destId="{3BD7B0E8-0782-464B-BEE1-AA0486420F38}" srcOrd="6" destOrd="0" parTransId="{BF1F0CDF-1B89-4D29-BE0C-56EAA198D79D}" sibTransId="{9D78CE52-DC47-40C2-84D5-9F7319B1C2F3}"/>
    <dgm:cxn modelId="{EEEABB68-7B4F-4C57-8DBE-CBFA611F198B}" srcId="{EF37A954-3513-4F1D-83CF-88919A74D0DD}" destId="{329D5669-DE7A-462E-B3AC-94E6283369BF}" srcOrd="8" destOrd="0" parTransId="{B334DF2D-EA41-41D3-B826-64BCC8BAD1DE}" sibTransId="{3C6DCCE1-76F3-48AB-9AA9-F0E9EF5C0EF5}"/>
    <dgm:cxn modelId="{48D35466-F0D2-4204-9D53-7E83474C62A3}" type="presOf" srcId="{3BD7B0E8-0782-464B-BEE1-AA0486420F38}" destId="{B804AF11-61EE-4992-87A2-73BBF101FAA5}" srcOrd="0" destOrd="0" presId="urn:microsoft.com/office/officeart/2005/8/layout/default"/>
    <dgm:cxn modelId="{1E892C0F-344F-4FEB-8964-7BF373EAADEA}" type="presOf" srcId="{329D5669-DE7A-462E-B3AC-94E6283369BF}" destId="{FDB76F57-AB72-4FEE-89B9-842609D5CD24}" srcOrd="0" destOrd="0" presId="urn:microsoft.com/office/officeart/2005/8/layout/default"/>
    <dgm:cxn modelId="{F429354D-8580-48F7-86C2-902382389059}" type="presOf" srcId="{393C62DD-42D5-49E0-8DD2-FF68A744810D}" destId="{95441AA2-F349-42B6-957D-71A098B6F8FB}" srcOrd="0" destOrd="0" presId="urn:microsoft.com/office/officeart/2005/8/layout/default"/>
    <dgm:cxn modelId="{9DBC40EF-E8F3-4330-A048-C000D7D23CA0}" type="presOf" srcId="{3959620B-22EF-448D-9899-65A38B6D1D3E}" destId="{5831EAC0-080E-4B2E-8D75-94DBC9E2C942}" srcOrd="0" destOrd="0" presId="urn:microsoft.com/office/officeart/2005/8/layout/default"/>
    <dgm:cxn modelId="{726A8DF2-22BE-43CF-8192-9954F4AEDE18}" srcId="{EF37A954-3513-4F1D-83CF-88919A74D0DD}" destId="{B35E93E8-C3EF-45AE-9A30-D494E65E531C}" srcOrd="7" destOrd="0" parTransId="{40A94615-E799-402F-AB5D-492ABAB7CA2E}" sibTransId="{2DCFA18B-EC8C-459A-93B1-767A786480B7}"/>
    <dgm:cxn modelId="{F7E203EE-A018-4DB1-9BA7-BD13A42D1A50}" type="presOf" srcId="{D45FD52C-E091-451C-9D93-17EA33461AA9}" destId="{E1196D4E-5B33-48FE-8467-9FFF4ED02209}" srcOrd="0" destOrd="0" presId="urn:microsoft.com/office/officeart/2005/8/layout/default"/>
    <dgm:cxn modelId="{3321B53A-7274-488F-B246-906B948843E0}" type="presOf" srcId="{EF37A954-3513-4F1D-83CF-88919A74D0DD}" destId="{91A7FADE-CF10-47BF-9AEE-E68598148DC5}" srcOrd="0" destOrd="0" presId="urn:microsoft.com/office/officeart/2005/8/layout/default"/>
    <dgm:cxn modelId="{9154BA89-4C6E-4DE0-9A8D-ECE5A95D0076}" type="presOf" srcId="{92F0EC3B-9257-4503-8C31-D99949C8A518}" destId="{DB011C05-9C15-4032-8ED0-BAB5FEEAF71C}" srcOrd="0" destOrd="0" presId="urn:microsoft.com/office/officeart/2005/8/layout/default"/>
    <dgm:cxn modelId="{95BA2AFF-27EC-40D7-AF18-80F63112B883}" srcId="{EF37A954-3513-4F1D-83CF-88919A74D0DD}" destId="{D45FD52C-E091-451C-9D93-17EA33461AA9}" srcOrd="0" destOrd="0" parTransId="{994DEAAE-B885-4B6F-A998-020E09306614}" sibTransId="{95546506-4EA8-47EA-94F8-5F9355AF79F9}"/>
    <dgm:cxn modelId="{3F970C6D-89CF-4B4F-BF20-9A94210643F3}" srcId="{EF37A954-3513-4F1D-83CF-88919A74D0DD}" destId="{D2A70C44-BD2B-40F7-98F9-A7B1408C9345}" srcOrd="4" destOrd="0" parTransId="{19E2A243-2018-4CF4-A3FC-4A855333E4E2}" sibTransId="{D4737E6E-EC5A-42B5-846A-E3E59C9075B3}"/>
    <dgm:cxn modelId="{6341A6B2-6BA3-4101-92BB-607C668F4081}" srcId="{EF37A954-3513-4F1D-83CF-88919A74D0DD}" destId="{3959620B-22EF-448D-9899-65A38B6D1D3E}" srcOrd="9" destOrd="0" parTransId="{4119B6F8-319E-4504-B7C9-9FE9C8708749}" sibTransId="{20CBB78A-E3C8-428C-BC25-34E12933A4E7}"/>
    <dgm:cxn modelId="{F4628DCC-57EA-47A2-82BC-C4824E4A4DBB}" srcId="{EF37A954-3513-4F1D-83CF-88919A74D0DD}" destId="{92F0EC3B-9257-4503-8C31-D99949C8A518}" srcOrd="2" destOrd="0" parTransId="{BC637319-0342-4709-A74C-AD66FC2C75BF}" sibTransId="{1622F02A-704E-4218-8542-10534C9C9325}"/>
    <dgm:cxn modelId="{C27903A9-64A7-4FCA-8414-0AED26D061B3}" srcId="{EF37A954-3513-4F1D-83CF-88919A74D0DD}" destId="{393C62DD-42D5-49E0-8DD2-FF68A744810D}" srcOrd="5" destOrd="0" parTransId="{B7FF7F81-8DBD-4E7E-B506-5290E63C3633}" sibTransId="{D5F60D9E-5FDB-4CD8-A93A-156C1A83F647}"/>
    <dgm:cxn modelId="{F3F78A5C-3125-443F-9E38-16509714AF8A}" type="presOf" srcId="{6FAEFAEC-1DF6-4170-9382-4EFCF3AAF74C}" destId="{E034AF79-AF41-4D51-AD77-E73F0706FF23}" srcOrd="0" destOrd="0" presId="urn:microsoft.com/office/officeart/2005/8/layout/default"/>
    <dgm:cxn modelId="{CDF7582C-4600-4C1D-9074-ACD34EDF30C2}" type="presOf" srcId="{4611E324-915D-4E14-96E5-751A41C1D26C}" destId="{6C05D3E4-6E92-4053-ABAD-A23553C1434D}" srcOrd="0" destOrd="0" presId="urn:microsoft.com/office/officeart/2005/8/layout/default"/>
    <dgm:cxn modelId="{ABC0B7E5-8595-4E54-8C7A-B1982FB0689B}" type="presOf" srcId="{9FEA27F5-9261-4C4B-AFE5-E8DDAA7506F7}" destId="{6D777897-85DE-44B9-B7C9-6BF4841F306C}" srcOrd="0" destOrd="0" presId="urn:microsoft.com/office/officeart/2005/8/layout/default"/>
    <dgm:cxn modelId="{3B63F66B-9E83-4F71-A12E-7BCC13AB6DEA}" type="presOf" srcId="{9AEA8A7A-5E01-41CD-9B6D-1C0A7B122699}" destId="{235675EF-F427-4FC6-BA15-6F03F4FE4ACE}" srcOrd="0" destOrd="0" presId="urn:microsoft.com/office/officeart/2005/8/layout/default"/>
    <dgm:cxn modelId="{14341955-CA61-482B-9838-D23E35C25329}" srcId="{EF37A954-3513-4F1D-83CF-88919A74D0DD}" destId="{4611E324-915D-4E14-96E5-751A41C1D26C}" srcOrd="1" destOrd="0" parTransId="{81DB3BAF-0B26-46C4-B302-64A2E07D7B04}" sibTransId="{42570213-1533-4BCF-8B24-02CD98EB268A}"/>
    <dgm:cxn modelId="{139315F6-CAD2-4A02-800A-14568FB81F5D}" srcId="{EF37A954-3513-4F1D-83CF-88919A74D0DD}" destId="{9AEA8A7A-5E01-41CD-9B6D-1C0A7B122699}" srcOrd="11" destOrd="0" parTransId="{83AD7316-40A7-4C00-A80D-905E9825F0C7}" sibTransId="{1F771B03-76BC-42A9-934B-AE168126277D}"/>
    <dgm:cxn modelId="{EE085F74-137B-4908-B531-43F5D039F5C3}" type="presOf" srcId="{D2A70C44-BD2B-40F7-98F9-A7B1408C9345}" destId="{221242A5-A0BF-4F02-A783-FCD000B5606D}" srcOrd="0" destOrd="0" presId="urn:microsoft.com/office/officeart/2005/8/layout/default"/>
    <dgm:cxn modelId="{D54F2F51-7AA7-4110-89D5-B5910679C4D9}" srcId="{EF37A954-3513-4F1D-83CF-88919A74D0DD}" destId="{585FA480-2C23-4FB6-A711-E0E29557B641}" srcOrd="10" destOrd="0" parTransId="{F97ACC27-A79E-4783-A35B-089D98A3A752}" sibTransId="{301DC086-728D-48C8-BB03-67F7C5740958}"/>
    <dgm:cxn modelId="{42A3D31B-F4E4-410E-8BFD-5736597AC2A6}" srcId="{EF37A954-3513-4F1D-83CF-88919A74D0DD}" destId="{6FAEFAEC-1DF6-4170-9382-4EFCF3AAF74C}" srcOrd="3" destOrd="0" parTransId="{71B660BC-388B-41DE-91A4-615BF53A3980}" sibTransId="{D76B2315-34FF-41D7-A722-9DD020E2A666}"/>
    <dgm:cxn modelId="{66758934-1D97-46BF-9E27-0762B31CD501}" type="presOf" srcId="{585FA480-2C23-4FB6-A711-E0E29557B641}" destId="{EFFA7392-7762-4F3B-B2A3-2AC58989D2DA}" srcOrd="0" destOrd="0" presId="urn:microsoft.com/office/officeart/2005/8/layout/default"/>
    <dgm:cxn modelId="{C11339A3-792D-4B65-B4F2-3FE5A00F10ED}" type="presParOf" srcId="{91A7FADE-CF10-47BF-9AEE-E68598148DC5}" destId="{E1196D4E-5B33-48FE-8467-9FFF4ED02209}" srcOrd="0" destOrd="0" presId="urn:microsoft.com/office/officeart/2005/8/layout/default"/>
    <dgm:cxn modelId="{BFE3E02E-08BD-4507-953A-C617A2C0AAC6}" type="presParOf" srcId="{91A7FADE-CF10-47BF-9AEE-E68598148DC5}" destId="{12A5C093-AC8D-4664-AA64-A9D60EFFEF5C}" srcOrd="1" destOrd="0" presId="urn:microsoft.com/office/officeart/2005/8/layout/default"/>
    <dgm:cxn modelId="{A95DFDFB-85AC-4981-9D7C-6C369FDAB15A}" type="presParOf" srcId="{91A7FADE-CF10-47BF-9AEE-E68598148DC5}" destId="{6C05D3E4-6E92-4053-ABAD-A23553C1434D}" srcOrd="2" destOrd="0" presId="urn:microsoft.com/office/officeart/2005/8/layout/default"/>
    <dgm:cxn modelId="{8733C0EB-74E0-4A64-B0ED-041525E92712}" type="presParOf" srcId="{91A7FADE-CF10-47BF-9AEE-E68598148DC5}" destId="{DAFAA7AC-CB34-4C8F-A105-F9653E55AF79}" srcOrd="3" destOrd="0" presId="urn:microsoft.com/office/officeart/2005/8/layout/default"/>
    <dgm:cxn modelId="{B344DD4C-867A-4437-A003-B0B5A349B697}" type="presParOf" srcId="{91A7FADE-CF10-47BF-9AEE-E68598148DC5}" destId="{DB011C05-9C15-4032-8ED0-BAB5FEEAF71C}" srcOrd="4" destOrd="0" presId="urn:microsoft.com/office/officeart/2005/8/layout/default"/>
    <dgm:cxn modelId="{1F2489CB-0758-43EF-B12C-10B4189AACA8}" type="presParOf" srcId="{91A7FADE-CF10-47BF-9AEE-E68598148DC5}" destId="{EA13222A-88C9-4B80-B3EF-5F5AF019C8D2}" srcOrd="5" destOrd="0" presId="urn:microsoft.com/office/officeart/2005/8/layout/default"/>
    <dgm:cxn modelId="{53EAEB1E-C9A3-4286-BEA0-901C5EBD9A5A}" type="presParOf" srcId="{91A7FADE-CF10-47BF-9AEE-E68598148DC5}" destId="{E034AF79-AF41-4D51-AD77-E73F0706FF23}" srcOrd="6" destOrd="0" presId="urn:microsoft.com/office/officeart/2005/8/layout/default"/>
    <dgm:cxn modelId="{A7E5E220-A428-4CE5-9FF3-D5134D30C921}" type="presParOf" srcId="{91A7FADE-CF10-47BF-9AEE-E68598148DC5}" destId="{B266C2D5-A764-46DA-99FB-1EBC3993130C}" srcOrd="7" destOrd="0" presId="urn:microsoft.com/office/officeart/2005/8/layout/default"/>
    <dgm:cxn modelId="{E1E8FED0-0556-406B-A83E-80DABCDCD501}" type="presParOf" srcId="{91A7FADE-CF10-47BF-9AEE-E68598148DC5}" destId="{221242A5-A0BF-4F02-A783-FCD000B5606D}" srcOrd="8" destOrd="0" presId="urn:microsoft.com/office/officeart/2005/8/layout/default"/>
    <dgm:cxn modelId="{10BC7185-32B4-4BA5-A1F1-4F0B41078340}" type="presParOf" srcId="{91A7FADE-CF10-47BF-9AEE-E68598148DC5}" destId="{F8CE5DAC-1E2C-428C-A83E-9A98D964FEFC}" srcOrd="9" destOrd="0" presId="urn:microsoft.com/office/officeart/2005/8/layout/default"/>
    <dgm:cxn modelId="{EF881F40-C407-414C-9462-3194738FC589}" type="presParOf" srcId="{91A7FADE-CF10-47BF-9AEE-E68598148DC5}" destId="{95441AA2-F349-42B6-957D-71A098B6F8FB}" srcOrd="10" destOrd="0" presId="urn:microsoft.com/office/officeart/2005/8/layout/default"/>
    <dgm:cxn modelId="{DA882C03-5E8B-4B2F-AB1A-17216CCE19F0}" type="presParOf" srcId="{91A7FADE-CF10-47BF-9AEE-E68598148DC5}" destId="{9C88E93B-F188-4B7F-9AB2-7C4167AE40AD}" srcOrd="11" destOrd="0" presId="urn:microsoft.com/office/officeart/2005/8/layout/default"/>
    <dgm:cxn modelId="{57AF31E6-14CB-4F95-9E4B-6A8E9692E1D4}" type="presParOf" srcId="{91A7FADE-CF10-47BF-9AEE-E68598148DC5}" destId="{B804AF11-61EE-4992-87A2-73BBF101FAA5}" srcOrd="12" destOrd="0" presId="urn:microsoft.com/office/officeart/2005/8/layout/default"/>
    <dgm:cxn modelId="{9E7AEB37-7B4D-4D5A-B9B0-4D9B1CBED129}" type="presParOf" srcId="{91A7FADE-CF10-47BF-9AEE-E68598148DC5}" destId="{B2A3C863-888D-4487-B548-EC3DB12B38E0}" srcOrd="13" destOrd="0" presId="urn:microsoft.com/office/officeart/2005/8/layout/default"/>
    <dgm:cxn modelId="{E2443185-3770-4CFC-9AE4-E3D825302D7D}" type="presParOf" srcId="{91A7FADE-CF10-47BF-9AEE-E68598148DC5}" destId="{C1BC6FF4-6E6B-43A5-B907-B9ACD8864797}" srcOrd="14" destOrd="0" presId="urn:microsoft.com/office/officeart/2005/8/layout/default"/>
    <dgm:cxn modelId="{37130587-18F7-4154-931A-68F76631A8C9}" type="presParOf" srcId="{91A7FADE-CF10-47BF-9AEE-E68598148DC5}" destId="{23E0B0B8-1206-4E97-A8CA-46586AF234DC}" srcOrd="15" destOrd="0" presId="urn:microsoft.com/office/officeart/2005/8/layout/default"/>
    <dgm:cxn modelId="{62DBA660-2F30-4FFE-9417-5527CF3376F6}" type="presParOf" srcId="{91A7FADE-CF10-47BF-9AEE-E68598148DC5}" destId="{FDB76F57-AB72-4FEE-89B9-842609D5CD24}" srcOrd="16" destOrd="0" presId="urn:microsoft.com/office/officeart/2005/8/layout/default"/>
    <dgm:cxn modelId="{2F2149F9-10FB-4F9C-8D4A-360B1FC7C6C8}" type="presParOf" srcId="{91A7FADE-CF10-47BF-9AEE-E68598148DC5}" destId="{9BAE1698-34E4-48A3-AEEF-12ABEDD741C6}" srcOrd="17" destOrd="0" presId="urn:microsoft.com/office/officeart/2005/8/layout/default"/>
    <dgm:cxn modelId="{F0890F77-69F0-4181-A632-67D454D2BDD7}" type="presParOf" srcId="{91A7FADE-CF10-47BF-9AEE-E68598148DC5}" destId="{5831EAC0-080E-4B2E-8D75-94DBC9E2C942}" srcOrd="18" destOrd="0" presId="urn:microsoft.com/office/officeart/2005/8/layout/default"/>
    <dgm:cxn modelId="{D4DB6D82-60BD-4D6E-ACED-9B1A8147DFA7}" type="presParOf" srcId="{91A7FADE-CF10-47BF-9AEE-E68598148DC5}" destId="{E679D5E0-8BA1-4CA7-A801-587A5E92095E}" srcOrd="19" destOrd="0" presId="urn:microsoft.com/office/officeart/2005/8/layout/default"/>
    <dgm:cxn modelId="{6D8D891A-1122-43D4-BB25-B47F995F72A9}" type="presParOf" srcId="{91A7FADE-CF10-47BF-9AEE-E68598148DC5}" destId="{EFFA7392-7762-4F3B-B2A3-2AC58989D2DA}" srcOrd="20" destOrd="0" presId="urn:microsoft.com/office/officeart/2005/8/layout/default"/>
    <dgm:cxn modelId="{EAE76509-FC62-4292-B56F-69F8866F8259}" type="presParOf" srcId="{91A7FADE-CF10-47BF-9AEE-E68598148DC5}" destId="{EEA53318-D990-43AA-8165-A746AF299F7C}" srcOrd="21" destOrd="0" presId="urn:microsoft.com/office/officeart/2005/8/layout/default"/>
    <dgm:cxn modelId="{EE7DF851-9F77-4D57-B269-2D80A0A383D0}" type="presParOf" srcId="{91A7FADE-CF10-47BF-9AEE-E68598148DC5}" destId="{235675EF-F427-4FC6-BA15-6F03F4FE4ACE}" srcOrd="22" destOrd="0" presId="urn:microsoft.com/office/officeart/2005/8/layout/default"/>
    <dgm:cxn modelId="{F2D98AF7-7056-4592-9C7D-64AC79F74437}" type="presParOf" srcId="{91A7FADE-CF10-47BF-9AEE-E68598148DC5}" destId="{56D4C9CC-B87C-4733-A115-9392E4B8BA23}" srcOrd="23" destOrd="0" presId="urn:microsoft.com/office/officeart/2005/8/layout/default"/>
    <dgm:cxn modelId="{A0AFAFCD-3160-475F-BA48-D2B1CBBE6052}" type="presParOf" srcId="{91A7FADE-CF10-47BF-9AEE-E68598148DC5}" destId="{6D777897-85DE-44B9-B7C9-6BF4841F306C}"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92BDCA-B9C6-49D3-8FDB-C1D698328E3C}" type="doc">
      <dgm:prSet loTypeId="urn:microsoft.com/office/officeart/2005/8/layout/default" loCatId="list" qsTypeId="urn:microsoft.com/office/officeart/2005/8/quickstyle/3d2" qsCatId="3D" csTypeId="urn:microsoft.com/office/officeart/2005/8/colors/accent1_2" csCatId="accent1" phldr="1"/>
      <dgm:spPr/>
      <dgm:t>
        <a:bodyPr/>
        <a:lstStyle/>
        <a:p>
          <a:pPr rtl="1"/>
          <a:endParaRPr lang="fa-IR"/>
        </a:p>
      </dgm:t>
    </dgm:pt>
    <dgm:pt modelId="{D369CF4E-922F-47D8-ABC5-AA0F2E193D1F}">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rtl="1">
            <a:lnSpc>
              <a:spcPct val="150000"/>
            </a:lnSpc>
          </a:pPr>
          <a:r>
            <a:rPr lang="fa-IR" sz="1600" dirty="0" smtClean="0">
              <a:cs typeface="B Nazanin" panose="00000400000000000000" pitchFamily="2" charset="-78"/>
            </a:rPr>
            <a:t>موضوعات جزیی مرا عصبی و برانگیخته می‌کند؛</a:t>
          </a:r>
          <a:endParaRPr lang="fa-IR" sz="1600" dirty="0">
            <a:cs typeface="B Nazanin" panose="00000400000000000000" pitchFamily="2" charset="-78"/>
          </a:endParaRPr>
        </a:p>
      </dgm:t>
    </dgm:pt>
    <dgm:pt modelId="{0E9812F0-2175-45F7-B06C-6540F79A5DF1}" type="parTrans" cxnId="{20CAB750-C792-4F7F-8DDC-D9D890BE3C32}">
      <dgm:prSet/>
      <dgm:spPr/>
      <dgm:t>
        <a:bodyPr/>
        <a:lstStyle/>
        <a:p>
          <a:pPr rtl="1"/>
          <a:endParaRPr lang="fa-IR"/>
        </a:p>
      </dgm:t>
    </dgm:pt>
    <dgm:pt modelId="{450C9A39-D5CA-41E9-9C16-760568C93A7E}" type="sibTrans" cxnId="{20CAB750-C792-4F7F-8DDC-D9D890BE3C32}">
      <dgm:prSet/>
      <dgm:spPr/>
      <dgm:t>
        <a:bodyPr/>
        <a:lstStyle/>
        <a:p>
          <a:pPr rtl="1"/>
          <a:endParaRPr lang="fa-IR"/>
        </a:p>
      </dgm:t>
    </dgm:pt>
    <dgm:pt modelId="{7B8887F5-8B17-4B6D-9C82-533E8E5ED63C}">
      <dgm:prSet>
        <dgm:style>
          <a:lnRef idx="2">
            <a:schemeClr val="accent1">
              <a:shade val="50000"/>
            </a:schemeClr>
          </a:lnRef>
          <a:fillRef idx="1">
            <a:schemeClr val="accent1"/>
          </a:fillRef>
          <a:effectRef idx="0">
            <a:schemeClr val="accent1"/>
          </a:effectRef>
          <a:fontRef idx="minor">
            <a:schemeClr val="lt1"/>
          </a:fontRef>
        </dgm:style>
      </dgm:prSet>
      <dgm:spPr/>
      <dgm:t>
        <a:bodyPr/>
        <a:lstStyle/>
        <a:p>
          <a:pPr rtl="1"/>
          <a:r>
            <a:rPr lang="fa-IR" dirty="0" smtClean="0">
              <a:cs typeface="B Nazanin" panose="00000400000000000000" pitchFamily="2" charset="-78"/>
            </a:rPr>
            <a:t>اغلب دچار تپش قلب می‌شوم؛</a:t>
          </a:r>
          <a:endParaRPr lang="fa-IR" dirty="0">
            <a:cs typeface="B Nazanin" panose="00000400000000000000" pitchFamily="2" charset="-78"/>
          </a:endParaRPr>
        </a:p>
      </dgm:t>
    </dgm:pt>
    <dgm:pt modelId="{D33BBBFD-4E1D-462D-8DDB-A211E750ABE1}" type="parTrans" cxnId="{F9FE85BC-102D-4323-8982-3EE5B694D542}">
      <dgm:prSet/>
      <dgm:spPr/>
      <dgm:t>
        <a:bodyPr/>
        <a:lstStyle/>
        <a:p>
          <a:pPr rtl="1"/>
          <a:endParaRPr lang="fa-IR"/>
        </a:p>
      </dgm:t>
    </dgm:pt>
    <dgm:pt modelId="{02DC3DFE-EC81-4C78-8708-C08D16932A3D}" type="sibTrans" cxnId="{F9FE85BC-102D-4323-8982-3EE5B694D542}">
      <dgm:prSet/>
      <dgm:spPr/>
      <dgm:t>
        <a:bodyPr/>
        <a:lstStyle/>
        <a:p>
          <a:pPr rtl="1"/>
          <a:endParaRPr lang="fa-IR"/>
        </a:p>
      </dgm:t>
    </dgm:pt>
    <dgm:pt modelId="{24A2E591-A047-442C-AEBC-6BE7EFC29D37}">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rtl="1">
            <a:lnSpc>
              <a:spcPct val="150000"/>
            </a:lnSpc>
          </a:pPr>
          <a:r>
            <a:rPr lang="fa-IR" sz="1600" dirty="0" smtClean="0">
              <a:cs typeface="B Nazanin" panose="00000400000000000000" pitchFamily="2" charset="-78"/>
            </a:rPr>
            <a:t>و بدون هیچ دلیل قابل توجیهی دچار ترس می‌شوم؛</a:t>
          </a:r>
          <a:r>
            <a:rPr lang="fa-IR" sz="1300" dirty="0" smtClean="0"/>
            <a:t/>
          </a:r>
          <a:br>
            <a:rPr lang="fa-IR" sz="1300" dirty="0" smtClean="0"/>
          </a:br>
          <a:endParaRPr lang="fa-IR" sz="1300" dirty="0"/>
        </a:p>
      </dgm:t>
    </dgm:pt>
    <dgm:pt modelId="{C1C4892E-302E-4388-BDFF-46D78DDA8AB8}" type="parTrans" cxnId="{A833BEF3-4E28-4DE8-B737-05C701B9EB57}">
      <dgm:prSet/>
      <dgm:spPr/>
      <dgm:t>
        <a:bodyPr/>
        <a:lstStyle/>
        <a:p>
          <a:pPr rtl="1"/>
          <a:endParaRPr lang="fa-IR"/>
        </a:p>
      </dgm:t>
    </dgm:pt>
    <dgm:pt modelId="{26021FF3-2F53-42B4-A40A-DF5580C46AEF}" type="sibTrans" cxnId="{A833BEF3-4E28-4DE8-B737-05C701B9EB57}">
      <dgm:prSet/>
      <dgm:spPr/>
      <dgm:t>
        <a:bodyPr/>
        <a:lstStyle/>
        <a:p>
          <a:pPr rtl="1"/>
          <a:endParaRPr lang="fa-IR"/>
        </a:p>
      </dgm:t>
    </dgm:pt>
    <dgm:pt modelId="{44DBBE92-CBF5-4B52-AEBF-32BD30350F15}">
      <dgm:prSet>
        <dgm:style>
          <a:lnRef idx="2">
            <a:schemeClr val="accent1">
              <a:shade val="50000"/>
            </a:schemeClr>
          </a:lnRef>
          <a:fillRef idx="1">
            <a:schemeClr val="accent1"/>
          </a:fillRef>
          <a:effectRef idx="0">
            <a:schemeClr val="accent1"/>
          </a:effectRef>
          <a:fontRef idx="minor">
            <a:schemeClr val="lt1"/>
          </a:fontRef>
        </dgm:style>
      </dgm:prSet>
      <dgm:spPr/>
      <dgm:t>
        <a:bodyPr/>
        <a:lstStyle/>
        <a:p>
          <a:pPr rtl="1">
            <a:lnSpc>
              <a:spcPct val="150000"/>
            </a:lnSpc>
          </a:pPr>
          <a:r>
            <a:rPr lang="fa-IR" dirty="0" smtClean="0">
              <a:cs typeface="B Nazanin" panose="00000400000000000000" pitchFamily="2" charset="-78"/>
            </a:rPr>
            <a:t>به طور مستمر نگرانم و همین امر مرا از پای می‌اندازد؛</a:t>
          </a:r>
          <a:endParaRPr lang="fa-IR" dirty="0">
            <a:cs typeface="B Nazanin" panose="00000400000000000000" pitchFamily="2" charset="-78"/>
          </a:endParaRPr>
        </a:p>
      </dgm:t>
    </dgm:pt>
    <dgm:pt modelId="{2B12EB10-C2E0-4408-9859-2026AE403BB0}" type="parTrans" cxnId="{65B27765-489F-4C34-9BCB-507490C26519}">
      <dgm:prSet/>
      <dgm:spPr/>
      <dgm:t>
        <a:bodyPr/>
        <a:lstStyle/>
        <a:p>
          <a:pPr rtl="1"/>
          <a:endParaRPr lang="fa-IR"/>
        </a:p>
      </dgm:t>
    </dgm:pt>
    <dgm:pt modelId="{CFF9A8D8-F0DC-4517-9274-A90C4DD2A259}" type="sibTrans" cxnId="{65B27765-489F-4C34-9BCB-507490C26519}">
      <dgm:prSet/>
      <dgm:spPr/>
      <dgm:t>
        <a:bodyPr/>
        <a:lstStyle/>
        <a:p>
          <a:pPr rtl="1"/>
          <a:endParaRPr lang="fa-IR"/>
        </a:p>
      </dgm:t>
    </dgm:pt>
    <dgm:pt modelId="{11D7FF2A-BA76-4426-B5BD-096271A303A3}">
      <dgm:prSet>
        <dgm:style>
          <a:lnRef idx="2">
            <a:schemeClr val="accent1">
              <a:shade val="50000"/>
            </a:schemeClr>
          </a:lnRef>
          <a:fillRef idx="1">
            <a:schemeClr val="accent1"/>
          </a:fillRef>
          <a:effectRef idx="0">
            <a:schemeClr val="accent1"/>
          </a:effectRef>
          <a:fontRef idx="minor">
            <a:schemeClr val="lt1"/>
          </a:fontRef>
        </dgm:style>
      </dgm:prSet>
      <dgm:spPr/>
      <dgm:t>
        <a:bodyPr/>
        <a:lstStyle/>
        <a:p>
          <a:pPr rtl="1">
            <a:lnSpc>
              <a:spcPct val="150000"/>
            </a:lnSpc>
          </a:pPr>
          <a:r>
            <a:rPr lang="fa-IR" dirty="0" smtClean="0">
              <a:cs typeface="B Nazanin" panose="00000400000000000000" pitchFamily="2" charset="-78"/>
            </a:rPr>
            <a:t>اغلب دچار حالات خستگی و از پا افتادگی کامل می‌شوم؛</a:t>
          </a:r>
          <a:endParaRPr lang="fa-IR" dirty="0">
            <a:cs typeface="B Nazanin" panose="00000400000000000000" pitchFamily="2" charset="-78"/>
          </a:endParaRPr>
        </a:p>
      </dgm:t>
    </dgm:pt>
    <dgm:pt modelId="{8A54847E-E334-4FAB-88E9-D9B8545867DA}" type="parTrans" cxnId="{5F1EA771-8C3E-4E77-B8BA-0A88D8F917CE}">
      <dgm:prSet/>
      <dgm:spPr/>
      <dgm:t>
        <a:bodyPr/>
        <a:lstStyle/>
        <a:p>
          <a:pPr rtl="1"/>
          <a:endParaRPr lang="fa-IR"/>
        </a:p>
      </dgm:t>
    </dgm:pt>
    <dgm:pt modelId="{B8BD760F-2347-4D63-B275-AA12933C25AE}" type="sibTrans" cxnId="{5F1EA771-8C3E-4E77-B8BA-0A88D8F917CE}">
      <dgm:prSet/>
      <dgm:spPr/>
      <dgm:t>
        <a:bodyPr/>
        <a:lstStyle/>
        <a:p>
          <a:pPr rtl="1"/>
          <a:endParaRPr lang="fa-IR"/>
        </a:p>
      </dgm:t>
    </dgm:pt>
    <dgm:pt modelId="{4CBA6F4F-C0D8-449C-8D13-3250393F9D6D}">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rtl="1">
            <a:lnSpc>
              <a:spcPct val="150000"/>
            </a:lnSpc>
          </a:pPr>
          <a:r>
            <a:rPr lang="fa-IR" sz="1500" dirty="0" smtClean="0">
              <a:cs typeface="B Nazanin" panose="00000400000000000000" pitchFamily="2" charset="-78"/>
            </a:rPr>
            <a:t> </a:t>
          </a:r>
          <a:r>
            <a:rPr lang="fa-IR" sz="1600" dirty="0" smtClean="0">
              <a:cs typeface="B Nazanin" panose="00000400000000000000" pitchFamily="2" charset="-78"/>
            </a:rPr>
            <a:t>همیشه برای من تصمیم‌گیری مشکل است</a:t>
          </a:r>
          <a:r>
            <a:rPr lang="fa-IR" sz="1600" dirty="0" smtClean="0"/>
            <a:t>؛</a:t>
          </a:r>
          <a:endParaRPr lang="fa-IR" sz="1600" dirty="0"/>
        </a:p>
      </dgm:t>
    </dgm:pt>
    <dgm:pt modelId="{6DF7FF30-6F22-4096-BA5A-648A0ADC096C}" type="parTrans" cxnId="{6B96DFA5-1EB4-45CD-B944-368EA9EF90C3}">
      <dgm:prSet/>
      <dgm:spPr/>
      <dgm:t>
        <a:bodyPr/>
        <a:lstStyle/>
        <a:p>
          <a:pPr rtl="1"/>
          <a:endParaRPr lang="fa-IR"/>
        </a:p>
      </dgm:t>
    </dgm:pt>
    <dgm:pt modelId="{19DA8E81-0766-4AEF-A77D-36D55F31CAE7}" type="sibTrans" cxnId="{6B96DFA5-1EB4-45CD-B944-368EA9EF90C3}">
      <dgm:prSet/>
      <dgm:spPr/>
      <dgm:t>
        <a:bodyPr/>
        <a:lstStyle/>
        <a:p>
          <a:pPr rtl="1"/>
          <a:endParaRPr lang="fa-IR"/>
        </a:p>
      </dgm:t>
    </dgm:pt>
    <dgm:pt modelId="{C0B9978C-A35F-435B-BC64-DA0ED3C341BB}">
      <dgm:prSet>
        <dgm:style>
          <a:lnRef idx="2">
            <a:schemeClr val="accent1">
              <a:shade val="50000"/>
            </a:schemeClr>
          </a:lnRef>
          <a:fillRef idx="1">
            <a:schemeClr val="accent1"/>
          </a:fillRef>
          <a:effectRef idx="0">
            <a:schemeClr val="accent1"/>
          </a:effectRef>
          <a:fontRef idx="minor">
            <a:schemeClr val="lt1"/>
          </a:fontRef>
        </dgm:style>
      </dgm:prSet>
      <dgm:spPr/>
      <dgm:t>
        <a:bodyPr/>
        <a:lstStyle/>
        <a:p>
          <a:pPr rtl="1">
            <a:lnSpc>
              <a:spcPct val="150000"/>
            </a:lnSpc>
          </a:pPr>
          <a:r>
            <a:rPr lang="fa-IR" dirty="0" smtClean="0">
              <a:cs typeface="B Nazanin" panose="00000400000000000000" pitchFamily="2" charset="-78"/>
            </a:rPr>
            <a:t>به نظر می‌رسد همیشه از چیزی می‌ترسم؛</a:t>
          </a:r>
          <a:endParaRPr lang="fa-IR" dirty="0">
            <a:cs typeface="B Nazanin" panose="00000400000000000000" pitchFamily="2" charset="-78"/>
          </a:endParaRPr>
        </a:p>
      </dgm:t>
    </dgm:pt>
    <dgm:pt modelId="{9F5E5758-BDD6-4904-95EF-D35BFD8982F7}" type="parTrans" cxnId="{19D61FA7-57BB-47EE-9B03-5474858B21CA}">
      <dgm:prSet/>
      <dgm:spPr/>
      <dgm:t>
        <a:bodyPr/>
        <a:lstStyle/>
        <a:p>
          <a:pPr rtl="1"/>
          <a:endParaRPr lang="fa-IR"/>
        </a:p>
      </dgm:t>
    </dgm:pt>
    <dgm:pt modelId="{352087EE-D372-4F91-84A1-7D99B50EAE50}" type="sibTrans" cxnId="{19D61FA7-57BB-47EE-9B03-5474858B21CA}">
      <dgm:prSet/>
      <dgm:spPr/>
      <dgm:t>
        <a:bodyPr/>
        <a:lstStyle/>
        <a:p>
          <a:pPr rtl="1"/>
          <a:endParaRPr lang="fa-IR"/>
        </a:p>
      </dgm:t>
    </dgm:pt>
    <dgm:pt modelId="{742E6614-C77F-44CD-87E6-F64D13F44AC1}">
      <dgm:prSet>
        <dgm:style>
          <a:lnRef idx="2">
            <a:schemeClr val="accent1">
              <a:shade val="50000"/>
            </a:schemeClr>
          </a:lnRef>
          <a:fillRef idx="1">
            <a:schemeClr val="accent1"/>
          </a:fillRef>
          <a:effectRef idx="0">
            <a:schemeClr val="accent1"/>
          </a:effectRef>
          <a:fontRef idx="minor">
            <a:schemeClr val="lt1"/>
          </a:fontRef>
        </dgm:style>
      </dgm:prSet>
      <dgm:spPr/>
      <dgm:t>
        <a:bodyPr/>
        <a:lstStyle/>
        <a:p>
          <a:pPr rtl="1">
            <a:lnSpc>
              <a:spcPct val="150000"/>
            </a:lnSpc>
          </a:pPr>
          <a:r>
            <a:rPr lang="fa-IR" dirty="0" smtClean="0">
              <a:cs typeface="B Nazanin" panose="00000400000000000000" pitchFamily="2" charset="-78"/>
            </a:rPr>
            <a:t>همیشه احساس عصبانیت و برآشفتگی می‌کنم</a:t>
          </a:r>
          <a:r>
            <a:rPr lang="fa-IR" dirty="0" smtClean="0"/>
            <a:t>؛</a:t>
          </a:r>
          <a:endParaRPr lang="fa-IR" dirty="0"/>
        </a:p>
      </dgm:t>
    </dgm:pt>
    <dgm:pt modelId="{A36BF02C-5F9C-4681-ADE0-8D2F96AB39E7}" type="parTrans" cxnId="{BC0BE926-F3A5-4F89-A6F1-3028C8A54721}">
      <dgm:prSet/>
      <dgm:spPr/>
      <dgm:t>
        <a:bodyPr/>
        <a:lstStyle/>
        <a:p>
          <a:pPr rtl="1"/>
          <a:endParaRPr lang="fa-IR"/>
        </a:p>
      </dgm:t>
    </dgm:pt>
    <dgm:pt modelId="{166F80BF-562B-4592-BFE7-97C378F4FF73}" type="sibTrans" cxnId="{BC0BE926-F3A5-4F89-A6F1-3028C8A54721}">
      <dgm:prSet/>
      <dgm:spPr/>
      <dgm:t>
        <a:bodyPr/>
        <a:lstStyle/>
        <a:p>
          <a:pPr rtl="1"/>
          <a:endParaRPr lang="fa-IR"/>
        </a:p>
      </dgm:t>
    </dgm:pt>
    <dgm:pt modelId="{9B8D67DA-35DD-47E9-9A4E-FBCF578C438D}">
      <dgm:prSet>
        <dgm:style>
          <a:lnRef idx="2">
            <a:schemeClr val="accent1">
              <a:shade val="50000"/>
            </a:schemeClr>
          </a:lnRef>
          <a:fillRef idx="1">
            <a:schemeClr val="accent1"/>
          </a:fillRef>
          <a:effectRef idx="0">
            <a:schemeClr val="accent1"/>
          </a:effectRef>
          <a:fontRef idx="minor">
            <a:schemeClr val="lt1"/>
          </a:fontRef>
        </dgm:style>
      </dgm:prSet>
      <dgm:spPr/>
      <dgm:t>
        <a:bodyPr/>
        <a:lstStyle/>
        <a:p>
          <a:pPr rtl="1">
            <a:lnSpc>
              <a:spcPct val="150000"/>
            </a:lnSpc>
          </a:pPr>
          <a:r>
            <a:rPr lang="fa-IR" dirty="0" smtClean="0"/>
            <a:t>. </a:t>
          </a:r>
          <a:r>
            <a:rPr lang="fa-IR" dirty="0" smtClean="0">
              <a:cs typeface="B Nazanin" panose="00000400000000000000" pitchFamily="2" charset="-78"/>
            </a:rPr>
            <a:t>احساس می‌کنم اغلب اوقات نمی‌توانم از پس مشکلاتم برآیم؛</a:t>
          </a:r>
          <a:endParaRPr lang="fa-IR" dirty="0">
            <a:cs typeface="B Nazanin" panose="00000400000000000000" pitchFamily="2" charset="-78"/>
          </a:endParaRPr>
        </a:p>
      </dgm:t>
    </dgm:pt>
    <dgm:pt modelId="{AA28F7AB-A6CB-4221-9432-AE326BE0455C}" type="parTrans" cxnId="{D46CA82C-17EB-4B99-82FC-44CA18E792B7}">
      <dgm:prSet/>
      <dgm:spPr/>
      <dgm:t>
        <a:bodyPr/>
        <a:lstStyle/>
        <a:p>
          <a:pPr rtl="1"/>
          <a:endParaRPr lang="fa-IR"/>
        </a:p>
      </dgm:t>
    </dgm:pt>
    <dgm:pt modelId="{7B0CF1C5-7DEC-4267-9FA6-E9B3D507FB23}" type="sibTrans" cxnId="{D46CA82C-17EB-4B99-82FC-44CA18E792B7}">
      <dgm:prSet/>
      <dgm:spPr/>
      <dgm:t>
        <a:bodyPr/>
        <a:lstStyle/>
        <a:p>
          <a:pPr rtl="1"/>
          <a:endParaRPr lang="fa-IR"/>
        </a:p>
      </dgm:t>
    </dgm:pt>
    <dgm:pt modelId="{ED46A388-98BC-41C1-8209-5D5544598DF2}">
      <dgm:prSet>
        <dgm:style>
          <a:lnRef idx="2">
            <a:schemeClr val="accent1">
              <a:shade val="50000"/>
            </a:schemeClr>
          </a:lnRef>
          <a:fillRef idx="1">
            <a:schemeClr val="accent1"/>
          </a:fillRef>
          <a:effectRef idx="0">
            <a:schemeClr val="accent1"/>
          </a:effectRef>
          <a:fontRef idx="minor">
            <a:schemeClr val="lt1"/>
          </a:fontRef>
        </dgm:style>
      </dgm:prSet>
      <dgm:spPr/>
      <dgm:t>
        <a:bodyPr/>
        <a:lstStyle/>
        <a:p>
          <a:pPr rtl="1"/>
          <a:r>
            <a:rPr lang="fa-IR" dirty="0" smtClean="0"/>
            <a:t>به طور مستمر تحت فشارم.</a:t>
          </a:r>
          <a:endParaRPr lang="fa-IR" dirty="0"/>
        </a:p>
      </dgm:t>
    </dgm:pt>
    <dgm:pt modelId="{1F965B61-029A-487D-BE43-7E6B275D6C11}" type="parTrans" cxnId="{DD63155A-C3D3-4E78-9D65-DC7CF5B59B58}">
      <dgm:prSet/>
      <dgm:spPr/>
      <dgm:t>
        <a:bodyPr/>
        <a:lstStyle/>
        <a:p>
          <a:pPr rtl="1"/>
          <a:endParaRPr lang="fa-IR"/>
        </a:p>
      </dgm:t>
    </dgm:pt>
    <dgm:pt modelId="{F987D5AF-C435-4733-80E7-D39AE1D4DA20}" type="sibTrans" cxnId="{DD63155A-C3D3-4E78-9D65-DC7CF5B59B58}">
      <dgm:prSet/>
      <dgm:spPr/>
      <dgm:t>
        <a:bodyPr/>
        <a:lstStyle/>
        <a:p>
          <a:pPr rtl="1"/>
          <a:endParaRPr lang="fa-IR"/>
        </a:p>
      </dgm:t>
    </dgm:pt>
    <dgm:pt modelId="{0F7109FB-EA38-4782-BA7D-E26030DE5D81}" type="pres">
      <dgm:prSet presAssocID="{0E92BDCA-B9C6-49D3-8FDB-C1D698328E3C}" presName="diagram" presStyleCnt="0">
        <dgm:presLayoutVars>
          <dgm:dir/>
          <dgm:resizeHandles val="exact"/>
        </dgm:presLayoutVars>
      </dgm:prSet>
      <dgm:spPr/>
      <dgm:t>
        <a:bodyPr/>
        <a:lstStyle/>
        <a:p>
          <a:pPr rtl="1"/>
          <a:endParaRPr lang="fa-IR"/>
        </a:p>
      </dgm:t>
    </dgm:pt>
    <dgm:pt modelId="{2D4B3A3A-398A-40ED-8082-275EA0B0D172}" type="pres">
      <dgm:prSet presAssocID="{4CBA6F4F-C0D8-449C-8D13-3250393F9D6D}" presName="node" presStyleLbl="node1" presStyleIdx="0" presStyleCnt="10" custScaleY="133076" custLinFactNeighborX="-1184" custLinFactNeighborY="-2467">
        <dgm:presLayoutVars>
          <dgm:bulletEnabled val="1"/>
        </dgm:presLayoutVars>
      </dgm:prSet>
      <dgm:spPr/>
      <dgm:t>
        <a:bodyPr/>
        <a:lstStyle/>
        <a:p>
          <a:pPr rtl="1"/>
          <a:endParaRPr lang="fa-IR"/>
        </a:p>
      </dgm:t>
    </dgm:pt>
    <dgm:pt modelId="{863FE046-E339-4881-BD92-48F4CD098977}" type="pres">
      <dgm:prSet presAssocID="{19DA8E81-0766-4AEF-A77D-36D55F31CAE7}" presName="sibTrans" presStyleCnt="0"/>
      <dgm:spPr/>
    </dgm:pt>
    <dgm:pt modelId="{3A2CEB08-E15A-4EE8-80AA-3DA62C7E2CB9}" type="pres">
      <dgm:prSet presAssocID="{44DBBE92-CBF5-4B52-AEBF-32BD30350F15}" presName="node" presStyleLbl="node1" presStyleIdx="1" presStyleCnt="10" custScaleY="139642">
        <dgm:presLayoutVars>
          <dgm:bulletEnabled val="1"/>
        </dgm:presLayoutVars>
      </dgm:prSet>
      <dgm:spPr/>
      <dgm:t>
        <a:bodyPr/>
        <a:lstStyle/>
        <a:p>
          <a:pPr rtl="1"/>
          <a:endParaRPr lang="fa-IR"/>
        </a:p>
      </dgm:t>
    </dgm:pt>
    <dgm:pt modelId="{087484A5-C9C7-4C15-A485-AD3927EEFCEA}" type="pres">
      <dgm:prSet presAssocID="{CFF9A8D8-F0DC-4517-9274-A90C4DD2A259}" presName="sibTrans" presStyleCnt="0"/>
      <dgm:spPr/>
    </dgm:pt>
    <dgm:pt modelId="{8431F0EA-B616-4864-9636-E59CCC923965}" type="pres">
      <dgm:prSet presAssocID="{24A2E591-A047-442C-AEBC-6BE7EFC29D37}" presName="node" presStyleLbl="node1" presStyleIdx="2" presStyleCnt="10" custScaleY="146838" custLinFactNeighborX="362" custLinFactNeighborY="-1208">
        <dgm:presLayoutVars>
          <dgm:bulletEnabled val="1"/>
        </dgm:presLayoutVars>
      </dgm:prSet>
      <dgm:spPr/>
      <dgm:t>
        <a:bodyPr/>
        <a:lstStyle/>
        <a:p>
          <a:pPr rtl="1"/>
          <a:endParaRPr lang="fa-IR"/>
        </a:p>
      </dgm:t>
    </dgm:pt>
    <dgm:pt modelId="{978F30A2-BBAE-4034-8971-8D4E9BBED788}" type="pres">
      <dgm:prSet presAssocID="{26021FF3-2F53-42B4-A40A-DF5580C46AEF}" presName="sibTrans" presStyleCnt="0"/>
      <dgm:spPr/>
    </dgm:pt>
    <dgm:pt modelId="{FD4A5FFB-5910-4972-AB48-1C7DFFD3C468}" type="pres">
      <dgm:prSet presAssocID="{7B8887F5-8B17-4B6D-9C82-533E8E5ED63C}" presName="node" presStyleLbl="node1" presStyleIdx="3" presStyleCnt="10" custScaleY="133027">
        <dgm:presLayoutVars>
          <dgm:bulletEnabled val="1"/>
        </dgm:presLayoutVars>
      </dgm:prSet>
      <dgm:spPr/>
      <dgm:t>
        <a:bodyPr/>
        <a:lstStyle/>
        <a:p>
          <a:pPr rtl="1"/>
          <a:endParaRPr lang="fa-IR"/>
        </a:p>
      </dgm:t>
    </dgm:pt>
    <dgm:pt modelId="{5305934B-6651-468C-AEC2-84A0DFC96081}" type="pres">
      <dgm:prSet presAssocID="{02DC3DFE-EC81-4C78-8708-C08D16932A3D}" presName="sibTrans" presStyleCnt="0"/>
      <dgm:spPr/>
    </dgm:pt>
    <dgm:pt modelId="{668D06C8-3D3E-4B7D-8A0E-479586B4FE7E}" type="pres">
      <dgm:prSet presAssocID="{D369CF4E-922F-47D8-ABC5-AA0F2E193D1F}" presName="node" presStyleLbl="node1" presStyleIdx="4" presStyleCnt="10" custScaleY="141852">
        <dgm:presLayoutVars>
          <dgm:bulletEnabled val="1"/>
        </dgm:presLayoutVars>
      </dgm:prSet>
      <dgm:spPr/>
      <dgm:t>
        <a:bodyPr/>
        <a:lstStyle/>
        <a:p>
          <a:pPr rtl="1"/>
          <a:endParaRPr lang="fa-IR"/>
        </a:p>
      </dgm:t>
    </dgm:pt>
    <dgm:pt modelId="{ACD68439-626C-4730-B35E-AFAD3546925D}" type="pres">
      <dgm:prSet presAssocID="{450C9A39-D5CA-41E9-9C16-760568C93A7E}" presName="sibTrans" presStyleCnt="0"/>
      <dgm:spPr/>
    </dgm:pt>
    <dgm:pt modelId="{9417F4A3-C776-414B-9617-C4ED60E030AA}" type="pres">
      <dgm:prSet presAssocID="{C0B9978C-A35F-435B-BC64-DA0ED3C341BB}" presName="node" presStyleLbl="node1" presStyleIdx="5" presStyleCnt="10" custScaleY="144400" custLinFactNeighborX="-185" custLinFactNeighborY="1208">
        <dgm:presLayoutVars>
          <dgm:bulletEnabled val="1"/>
        </dgm:presLayoutVars>
      </dgm:prSet>
      <dgm:spPr/>
      <dgm:t>
        <a:bodyPr/>
        <a:lstStyle/>
        <a:p>
          <a:pPr rtl="1"/>
          <a:endParaRPr lang="fa-IR"/>
        </a:p>
      </dgm:t>
    </dgm:pt>
    <dgm:pt modelId="{1A668802-4C32-45B3-B0DC-9E95E333F742}" type="pres">
      <dgm:prSet presAssocID="{352087EE-D372-4F91-84A1-7D99B50EAE50}" presName="sibTrans" presStyleCnt="0"/>
      <dgm:spPr/>
    </dgm:pt>
    <dgm:pt modelId="{3BDEE646-5664-477E-A794-E4D6EBAD5D68}" type="pres">
      <dgm:prSet presAssocID="{11D7FF2A-BA76-4426-B5BD-096271A303A3}" presName="node" presStyleLbl="node1" presStyleIdx="6" presStyleCnt="10" custScaleY="143297">
        <dgm:presLayoutVars>
          <dgm:bulletEnabled val="1"/>
        </dgm:presLayoutVars>
      </dgm:prSet>
      <dgm:spPr/>
      <dgm:t>
        <a:bodyPr/>
        <a:lstStyle/>
        <a:p>
          <a:pPr rtl="1"/>
          <a:endParaRPr lang="fa-IR"/>
        </a:p>
      </dgm:t>
    </dgm:pt>
    <dgm:pt modelId="{A79929E8-D8D8-46A7-A8F6-A31B0E9A0BFD}" type="pres">
      <dgm:prSet presAssocID="{B8BD760F-2347-4D63-B275-AA12933C25AE}" presName="sibTrans" presStyleCnt="0"/>
      <dgm:spPr/>
    </dgm:pt>
    <dgm:pt modelId="{624A3ED3-30B4-4378-9786-815356ED4FA5}" type="pres">
      <dgm:prSet presAssocID="{742E6614-C77F-44CD-87E6-F64D13F44AC1}" presName="node" presStyleLbl="node1" presStyleIdx="7" presStyleCnt="10" custScaleY="142194">
        <dgm:presLayoutVars>
          <dgm:bulletEnabled val="1"/>
        </dgm:presLayoutVars>
      </dgm:prSet>
      <dgm:spPr/>
      <dgm:t>
        <a:bodyPr/>
        <a:lstStyle/>
        <a:p>
          <a:pPr rtl="1"/>
          <a:endParaRPr lang="fa-IR"/>
        </a:p>
      </dgm:t>
    </dgm:pt>
    <dgm:pt modelId="{313CCA92-A16C-47E8-96D3-2C5D2E493DFF}" type="pres">
      <dgm:prSet presAssocID="{166F80BF-562B-4592-BFE7-97C378F4FF73}" presName="sibTrans" presStyleCnt="0"/>
      <dgm:spPr/>
    </dgm:pt>
    <dgm:pt modelId="{D446F743-D6DC-407A-A7CD-EE41D605B82A}" type="pres">
      <dgm:prSet presAssocID="{9B8D67DA-35DD-47E9-9A4E-FBCF578C438D}" presName="node" presStyleLbl="node1" presStyleIdx="8" presStyleCnt="10" custScaleY="138886" custLinFactNeighborX="1655" custLinFactNeighborY="551">
        <dgm:presLayoutVars>
          <dgm:bulletEnabled val="1"/>
        </dgm:presLayoutVars>
      </dgm:prSet>
      <dgm:spPr/>
      <dgm:t>
        <a:bodyPr/>
        <a:lstStyle/>
        <a:p>
          <a:pPr rtl="1"/>
          <a:endParaRPr lang="fa-IR"/>
        </a:p>
      </dgm:t>
    </dgm:pt>
    <dgm:pt modelId="{E586F304-2D53-49C8-8E5D-E9E6D8F6DCA2}" type="pres">
      <dgm:prSet presAssocID="{7B0CF1C5-7DEC-4267-9FA6-E9B3D507FB23}" presName="sibTrans" presStyleCnt="0"/>
      <dgm:spPr/>
    </dgm:pt>
    <dgm:pt modelId="{D201A98B-AA6E-4AEB-AE10-9F440EA545AB}" type="pres">
      <dgm:prSet presAssocID="{ED46A388-98BC-41C1-8209-5D5544598DF2}" presName="node" presStyleLbl="node1" presStyleIdx="9" presStyleCnt="10" custScaleY="130061">
        <dgm:presLayoutVars>
          <dgm:bulletEnabled val="1"/>
        </dgm:presLayoutVars>
      </dgm:prSet>
      <dgm:spPr/>
      <dgm:t>
        <a:bodyPr/>
        <a:lstStyle/>
        <a:p>
          <a:pPr rtl="1"/>
          <a:endParaRPr lang="fa-IR"/>
        </a:p>
      </dgm:t>
    </dgm:pt>
  </dgm:ptLst>
  <dgm:cxnLst>
    <dgm:cxn modelId="{EB6D771E-3348-4E42-9DA3-51DFCBB07DE3}" type="presOf" srcId="{C0B9978C-A35F-435B-BC64-DA0ED3C341BB}" destId="{9417F4A3-C776-414B-9617-C4ED60E030AA}" srcOrd="0" destOrd="0" presId="urn:microsoft.com/office/officeart/2005/8/layout/default"/>
    <dgm:cxn modelId="{D46CA82C-17EB-4B99-82FC-44CA18E792B7}" srcId="{0E92BDCA-B9C6-49D3-8FDB-C1D698328E3C}" destId="{9B8D67DA-35DD-47E9-9A4E-FBCF578C438D}" srcOrd="8" destOrd="0" parTransId="{AA28F7AB-A6CB-4221-9432-AE326BE0455C}" sibTransId="{7B0CF1C5-7DEC-4267-9FA6-E9B3D507FB23}"/>
    <dgm:cxn modelId="{6B96DFA5-1EB4-45CD-B944-368EA9EF90C3}" srcId="{0E92BDCA-B9C6-49D3-8FDB-C1D698328E3C}" destId="{4CBA6F4F-C0D8-449C-8D13-3250393F9D6D}" srcOrd="0" destOrd="0" parTransId="{6DF7FF30-6F22-4096-BA5A-648A0ADC096C}" sibTransId="{19DA8E81-0766-4AEF-A77D-36D55F31CAE7}"/>
    <dgm:cxn modelId="{C405C5FB-94EA-4541-8FDD-206E8E3C0514}" type="presOf" srcId="{44DBBE92-CBF5-4B52-AEBF-32BD30350F15}" destId="{3A2CEB08-E15A-4EE8-80AA-3DA62C7E2CB9}" srcOrd="0" destOrd="0" presId="urn:microsoft.com/office/officeart/2005/8/layout/default"/>
    <dgm:cxn modelId="{ABBFFC3F-A572-4C29-8D47-01F60487C221}" type="presOf" srcId="{11D7FF2A-BA76-4426-B5BD-096271A303A3}" destId="{3BDEE646-5664-477E-A794-E4D6EBAD5D68}" srcOrd="0" destOrd="0" presId="urn:microsoft.com/office/officeart/2005/8/layout/default"/>
    <dgm:cxn modelId="{B51863AE-C5D7-44C5-840C-A661A091E7AC}" type="presOf" srcId="{24A2E591-A047-442C-AEBC-6BE7EFC29D37}" destId="{8431F0EA-B616-4864-9636-E59CCC923965}" srcOrd="0" destOrd="0" presId="urn:microsoft.com/office/officeart/2005/8/layout/default"/>
    <dgm:cxn modelId="{5A499330-BE95-4D6C-AE73-02E6C768EAED}" type="presOf" srcId="{0E92BDCA-B9C6-49D3-8FDB-C1D698328E3C}" destId="{0F7109FB-EA38-4782-BA7D-E26030DE5D81}" srcOrd="0" destOrd="0" presId="urn:microsoft.com/office/officeart/2005/8/layout/default"/>
    <dgm:cxn modelId="{F9FE85BC-102D-4323-8982-3EE5B694D542}" srcId="{0E92BDCA-B9C6-49D3-8FDB-C1D698328E3C}" destId="{7B8887F5-8B17-4B6D-9C82-533E8E5ED63C}" srcOrd="3" destOrd="0" parTransId="{D33BBBFD-4E1D-462D-8DDB-A211E750ABE1}" sibTransId="{02DC3DFE-EC81-4C78-8708-C08D16932A3D}"/>
    <dgm:cxn modelId="{1AA189A5-A0A1-4FE1-8AE9-C7C07F3D0BA9}" type="presOf" srcId="{ED46A388-98BC-41C1-8209-5D5544598DF2}" destId="{D201A98B-AA6E-4AEB-AE10-9F440EA545AB}" srcOrd="0" destOrd="0" presId="urn:microsoft.com/office/officeart/2005/8/layout/default"/>
    <dgm:cxn modelId="{8D1A0788-AB31-4A8E-8FFF-F4E0388757F7}" type="presOf" srcId="{4CBA6F4F-C0D8-449C-8D13-3250393F9D6D}" destId="{2D4B3A3A-398A-40ED-8082-275EA0B0D172}" srcOrd="0" destOrd="0" presId="urn:microsoft.com/office/officeart/2005/8/layout/default"/>
    <dgm:cxn modelId="{50B147B9-6BB6-4DC1-8B24-05C6E08FBB10}" type="presOf" srcId="{9B8D67DA-35DD-47E9-9A4E-FBCF578C438D}" destId="{D446F743-D6DC-407A-A7CD-EE41D605B82A}" srcOrd="0" destOrd="0" presId="urn:microsoft.com/office/officeart/2005/8/layout/default"/>
    <dgm:cxn modelId="{65B27765-489F-4C34-9BCB-507490C26519}" srcId="{0E92BDCA-B9C6-49D3-8FDB-C1D698328E3C}" destId="{44DBBE92-CBF5-4B52-AEBF-32BD30350F15}" srcOrd="1" destOrd="0" parTransId="{2B12EB10-C2E0-4408-9859-2026AE403BB0}" sibTransId="{CFF9A8D8-F0DC-4517-9274-A90C4DD2A259}"/>
    <dgm:cxn modelId="{19D61FA7-57BB-47EE-9B03-5474858B21CA}" srcId="{0E92BDCA-B9C6-49D3-8FDB-C1D698328E3C}" destId="{C0B9978C-A35F-435B-BC64-DA0ED3C341BB}" srcOrd="5" destOrd="0" parTransId="{9F5E5758-BDD6-4904-95EF-D35BFD8982F7}" sibTransId="{352087EE-D372-4F91-84A1-7D99B50EAE50}"/>
    <dgm:cxn modelId="{5F1EA771-8C3E-4E77-B8BA-0A88D8F917CE}" srcId="{0E92BDCA-B9C6-49D3-8FDB-C1D698328E3C}" destId="{11D7FF2A-BA76-4426-B5BD-096271A303A3}" srcOrd="6" destOrd="0" parTransId="{8A54847E-E334-4FAB-88E9-D9B8545867DA}" sibTransId="{B8BD760F-2347-4D63-B275-AA12933C25AE}"/>
    <dgm:cxn modelId="{20CAB750-C792-4F7F-8DDC-D9D890BE3C32}" srcId="{0E92BDCA-B9C6-49D3-8FDB-C1D698328E3C}" destId="{D369CF4E-922F-47D8-ABC5-AA0F2E193D1F}" srcOrd="4" destOrd="0" parTransId="{0E9812F0-2175-45F7-B06C-6540F79A5DF1}" sibTransId="{450C9A39-D5CA-41E9-9C16-760568C93A7E}"/>
    <dgm:cxn modelId="{BC0BE926-F3A5-4F89-A6F1-3028C8A54721}" srcId="{0E92BDCA-B9C6-49D3-8FDB-C1D698328E3C}" destId="{742E6614-C77F-44CD-87E6-F64D13F44AC1}" srcOrd="7" destOrd="0" parTransId="{A36BF02C-5F9C-4681-ADE0-8D2F96AB39E7}" sibTransId="{166F80BF-562B-4592-BFE7-97C378F4FF73}"/>
    <dgm:cxn modelId="{DD63155A-C3D3-4E78-9D65-DC7CF5B59B58}" srcId="{0E92BDCA-B9C6-49D3-8FDB-C1D698328E3C}" destId="{ED46A388-98BC-41C1-8209-5D5544598DF2}" srcOrd="9" destOrd="0" parTransId="{1F965B61-029A-487D-BE43-7E6B275D6C11}" sibTransId="{F987D5AF-C435-4733-80E7-D39AE1D4DA20}"/>
    <dgm:cxn modelId="{7AD67A0F-EE9E-45E7-90E0-E89F4653CEBC}" type="presOf" srcId="{742E6614-C77F-44CD-87E6-F64D13F44AC1}" destId="{624A3ED3-30B4-4378-9786-815356ED4FA5}" srcOrd="0" destOrd="0" presId="urn:microsoft.com/office/officeart/2005/8/layout/default"/>
    <dgm:cxn modelId="{B0836443-A17C-44F2-A940-14F28328660C}" type="presOf" srcId="{D369CF4E-922F-47D8-ABC5-AA0F2E193D1F}" destId="{668D06C8-3D3E-4B7D-8A0E-479586B4FE7E}" srcOrd="0" destOrd="0" presId="urn:microsoft.com/office/officeart/2005/8/layout/default"/>
    <dgm:cxn modelId="{F0D7753C-54E1-441B-86A9-A822A768C74A}" type="presOf" srcId="{7B8887F5-8B17-4B6D-9C82-533E8E5ED63C}" destId="{FD4A5FFB-5910-4972-AB48-1C7DFFD3C468}" srcOrd="0" destOrd="0" presId="urn:microsoft.com/office/officeart/2005/8/layout/default"/>
    <dgm:cxn modelId="{A833BEF3-4E28-4DE8-B737-05C701B9EB57}" srcId="{0E92BDCA-B9C6-49D3-8FDB-C1D698328E3C}" destId="{24A2E591-A047-442C-AEBC-6BE7EFC29D37}" srcOrd="2" destOrd="0" parTransId="{C1C4892E-302E-4388-BDFF-46D78DDA8AB8}" sibTransId="{26021FF3-2F53-42B4-A40A-DF5580C46AEF}"/>
    <dgm:cxn modelId="{C5FAB5C8-5B3E-4389-AB8E-40622DCCB108}" type="presParOf" srcId="{0F7109FB-EA38-4782-BA7D-E26030DE5D81}" destId="{2D4B3A3A-398A-40ED-8082-275EA0B0D172}" srcOrd="0" destOrd="0" presId="urn:microsoft.com/office/officeart/2005/8/layout/default"/>
    <dgm:cxn modelId="{AE4E976F-7F26-40B6-9113-0D6083CD480B}" type="presParOf" srcId="{0F7109FB-EA38-4782-BA7D-E26030DE5D81}" destId="{863FE046-E339-4881-BD92-48F4CD098977}" srcOrd="1" destOrd="0" presId="urn:microsoft.com/office/officeart/2005/8/layout/default"/>
    <dgm:cxn modelId="{BCE5ED7B-507F-4BC9-BD1D-3833A6539BE1}" type="presParOf" srcId="{0F7109FB-EA38-4782-BA7D-E26030DE5D81}" destId="{3A2CEB08-E15A-4EE8-80AA-3DA62C7E2CB9}" srcOrd="2" destOrd="0" presId="urn:microsoft.com/office/officeart/2005/8/layout/default"/>
    <dgm:cxn modelId="{7CA02E16-DD5D-411D-B2FA-B60BFD03D08C}" type="presParOf" srcId="{0F7109FB-EA38-4782-BA7D-E26030DE5D81}" destId="{087484A5-C9C7-4C15-A485-AD3927EEFCEA}" srcOrd="3" destOrd="0" presId="urn:microsoft.com/office/officeart/2005/8/layout/default"/>
    <dgm:cxn modelId="{613D9DE6-A700-4045-8E56-5937451265EA}" type="presParOf" srcId="{0F7109FB-EA38-4782-BA7D-E26030DE5D81}" destId="{8431F0EA-B616-4864-9636-E59CCC923965}" srcOrd="4" destOrd="0" presId="urn:microsoft.com/office/officeart/2005/8/layout/default"/>
    <dgm:cxn modelId="{A07E075F-4F9F-4811-9F4C-9E7EC85F7472}" type="presParOf" srcId="{0F7109FB-EA38-4782-BA7D-E26030DE5D81}" destId="{978F30A2-BBAE-4034-8971-8D4E9BBED788}" srcOrd="5" destOrd="0" presId="urn:microsoft.com/office/officeart/2005/8/layout/default"/>
    <dgm:cxn modelId="{2054BB0C-0E1E-4DFB-BB1F-5F602BBFB375}" type="presParOf" srcId="{0F7109FB-EA38-4782-BA7D-E26030DE5D81}" destId="{FD4A5FFB-5910-4972-AB48-1C7DFFD3C468}" srcOrd="6" destOrd="0" presId="urn:microsoft.com/office/officeart/2005/8/layout/default"/>
    <dgm:cxn modelId="{23CBE9CB-520B-450D-826B-C599F38FF562}" type="presParOf" srcId="{0F7109FB-EA38-4782-BA7D-E26030DE5D81}" destId="{5305934B-6651-468C-AEC2-84A0DFC96081}" srcOrd="7" destOrd="0" presId="urn:microsoft.com/office/officeart/2005/8/layout/default"/>
    <dgm:cxn modelId="{35C7C59E-AC12-4FBF-B05B-8D459C849147}" type="presParOf" srcId="{0F7109FB-EA38-4782-BA7D-E26030DE5D81}" destId="{668D06C8-3D3E-4B7D-8A0E-479586B4FE7E}" srcOrd="8" destOrd="0" presId="urn:microsoft.com/office/officeart/2005/8/layout/default"/>
    <dgm:cxn modelId="{FB11A5F2-C7E5-4A70-8ABF-8736EB008C8D}" type="presParOf" srcId="{0F7109FB-EA38-4782-BA7D-E26030DE5D81}" destId="{ACD68439-626C-4730-B35E-AFAD3546925D}" srcOrd="9" destOrd="0" presId="urn:microsoft.com/office/officeart/2005/8/layout/default"/>
    <dgm:cxn modelId="{A4C355F2-E65F-48C8-83D7-83FD6C30A70E}" type="presParOf" srcId="{0F7109FB-EA38-4782-BA7D-E26030DE5D81}" destId="{9417F4A3-C776-414B-9617-C4ED60E030AA}" srcOrd="10" destOrd="0" presId="urn:microsoft.com/office/officeart/2005/8/layout/default"/>
    <dgm:cxn modelId="{8B74F706-44B1-446C-9533-CEA9DE683A08}" type="presParOf" srcId="{0F7109FB-EA38-4782-BA7D-E26030DE5D81}" destId="{1A668802-4C32-45B3-B0DC-9E95E333F742}" srcOrd="11" destOrd="0" presId="urn:microsoft.com/office/officeart/2005/8/layout/default"/>
    <dgm:cxn modelId="{59163CDE-B43A-4083-9289-42EB7C639D16}" type="presParOf" srcId="{0F7109FB-EA38-4782-BA7D-E26030DE5D81}" destId="{3BDEE646-5664-477E-A794-E4D6EBAD5D68}" srcOrd="12" destOrd="0" presId="urn:microsoft.com/office/officeart/2005/8/layout/default"/>
    <dgm:cxn modelId="{201170B2-686A-4771-AB57-A1BE659B7747}" type="presParOf" srcId="{0F7109FB-EA38-4782-BA7D-E26030DE5D81}" destId="{A79929E8-D8D8-46A7-A8F6-A31B0E9A0BFD}" srcOrd="13" destOrd="0" presId="urn:microsoft.com/office/officeart/2005/8/layout/default"/>
    <dgm:cxn modelId="{596E21E7-006F-41C9-A3D4-05B2B27D1A1B}" type="presParOf" srcId="{0F7109FB-EA38-4782-BA7D-E26030DE5D81}" destId="{624A3ED3-30B4-4378-9786-815356ED4FA5}" srcOrd="14" destOrd="0" presId="urn:microsoft.com/office/officeart/2005/8/layout/default"/>
    <dgm:cxn modelId="{3C51992B-03D3-4B2C-98F9-F370A7D01D0E}" type="presParOf" srcId="{0F7109FB-EA38-4782-BA7D-E26030DE5D81}" destId="{313CCA92-A16C-47E8-96D3-2C5D2E493DFF}" srcOrd="15" destOrd="0" presId="urn:microsoft.com/office/officeart/2005/8/layout/default"/>
    <dgm:cxn modelId="{D9CF7BA9-36BE-47B0-8302-A6F29702BC9E}" type="presParOf" srcId="{0F7109FB-EA38-4782-BA7D-E26030DE5D81}" destId="{D446F743-D6DC-407A-A7CD-EE41D605B82A}" srcOrd="16" destOrd="0" presId="urn:microsoft.com/office/officeart/2005/8/layout/default"/>
    <dgm:cxn modelId="{2648C35B-FCA2-48C3-A1CE-7218ECAEFF38}" type="presParOf" srcId="{0F7109FB-EA38-4782-BA7D-E26030DE5D81}" destId="{E586F304-2D53-49C8-8E5D-E9E6D8F6DCA2}" srcOrd="17" destOrd="0" presId="urn:microsoft.com/office/officeart/2005/8/layout/default"/>
    <dgm:cxn modelId="{62A12009-477A-44BA-9178-8DF5305F8F81}" type="presParOf" srcId="{0F7109FB-EA38-4782-BA7D-E26030DE5D81}" destId="{D201A98B-AA6E-4AEB-AE10-9F440EA545AB}"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7F9C2EFF-D16D-48F8-93CB-214DE7E46FCF}" type="doc">
      <dgm:prSet loTypeId="urn:microsoft.com/office/officeart/2005/8/layout/cycle6" loCatId="cycle" qsTypeId="urn:microsoft.com/office/officeart/2005/8/quickstyle/3d2" qsCatId="3D" csTypeId="urn:microsoft.com/office/officeart/2005/8/colors/accent1_2" csCatId="accent1" phldr="1"/>
      <dgm:spPr/>
      <dgm:t>
        <a:bodyPr/>
        <a:lstStyle/>
        <a:p>
          <a:pPr rtl="1"/>
          <a:endParaRPr lang="fa-IR"/>
        </a:p>
      </dgm:t>
    </dgm:pt>
    <dgm:pt modelId="{E98B70D9-5E19-43D1-8BE8-84E0A36EB0EE}">
      <dgm:prSet phldrT="[Text]"/>
      <dgm:spPr/>
      <dgm:t>
        <a:bodyPr/>
        <a:lstStyle/>
        <a:p>
          <a:pPr rtl="1"/>
          <a:r>
            <a:rPr lang="fa-IR" dirty="0" smtClean="0"/>
            <a:t>شناختی</a:t>
          </a:r>
          <a:endParaRPr lang="fa-IR" dirty="0"/>
        </a:p>
      </dgm:t>
    </dgm:pt>
    <dgm:pt modelId="{20A376F1-C584-4453-87CB-AD21F4DF6B94}" type="parTrans" cxnId="{FD6138DA-6745-4BAF-B657-6687D8A81EC9}">
      <dgm:prSet/>
      <dgm:spPr/>
      <dgm:t>
        <a:bodyPr/>
        <a:lstStyle/>
        <a:p>
          <a:pPr rtl="1"/>
          <a:endParaRPr lang="fa-IR"/>
        </a:p>
      </dgm:t>
    </dgm:pt>
    <dgm:pt modelId="{FD26D043-CA32-406E-9DF6-47A33DFA66BD}" type="sibTrans" cxnId="{FD6138DA-6745-4BAF-B657-6687D8A81EC9}">
      <dgm:prSet/>
      <dgm:spPr/>
      <dgm:t>
        <a:bodyPr/>
        <a:lstStyle/>
        <a:p>
          <a:pPr rtl="1"/>
          <a:endParaRPr lang="fa-IR"/>
        </a:p>
      </dgm:t>
    </dgm:pt>
    <dgm:pt modelId="{306FA1FD-3732-4381-93AB-D9FA493CBA9C}">
      <dgm:prSet phldrT="[Text]"/>
      <dgm:spPr/>
      <dgm:t>
        <a:bodyPr/>
        <a:lstStyle/>
        <a:p>
          <a:pPr rtl="1"/>
          <a:r>
            <a:rPr lang="fa-IR" dirty="0" smtClean="0"/>
            <a:t>فیزیولوژیکی</a:t>
          </a:r>
          <a:endParaRPr lang="fa-IR" dirty="0"/>
        </a:p>
      </dgm:t>
    </dgm:pt>
    <dgm:pt modelId="{3CF66BBF-9AE7-43F9-A1F1-DF9BA1DF9C9E}" type="parTrans" cxnId="{4130568F-3935-46E6-BE29-869A6CDA04B3}">
      <dgm:prSet/>
      <dgm:spPr/>
      <dgm:t>
        <a:bodyPr/>
        <a:lstStyle/>
        <a:p>
          <a:pPr rtl="1"/>
          <a:endParaRPr lang="fa-IR"/>
        </a:p>
      </dgm:t>
    </dgm:pt>
    <dgm:pt modelId="{366094FD-1695-4171-8872-C1713D7A911D}" type="sibTrans" cxnId="{4130568F-3935-46E6-BE29-869A6CDA04B3}">
      <dgm:prSet/>
      <dgm:spPr/>
      <dgm:t>
        <a:bodyPr/>
        <a:lstStyle/>
        <a:p>
          <a:pPr rtl="1"/>
          <a:endParaRPr lang="fa-IR"/>
        </a:p>
      </dgm:t>
    </dgm:pt>
    <dgm:pt modelId="{FCD750BC-9772-4E54-BF58-0F0D6BA41AA7}">
      <dgm:prSet phldrT="[Text]"/>
      <dgm:spPr/>
      <dgm:t>
        <a:bodyPr/>
        <a:lstStyle/>
        <a:p>
          <a:pPr rtl="1"/>
          <a:r>
            <a:rPr lang="fa-IR" dirty="0" smtClean="0"/>
            <a:t>رفتاری</a:t>
          </a:r>
          <a:endParaRPr lang="fa-IR" dirty="0"/>
        </a:p>
      </dgm:t>
    </dgm:pt>
    <dgm:pt modelId="{955A08A2-6B18-4B7C-85DC-F48D2089E646}" type="parTrans" cxnId="{90D44859-6011-4270-9933-C5ED9272C1F3}">
      <dgm:prSet/>
      <dgm:spPr/>
      <dgm:t>
        <a:bodyPr/>
        <a:lstStyle/>
        <a:p>
          <a:pPr rtl="1"/>
          <a:endParaRPr lang="fa-IR"/>
        </a:p>
      </dgm:t>
    </dgm:pt>
    <dgm:pt modelId="{71E63688-B611-4BD7-A99D-130042E54033}" type="sibTrans" cxnId="{90D44859-6011-4270-9933-C5ED9272C1F3}">
      <dgm:prSet/>
      <dgm:spPr/>
      <dgm:t>
        <a:bodyPr/>
        <a:lstStyle/>
        <a:p>
          <a:pPr rtl="1"/>
          <a:endParaRPr lang="fa-IR"/>
        </a:p>
      </dgm:t>
    </dgm:pt>
    <dgm:pt modelId="{7064269A-71C4-4EFD-BF29-2F34A05326AE}">
      <dgm:prSet phldrT="[Text]"/>
      <dgm:spPr/>
      <dgm:t>
        <a:bodyPr/>
        <a:lstStyle/>
        <a:p>
          <a:pPr rtl="1"/>
          <a:r>
            <a:rPr lang="fa-IR" dirty="0" smtClean="0"/>
            <a:t>عاطفی</a:t>
          </a:r>
          <a:endParaRPr lang="fa-IR" dirty="0"/>
        </a:p>
      </dgm:t>
    </dgm:pt>
    <dgm:pt modelId="{6F8BED4D-2E83-4D6A-B4A8-1FA57D7E735D}" type="parTrans" cxnId="{4BC105D7-A99C-465B-8461-395FF0C3EFA7}">
      <dgm:prSet/>
      <dgm:spPr/>
      <dgm:t>
        <a:bodyPr/>
        <a:lstStyle/>
        <a:p>
          <a:pPr rtl="1"/>
          <a:endParaRPr lang="fa-IR"/>
        </a:p>
      </dgm:t>
    </dgm:pt>
    <dgm:pt modelId="{FDD01144-BB96-4CC2-82F6-D70559A02915}" type="sibTrans" cxnId="{4BC105D7-A99C-465B-8461-395FF0C3EFA7}">
      <dgm:prSet/>
      <dgm:spPr/>
      <dgm:t>
        <a:bodyPr/>
        <a:lstStyle/>
        <a:p>
          <a:pPr rtl="1"/>
          <a:endParaRPr lang="fa-IR"/>
        </a:p>
      </dgm:t>
    </dgm:pt>
    <dgm:pt modelId="{4D981295-5B2E-432C-A225-05A5997DA8DB}" type="pres">
      <dgm:prSet presAssocID="{7F9C2EFF-D16D-48F8-93CB-214DE7E46FCF}" presName="cycle" presStyleCnt="0">
        <dgm:presLayoutVars>
          <dgm:dir/>
          <dgm:resizeHandles val="exact"/>
        </dgm:presLayoutVars>
      </dgm:prSet>
      <dgm:spPr/>
      <dgm:t>
        <a:bodyPr/>
        <a:lstStyle/>
        <a:p>
          <a:pPr rtl="1"/>
          <a:endParaRPr lang="fa-IR"/>
        </a:p>
      </dgm:t>
    </dgm:pt>
    <dgm:pt modelId="{E9A7BBFA-94EB-448B-8598-E3064F3AA757}" type="pres">
      <dgm:prSet presAssocID="{E98B70D9-5E19-43D1-8BE8-84E0A36EB0EE}" presName="node" presStyleLbl="node1" presStyleIdx="0" presStyleCnt="4">
        <dgm:presLayoutVars>
          <dgm:bulletEnabled val="1"/>
        </dgm:presLayoutVars>
      </dgm:prSet>
      <dgm:spPr/>
      <dgm:t>
        <a:bodyPr/>
        <a:lstStyle/>
        <a:p>
          <a:pPr rtl="1"/>
          <a:endParaRPr lang="fa-IR"/>
        </a:p>
      </dgm:t>
    </dgm:pt>
    <dgm:pt modelId="{59D82D6B-C848-42AD-B0B0-770C51A4C63C}" type="pres">
      <dgm:prSet presAssocID="{E98B70D9-5E19-43D1-8BE8-84E0A36EB0EE}" presName="spNode" presStyleCnt="0"/>
      <dgm:spPr/>
    </dgm:pt>
    <dgm:pt modelId="{39281B7F-B914-4ADB-8870-B087F2D84A23}" type="pres">
      <dgm:prSet presAssocID="{FD26D043-CA32-406E-9DF6-47A33DFA66BD}" presName="sibTrans" presStyleLbl="sibTrans1D1" presStyleIdx="0" presStyleCnt="4"/>
      <dgm:spPr/>
      <dgm:t>
        <a:bodyPr/>
        <a:lstStyle/>
        <a:p>
          <a:pPr rtl="1"/>
          <a:endParaRPr lang="fa-IR"/>
        </a:p>
      </dgm:t>
    </dgm:pt>
    <dgm:pt modelId="{C61C8A51-961F-4073-89FF-A8223D001D07}" type="pres">
      <dgm:prSet presAssocID="{306FA1FD-3732-4381-93AB-D9FA493CBA9C}" presName="node" presStyleLbl="node1" presStyleIdx="1" presStyleCnt="4">
        <dgm:presLayoutVars>
          <dgm:bulletEnabled val="1"/>
        </dgm:presLayoutVars>
      </dgm:prSet>
      <dgm:spPr/>
      <dgm:t>
        <a:bodyPr/>
        <a:lstStyle/>
        <a:p>
          <a:pPr rtl="1"/>
          <a:endParaRPr lang="fa-IR"/>
        </a:p>
      </dgm:t>
    </dgm:pt>
    <dgm:pt modelId="{97792939-237E-4DCF-92F8-4A558CCD56F6}" type="pres">
      <dgm:prSet presAssocID="{306FA1FD-3732-4381-93AB-D9FA493CBA9C}" presName="spNode" presStyleCnt="0"/>
      <dgm:spPr/>
    </dgm:pt>
    <dgm:pt modelId="{9E3F8EBD-82C9-4C57-B82B-F9930107E9D6}" type="pres">
      <dgm:prSet presAssocID="{366094FD-1695-4171-8872-C1713D7A911D}" presName="sibTrans" presStyleLbl="sibTrans1D1" presStyleIdx="1" presStyleCnt="4"/>
      <dgm:spPr/>
      <dgm:t>
        <a:bodyPr/>
        <a:lstStyle/>
        <a:p>
          <a:pPr rtl="1"/>
          <a:endParaRPr lang="fa-IR"/>
        </a:p>
      </dgm:t>
    </dgm:pt>
    <dgm:pt modelId="{B28E139A-B031-4580-92A7-62359ADE5CA9}" type="pres">
      <dgm:prSet presAssocID="{FCD750BC-9772-4E54-BF58-0F0D6BA41AA7}" presName="node" presStyleLbl="node1" presStyleIdx="2" presStyleCnt="4">
        <dgm:presLayoutVars>
          <dgm:bulletEnabled val="1"/>
        </dgm:presLayoutVars>
      </dgm:prSet>
      <dgm:spPr/>
      <dgm:t>
        <a:bodyPr/>
        <a:lstStyle/>
        <a:p>
          <a:pPr rtl="1"/>
          <a:endParaRPr lang="fa-IR"/>
        </a:p>
      </dgm:t>
    </dgm:pt>
    <dgm:pt modelId="{2D9058E8-69CD-4692-83E9-A26C1822C4E1}" type="pres">
      <dgm:prSet presAssocID="{FCD750BC-9772-4E54-BF58-0F0D6BA41AA7}" presName="spNode" presStyleCnt="0"/>
      <dgm:spPr/>
    </dgm:pt>
    <dgm:pt modelId="{085E9131-94B4-41EB-AD5E-152B8C69CCC8}" type="pres">
      <dgm:prSet presAssocID="{71E63688-B611-4BD7-A99D-130042E54033}" presName="sibTrans" presStyleLbl="sibTrans1D1" presStyleIdx="2" presStyleCnt="4"/>
      <dgm:spPr/>
      <dgm:t>
        <a:bodyPr/>
        <a:lstStyle/>
        <a:p>
          <a:pPr rtl="1"/>
          <a:endParaRPr lang="fa-IR"/>
        </a:p>
      </dgm:t>
    </dgm:pt>
    <dgm:pt modelId="{64494214-E8CB-40F8-92C3-6371C7E943D9}" type="pres">
      <dgm:prSet presAssocID="{7064269A-71C4-4EFD-BF29-2F34A05326AE}" presName="node" presStyleLbl="node1" presStyleIdx="3" presStyleCnt="4">
        <dgm:presLayoutVars>
          <dgm:bulletEnabled val="1"/>
        </dgm:presLayoutVars>
      </dgm:prSet>
      <dgm:spPr/>
      <dgm:t>
        <a:bodyPr/>
        <a:lstStyle/>
        <a:p>
          <a:pPr rtl="1"/>
          <a:endParaRPr lang="fa-IR"/>
        </a:p>
      </dgm:t>
    </dgm:pt>
    <dgm:pt modelId="{521C7DDB-13DF-4033-BF87-2326011D7E0D}" type="pres">
      <dgm:prSet presAssocID="{7064269A-71C4-4EFD-BF29-2F34A05326AE}" presName="spNode" presStyleCnt="0"/>
      <dgm:spPr/>
    </dgm:pt>
    <dgm:pt modelId="{14C4EAFC-FFA0-4BE6-A57E-2ED7B919DC04}" type="pres">
      <dgm:prSet presAssocID="{FDD01144-BB96-4CC2-82F6-D70559A02915}" presName="sibTrans" presStyleLbl="sibTrans1D1" presStyleIdx="3" presStyleCnt="4"/>
      <dgm:spPr/>
      <dgm:t>
        <a:bodyPr/>
        <a:lstStyle/>
        <a:p>
          <a:pPr rtl="1"/>
          <a:endParaRPr lang="fa-IR"/>
        </a:p>
      </dgm:t>
    </dgm:pt>
  </dgm:ptLst>
  <dgm:cxnLst>
    <dgm:cxn modelId="{AFA3E7EA-90AE-4FC0-B8F4-169F0223205E}" type="presOf" srcId="{E98B70D9-5E19-43D1-8BE8-84E0A36EB0EE}" destId="{E9A7BBFA-94EB-448B-8598-E3064F3AA757}" srcOrd="0" destOrd="0" presId="urn:microsoft.com/office/officeart/2005/8/layout/cycle6"/>
    <dgm:cxn modelId="{FD6138DA-6745-4BAF-B657-6687D8A81EC9}" srcId="{7F9C2EFF-D16D-48F8-93CB-214DE7E46FCF}" destId="{E98B70D9-5E19-43D1-8BE8-84E0A36EB0EE}" srcOrd="0" destOrd="0" parTransId="{20A376F1-C584-4453-87CB-AD21F4DF6B94}" sibTransId="{FD26D043-CA32-406E-9DF6-47A33DFA66BD}"/>
    <dgm:cxn modelId="{E8B21887-2001-4A8F-A3A5-5F7A0133254A}" type="presOf" srcId="{7F9C2EFF-D16D-48F8-93CB-214DE7E46FCF}" destId="{4D981295-5B2E-432C-A225-05A5997DA8DB}" srcOrd="0" destOrd="0" presId="urn:microsoft.com/office/officeart/2005/8/layout/cycle6"/>
    <dgm:cxn modelId="{1B3737D3-745A-411F-AA5E-370A1989CEB4}" type="presOf" srcId="{7064269A-71C4-4EFD-BF29-2F34A05326AE}" destId="{64494214-E8CB-40F8-92C3-6371C7E943D9}" srcOrd="0" destOrd="0" presId="urn:microsoft.com/office/officeart/2005/8/layout/cycle6"/>
    <dgm:cxn modelId="{CD628D05-165C-4F63-8E0D-2995D3DE537A}" type="presOf" srcId="{366094FD-1695-4171-8872-C1713D7A911D}" destId="{9E3F8EBD-82C9-4C57-B82B-F9930107E9D6}" srcOrd="0" destOrd="0" presId="urn:microsoft.com/office/officeart/2005/8/layout/cycle6"/>
    <dgm:cxn modelId="{11287E26-26A9-4A93-8CE7-E42D0A1B1947}" type="presOf" srcId="{FDD01144-BB96-4CC2-82F6-D70559A02915}" destId="{14C4EAFC-FFA0-4BE6-A57E-2ED7B919DC04}" srcOrd="0" destOrd="0" presId="urn:microsoft.com/office/officeart/2005/8/layout/cycle6"/>
    <dgm:cxn modelId="{B90D6F56-1B30-49DA-8340-1130A56A6590}" type="presOf" srcId="{FD26D043-CA32-406E-9DF6-47A33DFA66BD}" destId="{39281B7F-B914-4ADB-8870-B087F2D84A23}" srcOrd="0" destOrd="0" presId="urn:microsoft.com/office/officeart/2005/8/layout/cycle6"/>
    <dgm:cxn modelId="{90D44859-6011-4270-9933-C5ED9272C1F3}" srcId="{7F9C2EFF-D16D-48F8-93CB-214DE7E46FCF}" destId="{FCD750BC-9772-4E54-BF58-0F0D6BA41AA7}" srcOrd="2" destOrd="0" parTransId="{955A08A2-6B18-4B7C-85DC-F48D2089E646}" sibTransId="{71E63688-B611-4BD7-A99D-130042E54033}"/>
    <dgm:cxn modelId="{6655095D-B6E9-4F4E-B4A8-8E0614C26B43}" type="presOf" srcId="{71E63688-B611-4BD7-A99D-130042E54033}" destId="{085E9131-94B4-41EB-AD5E-152B8C69CCC8}" srcOrd="0" destOrd="0" presId="urn:microsoft.com/office/officeart/2005/8/layout/cycle6"/>
    <dgm:cxn modelId="{C32751DB-63F3-466B-BDBD-48876D50E520}" type="presOf" srcId="{FCD750BC-9772-4E54-BF58-0F0D6BA41AA7}" destId="{B28E139A-B031-4580-92A7-62359ADE5CA9}" srcOrd="0" destOrd="0" presId="urn:microsoft.com/office/officeart/2005/8/layout/cycle6"/>
    <dgm:cxn modelId="{4130568F-3935-46E6-BE29-869A6CDA04B3}" srcId="{7F9C2EFF-D16D-48F8-93CB-214DE7E46FCF}" destId="{306FA1FD-3732-4381-93AB-D9FA493CBA9C}" srcOrd="1" destOrd="0" parTransId="{3CF66BBF-9AE7-43F9-A1F1-DF9BA1DF9C9E}" sibTransId="{366094FD-1695-4171-8872-C1713D7A911D}"/>
    <dgm:cxn modelId="{4BC105D7-A99C-465B-8461-395FF0C3EFA7}" srcId="{7F9C2EFF-D16D-48F8-93CB-214DE7E46FCF}" destId="{7064269A-71C4-4EFD-BF29-2F34A05326AE}" srcOrd="3" destOrd="0" parTransId="{6F8BED4D-2E83-4D6A-B4A8-1FA57D7E735D}" sibTransId="{FDD01144-BB96-4CC2-82F6-D70559A02915}"/>
    <dgm:cxn modelId="{B738A96B-1C40-466A-B85E-6BF7401BB7F5}" type="presOf" srcId="{306FA1FD-3732-4381-93AB-D9FA493CBA9C}" destId="{C61C8A51-961F-4073-89FF-A8223D001D07}" srcOrd="0" destOrd="0" presId="urn:microsoft.com/office/officeart/2005/8/layout/cycle6"/>
    <dgm:cxn modelId="{DD83E252-6419-4D63-B9EB-712C820C9F68}" type="presParOf" srcId="{4D981295-5B2E-432C-A225-05A5997DA8DB}" destId="{E9A7BBFA-94EB-448B-8598-E3064F3AA757}" srcOrd="0" destOrd="0" presId="urn:microsoft.com/office/officeart/2005/8/layout/cycle6"/>
    <dgm:cxn modelId="{70EB003E-DC80-42B0-8D15-CECFA698AD57}" type="presParOf" srcId="{4D981295-5B2E-432C-A225-05A5997DA8DB}" destId="{59D82D6B-C848-42AD-B0B0-770C51A4C63C}" srcOrd="1" destOrd="0" presId="urn:microsoft.com/office/officeart/2005/8/layout/cycle6"/>
    <dgm:cxn modelId="{39B9C1A0-FFCC-4D89-B0B1-468B4103B2C7}" type="presParOf" srcId="{4D981295-5B2E-432C-A225-05A5997DA8DB}" destId="{39281B7F-B914-4ADB-8870-B087F2D84A23}" srcOrd="2" destOrd="0" presId="urn:microsoft.com/office/officeart/2005/8/layout/cycle6"/>
    <dgm:cxn modelId="{4E2BEA2A-8759-4F5A-9561-22144A31EA4C}" type="presParOf" srcId="{4D981295-5B2E-432C-A225-05A5997DA8DB}" destId="{C61C8A51-961F-4073-89FF-A8223D001D07}" srcOrd="3" destOrd="0" presId="urn:microsoft.com/office/officeart/2005/8/layout/cycle6"/>
    <dgm:cxn modelId="{398974FF-51E4-4249-85FF-990FDED5E791}" type="presParOf" srcId="{4D981295-5B2E-432C-A225-05A5997DA8DB}" destId="{97792939-237E-4DCF-92F8-4A558CCD56F6}" srcOrd="4" destOrd="0" presId="urn:microsoft.com/office/officeart/2005/8/layout/cycle6"/>
    <dgm:cxn modelId="{25E21C72-4249-4D85-9971-148BC99F9016}" type="presParOf" srcId="{4D981295-5B2E-432C-A225-05A5997DA8DB}" destId="{9E3F8EBD-82C9-4C57-B82B-F9930107E9D6}" srcOrd="5" destOrd="0" presId="urn:microsoft.com/office/officeart/2005/8/layout/cycle6"/>
    <dgm:cxn modelId="{B6169BCE-AB09-4CC3-B312-A8DDAEC1954D}" type="presParOf" srcId="{4D981295-5B2E-432C-A225-05A5997DA8DB}" destId="{B28E139A-B031-4580-92A7-62359ADE5CA9}" srcOrd="6" destOrd="0" presId="urn:microsoft.com/office/officeart/2005/8/layout/cycle6"/>
    <dgm:cxn modelId="{3DEB0123-4660-4841-98D1-F8D2B2959D41}" type="presParOf" srcId="{4D981295-5B2E-432C-A225-05A5997DA8DB}" destId="{2D9058E8-69CD-4692-83E9-A26C1822C4E1}" srcOrd="7" destOrd="0" presId="urn:microsoft.com/office/officeart/2005/8/layout/cycle6"/>
    <dgm:cxn modelId="{4531AE38-C3F4-4B02-B0D6-3D00819A1D7A}" type="presParOf" srcId="{4D981295-5B2E-432C-A225-05A5997DA8DB}" destId="{085E9131-94B4-41EB-AD5E-152B8C69CCC8}" srcOrd="8" destOrd="0" presId="urn:microsoft.com/office/officeart/2005/8/layout/cycle6"/>
    <dgm:cxn modelId="{D0DF6128-2509-48BF-8B01-E48FDC2643DF}" type="presParOf" srcId="{4D981295-5B2E-432C-A225-05A5997DA8DB}" destId="{64494214-E8CB-40F8-92C3-6371C7E943D9}" srcOrd="9" destOrd="0" presId="urn:microsoft.com/office/officeart/2005/8/layout/cycle6"/>
    <dgm:cxn modelId="{0374CDB7-5302-40CF-BB90-11FCC1CE63F6}" type="presParOf" srcId="{4D981295-5B2E-432C-A225-05A5997DA8DB}" destId="{521C7DDB-13DF-4033-BF87-2326011D7E0D}" srcOrd="10" destOrd="0" presId="urn:microsoft.com/office/officeart/2005/8/layout/cycle6"/>
    <dgm:cxn modelId="{AFFFC31A-10BC-49B8-9876-96976018FB10}" type="presParOf" srcId="{4D981295-5B2E-432C-A225-05A5997DA8DB}" destId="{14C4EAFC-FFA0-4BE6-A57E-2ED7B919DC04}"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F79197-0904-43AB-BB9A-66013CD8A140}" type="doc">
      <dgm:prSet loTypeId="urn:microsoft.com/office/officeart/2005/8/layout/list1" loCatId="list" qsTypeId="urn:microsoft.com/office/officeart/2005/8/quickstyle/3d3" qsCatId="3D" csTypeId="urn:microsoft.com/office/officeart/2005/8/colors/accent1_1" csCatId="accent1" phldr="1"/>
      <dgm:spPr/>
      <dgm:t>
        <a:bodyPr/>
        <a:lstStyle/>
        <a:p>
          <a:pPr rtl="1"/>
          <a:endParaRPr lang="fa-IR"/>
        </a:p>
      </dgm:t>
    </dgm:pt>
    <dgm:pt modelId="{FFC31E38-6292-4860-8383-70B4DC5DB426}">
      <dgm:prSet phldrT="[Text]"/>
      <dgm:spPr/>
      <dgm:t>
        <a:bodyPr/>
        <a:lstStyle/>
        <a:p>
          <a:pPr marL="0" marR="0" indent="0" defTabSz="914400" rtl="1" eaLnBrk="1" fontAlgn="auto" latinLnBrk="0" hangingPunct="1">
            <a:lnSpc>
              <a:spcPct val="150000"/>
            </a:lnSpc>
            <a:spcBef>
              <a:spcPts val="0"/>
            </a:spcBef>
            <a:spcAft>
              <a:spcPts val="0"/>
            </a:spcAft>
            <a:buClrTx/>
            <a:buSzTx/>
            <a:buFontTx/>
            <a:buNone/>
            <a:tabLst/>
            <a:defRPr/>
          </a:pPr>
          <a:r>
            <a:rPr lang="fa-IR" dirty="0" smtClean="0"/>
            <a:t>۱</a:t>
          </a:r>
          <a:r>
            <a:rPr lang="fa-IR" dirty="0" smtClean="0">
              <a:cs typeface="B Nazanin" panose="00000400000000000000" pitchFamily="2" charset="-78"/>
            </a:rPr>
            <a:t>. هنگام مطالعه و آماده شدن برای امتحان</a:t>
          </a:r>
        </a:p>
        <a:p>
          <a:pPr defTabSz="1200150" rtl="1">
            <a:lnSpc>
              <a:spcPct val="90000"/>
            </a:lnSpc>
            <a:spcBef>
              <a:spcPct val="0"/>
            </a:spcBef>
            <a:spcAft>
              <a:spcPct val="35000"/>
            </a:spcAft>
          </a:pPr>
          <a:endParaRPr lang="fa-IR" dirty="0"/>
        </a:p>
      </dgm:t>
    </dgm:pt>
    <dgm:pt modelId="{54E0D608-C085-402F-A0AB-EDB32A840BAC}" type="parTrans" cxnId="{CFA8DD6F-195E-456D-A4E2-C40CF0748FA1}">
      <dgm:prSet/>
      <dgm:spPr/>
      <dgm:t>
        <a:bodyPr/>
        <a:lstStyle/>
        <a:p>
          <a:pPr rtl="1"/>
          <a:endParaRPr lang="fa-IR"/>
        </a:p>
      </dgm:t>
    </dgm:pt>
    <dgm:pt modelId="{A9CCDED4-BC84-480F-BDB9-027A6761F2DE}" type="sibTrans" cxnId="{CFA8DD6F-195E-456D-A4E2-C40CF0748FA1}">
      <dgm:prSet/>
      <dgm:spPr/>
      <dgm:t>
        <a:bodyPr/>
        <a:lstStyle/>
        <a:p>
          <a:pPr rtl="1"/>
          <a:endParaRPr lang="fa-IR"/>
        </a:p>
      </dgm:t>
    </dgm:pt>
    <dgm:pt modelId="{B0A0BEFC-6072-41CA-A59F-CE8DF6A5850C}">
      <dgm:prSet/>
      <dgm:spPr/>
      <dgm:t>
        <a:bodyPr/>
        <a:lstStyle/>
        <a:p>
          <a:pPr rtl="1">
            <a:lnSpc>
              <a:spcPct val="150000"/>
            </a:lnSpc>
          </a:pPr>
          <a:r>
            <a:rPr lang="fa-IR" dirty="0" smtClean="0">
              <a:cs typeface="B Nazanin" panose="00000400000000000000" pitchFamily="2" charset="-78"/>
            </a:rPr>
            <a:t>۲. شب قبل از امتحان و صبح روز امتحان؛</a:t>
          </a:r>
          <a:endParaRPr lang="fa-IR" dirty="0">
            <a:cs typeface="B Nazanin" panose="00000400000000000000" pitchFamily="2" charset="-78"/>
          </a:endParaRPr>
        </a:p>
      </dgm:t>
    </dgm:pt>
    <dgm:pt modelId="{4C4BA5DA-D98E-49F1-AD55-CE27DDDD5DDC}" type="parTrans" cxnId="{4C68D84E-BBE9-4F8F-B2A7-D27FD0F0A276}">
      <dgm:prSet/>
      <dgm:spPr/>
      <dgm:t>
        <a:bodyPr/>
        <a:lstStyle/>
        <a:p>
          <a:pPr rtl="1"/>
          <a:endParaRPr lang="fa-IR"/>
        </a:p>
      </dgm:t>
    </dgm:pt>
    <dgm:pt modelId="{D7CAC3EE-5343-4791-B4B9-B724C0C5E3DC}" type="sibTrans" cxnId="{4C68D84E-BBE9-4F8F-B2A7-D27FD0F0A276}">
      <dgm:prSet/>
      <dgm:spPr/>
      <dgm:t>
        <a:bodyPr/>
        <a:lstStyle/>
        <a:p>
          <a:pPr rtl="1"/>
          <a:endParaRPr lang="fa-IR"/>
        </a:p>
      </dgm:t>
    </dgm:pt>
    <dgm:pt modelId="{3BBA046D-E256-4190-93CC-C42DA16D5A9E}">
      <dgm:prSet/>
      <dgm:spPr/>
      <dgm:t>
        <a:bodyPr/>
        <a:lstStyle/>
        <a:p>
          <a:pPr rtl="1">
            <a:lnSpc>
              <a:spcPct val="150000"/>
            </a:lnSpc>
          </a:pPr>
          <a:r>
            <a:rPr lang="fa-IR" dirty="0" smtClean="0">
              <a:cs typeface="B Nazanin" panose="00000400000000000000" pitchFamily="2" charset="-78"/>
            </a:rPr>
            <a:t>۴. هنگام شروع امتحان، در حین امتحان و پس از آن؛</a:t>
          </a:r>
          <a:endParaRPr lang="fa-IR" dirty="0">
            <a:cs typeface="B Nazanin" panose="00000400000000000000" pitchFamily="2" charset="-78"/>
          </a:endParaRPr>
        </a:p>
      </dgm:t>
    </dgm:pt>
    <dgm:pt modelId="{8C53A010-43EA-47B9-9EAD-778AD03CF6D4}" type="parTrans" cxnId="{815AECE4-CEF5-43CE-A997-266638DA32FE}">
      <dgm:prSet/>
      <dgm:spPr/>
      <dgm:t>
        <a:bodyPr/>
        <a:lstStyle/>
        <a:p>
          <a:pPr rtl="1"/>
          <a:endParaRPr lang="fa-IR"/>
        </a:p>
      </dgm:t>
    </dgm:pt>
    <dgm:pt modelId="{954D5EE5-14C7-4F81-9217-DFDBB1510E29}" type="sibTrans" cxnId="{815AECE4-CEF5-43CE-A997-266638DA32FE}">
      <dgm:prSet/>
      <dgm:spPr/>
      <dgm:t>
        <a:bodyPr/>
        <a:lstStyle/>
        <a:p>
          <a:pPr rtl="1"/>
          <a:endParaRPr lang="fa-IR"/>
        </a:p>
      </dgm:t>
    </dgm:pt>
    <dgm:pt modelId="{528DA35C-A7BB-4C11-AA8F-C3E3A088D1CD}">
      <dgm:prSet/>
      <dgm:spPr/>
      <dgm:t>
        <a:bodyPr/>
        <a:lstStyle/>
        <a:p>
          <a:pPr marL="0" marR="0" indent="0" defTabSz="914400" rtl="1" eaLnBrk="1" fontAlgn="auto" latinLnBrk="0" hangingPunct="1">
            <a:lnSpc>
              <a:spcPct val="150000"/>
            </a:lnSpc>
            <a:spcBef>
              <a:spcPts val="0"/>
            </a:spcBef>
            <a:spcAft>
              <a:spcPts val="0"/>
            </a:spcAft>
            <a:buClrTx/>
            <a:buSzTx/>
            <a:buFontTx/>
            <a:buNone/>
            <a:tabLst/>
            <a:defRPr/>
          </a:pPr>
          <a:r>
            <a:rPr lang="fa-IR" dirty="0" smtClean="0">
              <a:cs typeface="B Nazanin" panose="00000400000000000000" pitchFamily="2" charset="-78"/>
            </a:rPr>
            <a:t>3. هنگام حرکت به طرف محل امتحان و ورود به جلسه</a:t>
          </a:r>
          <a:endParaRPr lang="fa-IR" dirty="0" smtClean="0"/>
        </a:p>
      </dgm:t>
    </dgm:pt>
    <dgm:pt modelId="{BE98A493-2290-49FC-98D7-90AC4C62E2DE}" type="parTrans" cxnId="{B75DAB2A-8151-4016-8402-138B986BA74A}">
      <dgm:prSet/>
      <dgm:spPr/>
      <dgm:t>
        <a:bodyPr/>
        <a:lstStyle/>
        <a:p>
          <a:pPr rtl="1"/>
          <a:endParaRPr lang="fa-IR"/>
        </a:p>
      </dgm:t>
    </dgm:pt>
    <dgm:pt modelId="{EAA92A23-4672-4A11-8B6A-62C54790F345}" type="sibTrans" cxnId="{B75DAB2A-8151-4016-8402-138B986BA74A}">
      <dgm:prSet/>
      <dgm:spPr/>
      <dgm:t>
        <a:bodyPr/>
        <a:lstStyle/>
        <a:p>
          <a:pPr rtl="1"/>
          <a:endParaRPr lang="fa-IR"/>
        </a:p>
      </dgm:t>
    </dgm:pt>
    <dgm:pt modelId="{3F616215-2EF9-45E2-AF50-C916435D80D6}">
      <dgm:prSet/>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fa-IR" dirty="0" smtClean="0">
              <a:cs typeface="B Nazanin" panose="00000400000000000000" pitchFamily="2" charset="-78"/>
            </a:rPr>
            <a:t>7. هنگام ثبت نام برای امتحان</a:t>
          </a:r>
          <a:r>
            <a:rPr lang="fa-IR" dirty="0" smtClean="0"/>
            <a:t>.</a:t>
          </a:r>
        </a:p>
        <a:p>
          <a:pPr defTabSz="666750" rtl="1">
            <a:lnSpc>
              <a:spcPct val="90000"/>
            </a:lnSpc>
            <a:spcBef>
              <a:spcPct val="0"/>
            </a:spcBef>
            <a:spcAft>
              <a:spcPct val="35000"/>
            </a:spcAft>
          </a:pPr>
          <a:endParaRPr lang="fa-IR" dirty="0"/>
        </a:p>
      </dgm:t>
    </dgm:pt>
    <dgm:pt modelId="{8B25F0F7-8A00-4715-BDEA-6EC08876C4D3}" type="parTrans" cxnId="{610448B2-1239-46D5-8754-8664A865AA8B}">
      <dgm:prSet/>
      <dgm:spPr/>
      <dgm:t>
        <a:bodyPr/>
        <a:lstStyle/>
        <a:p>
          <a:pPr rtl="1"/>
          <a:endParaRPr lang="fa-IR"/>
        </a:p>
      </dgm:t>
    </dgm:pt>
    <dgm:pt modelId="{95CB6172-D02A-43AC-B4ED-D1932C212B1A}" type="sibTrans" cxnId="{610448B2-1239-46D5-8754-8664A865AA8B}">
      <dgm:prSet/>
      <dgm:spPr/>
      <dgm:t>
        <a:bodyPr/>
        <a:lstStyle/>
        <a:p>
          <a:pPr rtl="1"/>
          <a:endParaRPr lang="fa-IR"/>
        </a:p>
      </dgm:t>
    </dgm:pt>
    <dgm:pt modelId="{B5898FC5-05D4-4C0F-969B-C60BDE3D60B0}">
      <dgm:prSet/>
      <dgm:spPr/>
      <dgm:t>
        <a:bodyPr/>
        <a:lstStyle/>
        <a:p>
          <a:pPr rtl="1">
            <a:lnSpc>
              <a:spcPct val="150000"/>
            </a:lnSpc>
          </a:pPr>
          <a:r>
            <a:rPr lang="fa-IR" dirty="0" smtClean="0">
              <a:cs typeface="B Nazanin" panose="00000400000000000000" pitchFamily="2" charset="-78"/>
            </a:rPr>
            <a:t>۵. زمان انتظار برای اخذ جواب امتحان</a:t>
          </a:r>
          <a:endParaRPr lang="fa-IR" dirty="0">
            <a:cs typeface="B Nazanin" panose="00000400000000000000" pitchFamily="2" charset="-78"/>
          </a:endParaRPr>
        </a:p>
      </dgm:t>
    </dgm:pt>
    <dgm:pt modelId="{F8AF4545-07B2-49CA-82F8-83F14E7898BC}" type="parTrans" cxnId="{ED84EFE4-37F0-40E9-B2E0-2CF82D467479}">
      <dgm:prSet/>
      <dgm:spPr/>
      <dgm:t>
        <a:bodyPr/>
        <a:lstStyle/>
        <a:p>
          <a:pPr rtl="1"/>
          <a:endParaRPr lang="fa-IR"/>
        </a:p>
      </dgm:t>
    </dgm:pt>
    <dgm:pt modelId="{79E4AD1B-8033-4D9F-BEE0-4A05C91F5993}" type="sibTrans" cxnId="{ED84EFE4-37F0-40E9-B2E0-2CF82D467479}">
      <dgm:prSet/>
      <dgm:spPr/>
      <dgm:t>
        <a:bodyPr/>
        <a:lstStyle/>
        <a:p>
          <a:pPr rtl="1"/>
          <a:endParaRPr lang="fa-IR"/>
        </a:p>
      </dgm:t>
    </dgm:pt>
    <dgm:pt modelId="{C149C8F7-7AC2-475F-91D5-E3F29757E8D9}">
      <dgm:prSet/>
      <dgm:spPr/>
      <dgm:t>
        <a:bodyPr/>
        <a:lstStyle/>
        <a:p>
          <a:pPr rtl="1"/>
          <a:r>
            <a:rPr lang="fa-IR" dirty="0" smtClean="0">
              <a:cs typeface="B Nazanin" panose="00000400000000000000" pitchFamily="2" charset="-78"/>
            </a:rPr>
            <a:t>6.هنگام گفت وگو دربارۀ امتحان؛</a:t>
          </a:r>
          <a:endParaRPr lang="fa-IR" dirty="0">
            <a:cs typeface="B Nazanin" panose="00000400000000000000" pitchFamily="2" charset="-78"/>
          </a:endParaRPr>
        </a:p>
      </dgm:t>
    </dgm:pt>
    <dgm:pt modelId="{6C4A7973-4020-4498-B469-06C4F1F73C80}" type="parTrans" cxnId="{D07EEF36-0234-451E-8864-69AF00B1E0E7}">
      <dgm:prSet/>
      <dgm:spPr/>
      <dgm:t>
        <a:bodyPr/>
        <a:lstStyle/>
        <a:p>
          <a:pPr rtl="1"/>
          <a:endParaRPr lang="fa-IR"/>
        </a:p>
      </dgm:t>
    </dgm:pt>
    <dgm:pt modelId="{458E5312-344A-48E4-8AA6-77222958B30B}" type="sibTrans" cxnId="{D07EEF36-0234-451E-8864-69AF00B1E0E7}">
      <dgm:prSet/>
      <dgm:spPr/>
      <dgm:t>
        <a:bodyPr/>
        <a:lstStyle/>
        <a:p>
          <a:pPr rtl="1"/>
          <a:endParaRPr lang="fa-IR"/>
        </a:p>
      </dgm:t>
    </dgm:pt>
    <dgm:pt modelId="{5CE435D0-318A-4DF4-BA21-3536E8EB1647}" type="pres">
      <dgm:prSet presAssocID="{77F79197-0904-43AB-BB9A-66013CD8A140}" presName="linear" presStyleCnt="0">
        <dgm:presLayoutVars>
          <dgm:dir/>
          <dgm:animLvl val="lvl"/>
          <dgm:resizeHandles val="exact"/>
        </dgm:presLayoutVars>
      </dgm:prSet>
      <dgm:spPr/>
      <dgm:t>
        <a:bodyPr/>
        <a:lstStyle/>
        <a:p>
          <a:pPr rtl="1"/>
          <a:endParaRPr lang="fa-IR"/>
        </a:p>
      </dgm:t>
    </dgm:pt>
    <dgm:pt modelId="{98E0D527-1B90-42B0-85BF-22D48BBDDF29}" type="pres">
      <dgm:prSet presAssocID="{FFC31E38-6292-4860-8383-70B4DC5DB426}" presName="parentLin" presStyleCnt="0"/>
      <dgm:spPr/>
    </dgm:pt>
    <dgm:pt modelId="{9B2DB888-61B9-4D04-AC8F-9013D59A323B}" type="pres">
      <dgm:prSet presAssocID="{FFC31E38-6292-4860-8383-70B4DC5DB426}" presName="parentLeftMargin" presStyleLbl="node1" presStyleIdx="0" presStyleCnt="7"/>
      <dgm:spPr/>
      <dgm:t>
        <a:bodyPr/>
        <a:lstStyle/>
        <a:p>
          <a:pPr rtl="1"/>
          <a:endParaRPr lang="fa-IR"/>
        </a:p>
      </dgm:t>
    </dgm:pt>
    <dgm:pt modelId="{C04745DD-C511-4764-97A2-973EAE6B0919}" type="pres">
      <dgm:prSet presAssocID="{FFC31E38-6292-4860-8383-70B4DC5DB426}" presName="parentText" presStyleLbl="node1" presStyleIdx="0" presStyleCnt="7" custLinFactNeighborX="8190" custLinFactNeighborY="6544">
        <dgm:presLayoutVars>
          <dgm:chMax val="0"/>
          <dgm:bulletEnabled val="1"/>
        </dgm:presLayoutVars>
      </dgm:prSet>
      <dgm:spPr/>
      <dgm:t>
        <a:bodyPr/>
        <a:lstStyle/>
        <a:p>
          <a:pPr rtl="1"/>
          <a:endParaRPr lang="fa-IR"/>
        </a:p>
      </dgm:t>
    </dgm:pt>
    <dgm:pt modelId="{DF830BE2-B933-4978-AF24-E78A0414B055}" type="pres">
      <dgm:prSet presAssocID="{FFC31E38-6292-4860-8383-70B4DC5DB426}" presName="negativeSpace" presStyleCnt="0"/>
      <dgm:spPr/>
    </dgm:pt>
    <dgm:pt modelId="{05C36400-1634-464F-B91F-33885FDD4A86}" type="pres">
      <dgm:prSet presAssocID="{FFC31E38-6292-4860-8383-70B4DC5DB426}" presName="childText" presStyleLbl="conFgAcc1" presStyleIdx="0" presStyleCnt="7">
        <dgm:presLayoutVars>
          <dgm:bulletEnabled val="1"/>
        </dgm:presLayoutVars>
      </dgm:prSet>
      <dgm:spPr/>
    </dgm:pt>
    <dgm:pt modelId="{04862441-565C-4452-ACE1-D70991F9DFEC}" type="pres">
      <dgm:prSet presAssocID="{A9CCDED4-BC84-480F-BDB9-027A6761F2DE}" presName="spaceBetweenRectangles" presStyleCnt="0"/>
      <dgm:spPr/>
    </dgm:pt>
    <dgm:pt modelId="{995791AE-AF7A-4950-B532-C22FB9935CE8}" type="pres">
      <dgm:prSet presAssocID="{B0A0BEFC-6072-41CA-A59F-CE8DF6A5850C}" presName="parentLin" presStyleCnt="0"/>
      <dgm:spPr/>
    </dgm:pt>
    <dgm:pt modelId="{FB8FA1F1-564E-4C98-A0F0-9443BAF9CE11}" type="pres">
      <dgm:prSet presAssocID="{B0A0BEFC-6072-41CA-A59F-CE8DF6A5850C}" presName="parentLeftMargin" presStyleLbl="node1" presStyleIdx="0" presStyleCnt="7"/>
      <dgm:spPr/>
      <dgm:t>
        <a:bodyPr/>
        <a:lstStyle/>
        <a:p>
          <a:pPr rtl="1"/>
          <a:endParaRPr lang="fa-IR"/>
        </a:p>
      </dgm:t>
    </dgm:pt>
    <dgm:pt modelId="{16460EC6-D6A3-42D6-8F2F-F4859593E1E3}" type="pres">
      <dgm:prSet presAssocID="{B0A0BEFC-6072-41CA-A59F-CE8DF6A5850C}" presName="parentText" presStyleLbl="node1" presStyleIdx="1" presStyleCnt="7">
        <dgm:presLayoutVars>
          <dgm:chMax val="0"/>
          <dgm:bulletEnabled val="1"/>
        </dgm:presLayoutVars>
      </dgm:prSet>
      <dgm:spPr/>
      <dgm:t>
        <a:bodyPr/>
        <a:lstStyle/>
        <a:p>
          <a:pPr rtl="1"/>
          <a:endParaRPr lang="fa-IR"/>
        </a:p>
      </dgm:t>
    </dgm:pt>
    <dgm:pt modelId="{299E32C4-D082-4185-A976-735792861933}" type="pres">
      <dgm:prSet presAssocID="{B0A0BEFC-6072-41CA-A59F-CE8DF6A5850C}" presName="negativeSpace" presStyleCnt="0"/>
      <dgm:spPr/>
    </dgm:pt>
    <dgm:pt modelId="{6A553263-5B8E-4953-993B-71BA41BCD544}" type="pres">
      <dgm:prSet presAssocID="{B0A0BEFC-6072-41CA-A59F-CE8DF6A5850C}" presName="childText" presStyleLbl="conFgAcc1" presStyleIdx="1" presStyleCnt="7">
        <dgm:presLayoutVars>
          <dgm:bulletEnabled val="1"/>
        </dgm:presLayoutVars>
      </dgm:prSet>
      <dgm:spPr/>
    </dgm:pt>
    <dgm:pt modelId="{A2A2B9B6-8A5E-429A-A018-F8A6C24C283A}" type="pres">
      <dgm:prSet presAssocID="{D7CAC3EE-5343-4791-B4B9-B724C0C5E3DC}" presName="spaceBetweenRectangles" presStyleCnt="0"/>
      <dgm:spPr/>
    </dgm:pt>
    <dgm:pt modelId="{B6E85628-524F-4A35-B7BE-573285448385}" type="pres">
      <dgm:prSet presAssocID="{528DA35C-A7BB-4C11-AA8F-C3E3A088D1CD}" presName="parentLin" presStyleCnt="0"/>
      <dgm:spPr/>
    </dgm:pt>
    <dgm:pt modelId="{4221764E-E8B1-4FBF-BD75-8F28DD32FE8E}" type="pres">
      <dgm:prSet presAssocID="{528DA35C-A7BB-4C11-AA8F-C3E3A088D1CD}" presName="parentLeftMargin" presStyleLbl="node1" presStyleIdx="1" presStyleCnt="7"/>
      <dgm:spPr/>
      <dgm:t>
        <a:bodyPr/>
        <a:lstStyle/>
        <a:p>
          <a:pPr rtl="1"/>
          <a:endParaRPr lang="fa-IR"/>
        </a:p>
      </dgm:t>
    </dgm:pt>
    <dgm:pt modelId="{4189AD4F-0A91-45E0-B206-641EBF981FF2}" type="pres">
      <dgm:prSet presAssocID="{528DA35C-A7BB-4C11-AA8F-C3E3A088D1CD}" presName="parentText" presStyleLbl="node1" presStyleIdx="2" presStyleCnt="7">
        <dgm:presLayoutVars>
          <dgm:chMax val="0"/>
          <dgm:bulletEnabled val="1"/>
        </dgm:presLayoutVars>
      </dgm:prSet>
      <dgm:spPr/>
      <dgm:t>
        <a:bodyPr/>
        <a:lstStyle/>
        <a:p>
          <a:pPr rtl="1"/>
          <a:endParaRPr lang="fa-IR"/>
        </a:p>
      </dgm:t>
    </dgm:pt>
    <dgm:pt modelId="{172D5501-93C1-4D2A-AACC-9655F9F9AE7C}" type="pres">
      <dgm:prSet presAssocID="{528DA35C-A7BB-4C11-AA8F-C3E3A088D1CD}" presName="negativeSpace" presStyleCnt="0"/>
      <dgm:spPr/>
    </dgm:pt>
    <dgm:pt modelId="{82DD64F5-E235-48E2-B425-8DF532AA6C2A}" type="pres">
      <dgm:prSet presAssocID="{528DA35C-A7BB-4C11-AA8F-C3E3A088D1CD}" presName="childText" presStyleLbl="conFgAcc1" presStyleIdx="2" presStyleCnt="7">
        <dgm:presLayoutVars>
          <dgm:bulletEnabled val="1"/>
        </dgm:presLayoutVars>
      </dgm:prSet>
      <dgm:spPr/>
    </dgm:pt>
    <dgm:pt modelId="{50613A9D-4035-49F3-9F77-55FF2ABA1965}" type="pres">
      <dgm:prSet presAssocID="{EAA92A23-4672-4A11-8B6A-62C54790F345}" presName="spaceBetweenRectangles" presStyleCnt="0"/>
      <dgm:spPr/>
    </dgm:pt>
    <dgm:pt modelId="{1D838775-C604-445C-ACB6-61FD8A2BE537}" type="pres">
      <dgm:prSet presAssocID="{3BBA046D-E256-4190-93CC-C42DA16D5A9E}" presName="parentLin" presStyleCnt="0"/>
      <dgm:spPr/>
    </dgm:pt>
    <dgm:pt modelId="{DE80F861-9823-48CD-A019-99FB19B3DF7D}" type="pres">
      <dgm:prSet presAssocID="{3BBA046D-E256-4190-93CC-C42DA16D5A9E}" presName="parentLeftMargin" presStyleLbl="node1" presStyleIdx="2" presStyleCnt="7"/>
      <dgm:spPr/>
      <dgm:t>
        <a:bodyPr/>
        <a:lstStyle/>
        <a:p>
          <a:pPr rtl="1"/>
          <a:endParaRPr lang="fa-IR"/>
        </a:p>
      </dgm:t>
    </dgm:pt>
    <dgm:pt modelId="{C869EC19-1CB8-4026-A251-8DA1B1C3052D}" type="pres">
      <dgm:prSet presAssocID="{3BBA046D-E256-4190-93CC-C42DA16D5A9E}" presName="parentText" presStyleLbl="node1" presStyleIdx="3" presStyleCnt="7">
        <dgm:presLayoutVars>
          <dgm:chMax val="0"/>
          <dgm:bulletEnabled val="1"/>
        </dgm:presLayoutVars>
      </dgm:prSet>
      <dgm:spPr/>
      <dgm:t>
        <a:bodyPr/>
        <a:lstStyle/>
        <a:p>
          <a:pPr rtl="1"/>
          <a:endParaRPr lang="fa-IR"/>
        </a:p>
      </dgm:t>
    </dgm:pt>
    <dgm:pt modelId="{5721B7BC-5877-422A-9CD4-B6390CD6DAA6}" type="pres">
      <dgm:prSet presAssocID="{3BBA046D-E256-4190-93CC-C42DA16D5A9E}" presName="negativeSpace" presStyleCnt="0"/>
      <dgm:spPr/>
    </dgm:pt>
    <dgm:pt modelId="{D9ACD886-D3DA-49E3-871F-67134294A41A}" type="pres">
      <dgm:prSet presAssocID="{3BBA046D-E256-4190-93CC-C42DA16D5A9E}" presName="childText" presStyleLbl="conFgAcc1" presStyleIdx="3" presStyleCnt="7">
        <dgm:presLayoutVars>
          <dgm:bulletEnabled val="1"/>
        </dgm:presLayoutVars>
      </dgm:prSet>
      <dgm:spPr/>
    </dgm:pt>
    <dgm:pt modelId="{598BD1FC-BDAF-41DE-9145-6E2F71AD043E}" type="pres">
      <dgm:prSet presAssocID="{954D5EE5-14C7-4F81-9217-DFDBB1510E29}" presName="spaceBetweenRectangles" presStyleCnt="0"/>
      <dgm:spPr/>
    </dgm:pt>
    <dgm:pt modelId="{D3F29076-454F-43AA-A17B-9CCC8E639D36}" type="pres">
      <dgm:prSet presAssocID="{B5898FC5-05D4-4C0F-969B-C60BDE3D60B0}" presName="parentLin" presStyleCnt="0"/>
      <dgm:spPr/>
    </dgm:pt>
    <dgm:pt modelId="{2A9C1119-7B16-4E01-800E-B3CA8F8D4AD3}" type="pres">
      <dgm:prSet presAssocID="{B5898FC5-05D4-4C0F-969B-C60BDE3D60B0}" presName="parentLeftMargin" presStyleLbl="node1" presStyleIdx="3" presStyleCnt="7"/>
      <dgm:spPr/>
      <dgm:t>
        <a:bodyPr/>
        <a:lstStyle/>
        <a:p>
          <a:pPr rtl="1"/>
          <a:endParaRPr lang="fa-IR"/>
        </a:p>
      </dgm:t>
    </dgm:pt>
    <dgm:pt modelId="{C67332D3-1FA7-4DA8-8304-FF579D303B1B}" type="pres">
      <dgm:prSet presAssocID="{B5898FC5-05D4-4C0F-969B-C60BDE3D60B0}" presName="parentText" presStyleLbl="node1" presStyleIdx="4" presStyleCnt="7">
        <dgm:presLayoutVars>
          <dgm:chMax val="0"/>
          <dgm:bulletEnabled val="1"/>
        </dgm:presLayoutVars>
      </dgm:prSet>
      <dgm:spPr/>
      <dgm:t>
        <a:bodyPr/>
        <a:lstStyle/>
        <a:p>
          <a:pPr rtl="1"/>
          <a:endParaRPr lang="fa-IR"/>
        </a:p>
      </dgm:t>
    </dgm:pt>
    <dgm:pt modelId="{CD1B57AA-90CE-469B-AAE6-6A64271D4DD1}" type="pres">
      <dgm:prSet presAssocID="{B5898FC5-05D4-4C0F-969B-C60BDE3D60B0}" presName="negativeSpace" presStyleCnt="0"/>
      <dgm:spPr/>
    </dgm:pt>
    <dgm:pt modelId="{5D42F546-D6B6-4AF6-BDD5-28AA064B3332}" type="pres">
      <dgm:prSet presAssocID="{B5898FC5-05D4-4C0F-969B-C60BDE3D60B0}" presName="childText" presStyleLbl="conFgAcc1" presStyleIdx="4" presStyleCnt="7">
        <dgm:presLayoutVars>
          <dgm:bulletEnabled val="1"/>
        </dgm:presLayoutVars>
      </dgm:prSet>
      <dgm:spPr/>
    </dgm:pt>
    <dgm:pt modelId="{F0EC7F2D-721D-4C22-9A99-988A46A9ED2C}" type="pres">
      <dgm:prSet presAssocID="{79E4AD1B-8033-4D9F-BEE0-4A05C91F5993}" presName="spaceBetweenRectangles" presStyleCnt="0"/>
      <dgm:spPr/>
    </dgm:pt>
    <dgm:pt modelId="{95DAEB5A-C189-4395-9708-230EB4AA4B79}" type="pres">
      <dgm:prSet presAssocID="{C149C8F7-7AC2-475F-91D5-E3F29757E8D9}" presName="parentLin" presStyleCnt="0"/>
      <dgm:spPr/>
    </dgm:pt>
    <dgm:pt modelId="{CDCC7C3B-B0C0-4E37-A1C8-64AEAE5414D8}" type="pres">
      <dgm:prSet presAssocID="{C149C8F7-7AC2-475F-91D5-E3F29757E8D9}" presName="parentLeftMargin" presStyleLbl="node1" presStyleIdx="4" presStyleCnt="7"/>
      <dgm:spPr/>
      <dgm:t>
        <a:bodyPr/>
        <a:lstStyle/>
        <a:p>
          <a:pPr rtl="1"/>
          <a:endParaRPr lang="fa-IR"/>
        </a:p>
      </dgm:t>
    </dgm:pt>
    <dgm:pt modelId="{2AECDB86-333C-4E3C-9F76-154EB8C67578}" type="pres">
      <dgm:prSet presAssocID="{C149C8F7-7AC2-475F-91D5-E3F29757E8D9}" presName="parentText" presStyleLbl="node1" presStyleIdx="5" presStyleCnt="7">
        <dgm:presLayoutVars>
          <dgm:chMax val="0"/>
          <dgm:bulletEnabled val="1"/>
        </dgm:presLayoutVars>
      </dgm:prSet>
      <dgm:spPr/>
      <dgm:t>
        <a:bodyPr/>
        <a:lstStyle/>
        <a:p>
          <a:pPr rtl="1"/>
          <a:endParaRPr lang="fa-IR"/>
        </a:p>
      </dgm:t>
    </dgm:pt>
    <dgm:pt modelId="{7E880D4A-B686-4566-A119-E6893C1CBF3A}" type="pres">
      <dgm:prSet presAssocID="{C149C8F7-7AC2-475F-91D5-E3F29757E8D9}" presName="negativeSpace" presStyleCnt="0"/>
      <dgm:spPr/>
    </dgm:pt>
    <dgm:pt modelId="{FEF89A89-5FBC-44DE-BC55-C351CB37B086}" type="pres">
      <dgm:prSet presAssocID="{C149C8F7-7AC2-475F-91D5-E3F29757E8D9}" presName="childText" presStyleLbl="conFgAcc1" presStyleIdx="5" presStyleCnt="7">
        <dgm:presLayoutVars>
          <dgm:bulletEnabled val="1"/>
        </dgm:presLayoutVars>
      </dgm:prSet>
      <dgm:spPr/>
    </dgm:pt>
    <dgm:pt modelId="{D4E4E2EB-6594-472C-BA78-94CD1E947F46}" type="pres">
      <dgm:prSet presAssocID="{458E5312-344A-48E4-8AA6-77222958B30B}" presName="spaceBetweenRectangles" presStyleCnt="0"/>
      <dgm:spPr/>
    </dgm:pt>
    <dgm:pt modelId="{877E1115-B719-4E2F-9F63-718BAD8CA03F}" type="pres">
      <dgm:prSet presAssocID="{3F616215-2EF9-45E2-AF50-C916435D80D6}" presName="parentLin" presStyleCnt="0"/>
      <dgm:spPr/>
    </dgm:pt>
    <dgm:pt modelId="{3B4D1646-F2F7-4445-8CDD-ABD371BC9FF7}" type="pres">
      <dgm:prSet presAssocID="{3F616215-2EF9-45E2-AF50-C916435D80D6}" presName="parentLeftMargin" presStyleLbl="node1" presStyleIdx="5" presStyleCnt="7"/>
      <dgm:spPr/>
      <dgm:t>
        <a:bodyPr/>
        <a:lstStyle/>
        <a:p>
          <a:pPr rtl="1"/>
          <a:endParaRPr lang="fa-IR"/>
        </a:p>
      </dgm:t>
    </dgm:pt>
    <dgm:pt modelId="{3E19EF03-73C4-4983-B17E-4C83AD1E77E4}" type="pres">
      <dgm:prSet presAssocID="{3F616215-2EF9-45E2-AF50-C916435D80D6}" presName="parentText" presStyleLbl="node1" presStyleIdx="6" presStyleCnt="7">
        <dgm:presLayoutVars>
          <dgm:chMax val="0"/>
          <dgm:bulletEnabled val="1"/>
        </dgm:presLayoutVars>
      </dgm:prSet>
      <dgm:spPr/>
      <dgm:t>
        <a:bodyPr/>
        <a:lstStyle/>
        <a:p>
          <a:pPr rtl="1"/>
          <a:endParaRPr lang="fa-IR"/>
        </a:p>
      </dgm:t>
    </dgm:pt>
    <dgm:pt modelId="{C8D638CB-BA42-4865-831C-527226013FED}" type="pres">
      <dgm:prSet presAssocID="{3F616215-2EF9-45E2-AF50-C916435D80D6}" presName="negativeSpace" presStyleCnt="0"/>
      <dgm:spPr/>
    </dgm:pt>
    <dgm:pt modelId="{652D3CA0-485F-46EF-A48F-DDC7474F0573}" type="pres">
      <dgm:prSet presAssocID="{3F616215-2EF9-45E2-AF50-C916435D80D6}" presName="childText" presStyleLbl="conFgAcc1" presStyleIdx="6" presStyleCnt="7">
        <dgm:presLayoutVars>
          <dgm:bulletEnabled val="1"/>
        </dgm:presLayoutVars>
      </dgm:prSet>
      <dgm:spPr/>
    </dgm:pt>
  </dgm:ptLst>
  <dgm:cxnLst>
    <dgm:cxn modelId="{04FF961F-58D2-4ADD-8F2A-90D49DF99485}" type="presOf" srcId="{3F616215-2EF9-45E2-AF50-C916435D80D6}" destId="{3E19EF03-73C4-4983-B17E-4C83AD1E77E4}" srcOrd="1" destOrd="0" presId="urn:microsoft.com/office/officeart/2005/8/layout/list1"/>
    <dgm:cxn modelId="{815AECE4-CEF5-43CE-A997-266638DA32FE}" srcId="{77F79197-0904-43AB-BB9A-66013CD8A140}" destId="{3BBA046D-E256-4190-93CC-C42DA16D5A9E}" srcOrd="3" destOrd="0" parTransId="{8C53A010-43EA-47B9-9EAD-778AD03CF6D4}" sibTransId="{954D5EE5-14C7-4F81-9217-DFDBB1510E29}"/>
    <dgm:cxn modelId="{D07EEF36-0234-451E-8864-69AF00B1E0E7}" srcId="{77F79197-0904-43AB-BB9A-66013CD8A140}" destId="{C149C8F7-7AC2-475F-91D5-E3F29757E8D9}" srcOrd="5" destOrd="0" parTransId="{6C4A7973-4020-4498-B469-06C4F1F73C80}" sibTransId="{458E5312-344A-48E4-8AA6-77222958B30B}"/>
    <dgm:cxn modelId="{E0DD753D-2A39-411E-9DDA-3BB417FFA76C}" type="presOf" srcId="{528DA35C-A7BB-4C11-AA8F-C3E3A088D1CD}" destId="{4221764E-E8B1-4FBF-BD75-8F28DD32FE8E}" srcOrd="0" destOrd="0" presId="urn:microsoft.com/office/officeart/2005/8/layout/list1"/>
    <dgm:cxn modelId="{B75DAB2A-8151-4016-8402-138B986BA74A}" srcId="{77F79197-0904-43AB-BB9A-66013CD8A140}" destId="{528DA35C-A7BB-4C11-AA8F-C3E3A088D1CD}" srcOrd="2" destOrd="0" parTransId="{BE98A493-2290-49FC-98D7-90AC4C62E2DE}" sibTransId="{EAA92A23-4672-4A11-8B6A-62C54790F345}"/>
    <dgm:cxn modelId="{BB27BFB8-76A0-43AA-820C-F86994942764}" type="presOf" srcId="{FFC31E38-6292-4860-8383-70B4DC5DB426}" destId="{C04745DD-C511-4764-97A2-973EAE6B0919}" srcOrd="1" destOrd="0" presId="urn:microsoft.com/office/officeart/2005/8/layout/list1"/>
    <dgm:cxn modelId="{B4A49DF2-FC44-4C7E-B173-2E80A0580CE9}" type="presOf" srcId="{3F616215-2EF9-45E2-AF50-C916435D80D6}" destId="{3B4D1646-F2F7-4445-8CDD-ABD371BC9FF7}" srcOrd="0" destOrd="0" presId="urn:microsoft.com/office/officeart/2005/8/layout/list1"/>
    <dgm:cxn modelId="{208F85CB-8FAB-441C-AE66-D76980243C80}" type="presOf" srcId="{B5898FC5-05D4-4C0F-969B-C60BDE3D60B0}" destId="{C67332D3-1FA7-4DA8-8304-FF579D303B1B}" srcOrd="1" destOrd="0" presId="urn:microsoft.com/office/officeart/2005/8/layout/list1"/>
    <dgm:cxn modelId="{2880DAA7-8B8E-44BA-A862-A728CF591221}" type="presOf" srcId="{FFC31E38-6292-4860-8383-70B4DC5DB426}" destId="{9B2DB888-61B9-4D04-AC8F-9013D59A323B}" srcOrd="0" destOrd="0" presId="urn:microsoft.com/office/officeart/2005/8/layout/list1"/>
    <dgm:cxn modelId="{9DB11DBE-6B5A-4074-B1BA-6AAFD2543859}" type="presOf" srcId="{77F79197-0904-43AB-BB9A-66013CD8A140}" destId="{5CE435D0-318A-4DF4-BA21-3536E8EB1647}" srcOrd="0" destOrd="0" presId="urn:microsoft.com/office/officeart/2005/8/layout/list1"/>
    <dgm:cxn modelId="{3F839D5F-4433-418B-B96D-D3D19E9A66CE}" type="presOf" srcId="{528DA35C-A7BB-4C11-AA8F-C3E3A088D1CD}" destId="{4189AD4F-0A91-45E0-B206-641EBF981FF2}" srcOrd="1" destOrd="0" presId="urn:microsoft.com/office/officeart/2005/8/layout/list1"/>
    <dgm:cxn modelId="{0400BC97-201B-4D71-985F-494E24739C60}" type="presOf" srcId="{B0A0BEFC-6072-41CA-A59F-CE8DF6A5850C}" destId="{16460EC6-D6A3-42D6-8F2F-F4859593E1E3}" srcOrd="1" destOrd="0" presId="urn:microsoft.com/office/officeart/2005/8/layout/list1"/>
    <dgm:cxn modelId="{C9C851D6-C0D3-4F70-B180-5A328E27B74C}" type="presOf" srcId="{B0A0BEFC-6072-41CA-A59F-CE8DF6A5850C}" destId="{FB8FA1F1-564E-4C98-A0F0-9443BAF9CE11}" srcOrd="0" destOrd="0" presId="urn:microsoft.com/office/officeart/2005/8/layout/list1"/>
    <dgm:cxn modelId="{F841CE99-C22B-4E6B-8853-C8F044DA8286}" type="presOf" srcId="{3BBA046D-E256-4190-93CC-C42DA16D5A9E}" destId="{C869EC19-1CB8-4026-A251-8DA1B1C3052D}" srcOrd="1" destOrd="0" presId="urn:microsoft.com/office/officeart/2005/8/layout/list1"/>
    <dgm:cxn modelId="{ED84EFE4-37F0-40E9-B2E0-2CF82D467479}" srcId="{77F79197-0904-43AB-BB9A-66013CD8A140}" destId="{B5898FC5-05D4-4C0F-969B-C60BDE3D60B0}" srcOrd="4" destOrd="0" parTransId="{F8AF4545-07B2-49CA-82F8-83F14E7898BC}" sibTransId="{79E4AD1B-8033-4D9F-BEE0-4A05C91F5993}"/>
    <dgm:cxn modelId="{CFA8DD6F-195E-456D-A4E2-C40CF0748FA1}" srcId="{77F79197-0904-43AB-BB9A-66013CD8A140}" destId="{FFC31E38-6292-4860-8383-70B4DC5DB426}" srcOrd="0" destOrd="0" parTransId="{54E0D608-C085-402F-A0AB-EDB32A840BAC}" sibTransId="{A9CCDED4-BC84-480F-BDB9-027A6761F2DE}"/>
    <dgm:cxn modelId="{ADD4A6CD-EFAB-4319-9286-4A9C8BB902CA}" type="presOf" srcId="{3BBA046D-E256-4190-93CC-C42DA16D5A9E}" destId="{DE80F861-9823-48CD-A019-99FB19B3DF7D}" srcOrd="0" destOrd="0" presId="urn:microsoft.com/office/officeart/2005/8/layout/list1"/>
    <dgm:cxn modelId="{610448B2-1239-46D5-8754-8664A865AA8B}" srcId="{77F79197-0904-43AB-BB9A-66013CD8A140}" destId="{3F616215-2EF9-45E2-AF50-C916435D80D6}" srcOrd="6" destOrd="0" parTransId="{8B25F0F7-8A00-4715-BDEA-6EC08876C4D3}" sibTransId="{95CB6172-D02A-43AC-B4ED-D1932C212B1A}"/>
    <dgm:cxn modelId="{A4FF3C05-B121-4E6E-B466-B84C3ED43DAF}" type="presOf" srcId="{C149C8F7-7AC2-475F-91D5-E3F29757E8D9}" destId="{2AECDB86-333C-4E3C-9F76-154EB8C67578}" srcOrd="1" destOrd="0" presId="urn:microsoft.com/office/officeart/2005/8/layout/list1"/>
    <dgm:cxn modelId="{4C68D84E-BBE9-4F8F-B2A7-D27FD0F0A276}" srcId="{77F79197-0904-43AB-BB9A-66013CD8A140}" destId="{B0A0BEFC-6072-41CA-A59F-CE8DF6A5850C}" srcOrd="1" destOrd="0" parTransId="{4C4BA5DA-D98E-49F1-AD55-CE27DDDD5DDC}" sibTransId="{D7CAC3EE-5343-4791-B4B9-B724C0C5E3DC}"/>
    <dgm:cxn modelId="{757F6DA8-3ED7-491E-BF1F-553DBD19D79F}" type="presOf" srcId="{B5898FC5-05D4-4C0F-969B-C60BDE3D60B0}" destId="{2A9C1119-7B16-4E01-800E-B3CA8F8D4AD3}" srcOrd="0" destOrd="0" presId="urn:microsoft.com/office/officeart/2005/8/layout/list1"/>
    <dgm:cxn modelId="{630029D1-B434-4A87-B260-396FB2403169}" type="presOf" srcId="{C149C8F7-7AC2-475F-91D5-E3F29757E8D9}" destId="{CDCC7C3B-B0C0-4E37-A1C8-64AEAE5414D8}" srcOrd="0" destOrd="0" presId="urn:microsoft.com/office/officeart/2005/8/layout/list1"/>
    <dgm:cxn modelId="{56762240-83EE-4F4B-86DA-F3FA588A0028}" type="presParOf" srcId="{5CE435D0-318A-4DF4-BA21-3536E8EB1647}" destId="{98E0D527-1B90-42B0-85BF-22D48BBDDF29}" srcOrd="0" destOrd="0" presId="urn:microsoft.com/office/officeart/2005/8/layout/list1"/>
    <dgm:cxn modelId="{66B0A324-D234-402D-86CD-83EC4C1329F0}" type="presParOf" srcId="{98E0D527-1B90-42B0-85BF-22D48BBDDF29}" destId="{9B2DB888-61B9-4D04-AC8F-9013D59A323B}" srcOrd="0" destOrd="0" presId="urn:microsoft.com/office/officeart/2005/8/layout/list1"/>
    <dgm:cxn modelId="{D221A19F-CC54-4BE4-868B-8AF8CAE31545}" type="presParOf" srcId="{98E0D527-1B90-42B0-85BF-22D48BBDDF29}" destId="{C04745DD-C511-4764-97A2-973EAE6B0919}" srcOrd="1" destOrd="0" presId="urn:microsoft.com/office/officeart/2005/8/layout/list1"/>
    <dgm:cxn modelId="{1C3C209C-FD71-4423-97D1-1E674E0AF7B6}" type="presParOf" srcId="{5CE435D0-318A-4DF4-BA21-3536E8EB1647}" destId="{DF830BE2-B933-4978-AF24-E78A0414B055}" srcOrd="1" destOrd="0" presId="urn:microsoft.com/office/officeart/2005/8/layout/list1"/>
    <dgm:cxn modelId="{386F70F0-4102-4F6A-B3AA-A9C645C806E3}" type="presParOf" srcId="{5CE435D0-318A-4DF4-BA21-3536E8EB1647}" destId="{05C36400-1634-464F-B91F-33885FDD4A86}" srcOrd="2" destOrd="0" presId="urn:microsoft.com/office/officeart/2005/8/layout/list1"/>
    <dgm:cxn modelId="{CB33B4AF-8737-46A5-9303-F6498D49E3B0}" type="presParOf" srcId="{5CE435D0-318A-4DF4-BA21-3536E8EB1647}" destId="{04862441-565C-4452-ACE1-D70991F9DFEC}" srcOrd="3" destOrd="0" presId="urn:microsoft.com/office/officeart/2005/8/layout/list1"/>
    <dgm:cxn modelId="{CC90CA98-2C16-4AD1-AE8D-CF593E8CC6DB}" type="presParOf" srcId="{5CE435D0-318A-4DF4-BA21-3536E8EB1647}" destId="{995791AE-AF7A-4950-B532-C22FB9935CE8}" srcOrd="4" destOrd="0" presId="urn:microsoft.com/office/officeart/2005/8/layout/list1"/>
    <dgm:cxn modelId="{D203467C-070A-4BCB-82FF-93E0EF259D34}" type="presParOf" srcId="{995791AE-AF7A-4950-B532-C22FB9935CE8}" destId="{FB8FA1F1-564E-4C98-A0F0-9443BAF9CE11}" srcOrd="0" destOrd="0" presId="urn:microsoft.com/office/officeart/2005/8/layout/list1"/>
    <dgm:cxn modelId="{73DFB1EE-7B3C-4413-8432-5A22E36B8942}" type="presParOf" srcId="{995791AE-AF7A-4950-B532-C22FB9935CE8}" destId="{16460EC6-D6A3-42D6-8F2F-F4859593E1E3}" srcOrd="1" destOrd="0" presId="urn:microsoft.com/office/officeart/2005/8/layout/list1"/>
    <dgm:cxn modelId="{74F02487-1DE6-451B-AD32-B2AA9FB11CD9}" type="presParOf" srcId="{5CE435D0-318A-4DF4-BA21-3536E8EB1647}" destId="{299E32C4-D082-4185-A976-735792861933}" srcOrd="5" destOrd="0" presId="urn:microsoft.com/office/officeart/2005/8/layout/list1"/>
    <dgm:cxn modelId="{4D9E3258-E7E6-47FE-9B23-2E878E2ADBA1}" type="presParOf" srcId="{5CE435D0-318A-4DF4-BA21-3536E8EB1647}" destId="{6A553263-5B8E-4953-993B-71BA41BCD544}" srcOrd="6" destOrd="0" presId="urn:microsoft.com/office/officeart/2005/8/layout/list1"/>
    <dgm:cxn modelId="{5C5B6F1E-4845-4D80-B610-7F929499B02D}" type="presParOf" srcId="{5CE435D0-318A-4DF4-BA21-3536E8EB1647}" destId="{A2A2B9B6-8A5E-429A-A018-F8A6C24C283A}" srcOrd="7" destOrd="0" presId="urn:microsoft.com/office/officeart/2005/8/layout/list1"/>
    <dgm:cxn modelId="{352B87D7-AB15-447E-9279-89FADACBA041}" type="presParOf" srcId="{5CE435D0-318A-4DF4-BA21-3536E8EB1647}" destId="{B6E85628-524F-4A35-B7BE-573285448385}" srcOrd="8" destOrd="0" presId="urn:microsoft.com/office/officeart/2005/8/layout/list1"/>
    <dgm:cxn modelId="{B78D7C7E-B758-4C85-AEDF-853A34B9874E}" type="presParOf" srcId="{B6E85628-524F-4A35-B7BE-573285448385}" destId="{4221764E-E8B1-4FBF-BD75-8F28DD32FE8E}" srcOrd="0" destOrd="0" presId="urn:microsoft.com/office/officeart/2005/8/layout/list1"/>
    <dgm:cxn modelId="{7FE01867-A89E-46ED-8AB1-29E6A8754F50}" type="presParOf" srcId="{B6E85628-524F-4A35-B7BE-573285448385}" destId="{4189AD4F-0A91-45E0-B206-641EBF981FF2}" srcOrd="1" destOrd="0" presId="urn:microsoft.com/office/officeart/2005/8/layout/list1"/>
    <dgm:cxn modelId="{5F14B5E5-13D3-4342-9347-8F23C5D0228E}" type="presParOf" srcId="{5CE435D0-318A-4DF4-BA21-3536E8EB1647}" destId="{172D5501-93C1-4D2A-AACC-9655F9F9AE7C}" srcOrd="9" destOrd="0" presId="urn:microsoft.com/office/officeart/2005/8/layout/list1"/>
    <dgm:cxn modelId="{49A4B225-5F27-4364-9166-C5FDAB6A85AE}" type="presParOf" srcId="{5CE435D0-318A-4DF4-BA21-3536E8EB1647}" destId="{82DD64F5-E235-48E2-B425-8DF532AA6C2A}" srcOrd="10" destOrd="0" presId="urn:microsoft.com/office/officeart/2005/8/layout/list1"/>
    <dgm:cxn modelId="{26F83734-1EA7-4E53-B1D7-32FD0D8068DB}" type="presParOf" srcId="{5CE435D0-318A-4DF4-BA21-3536E8EB1647}" destId="{50613A9D-4035-49F3-9F77-55FF2ABA1965}" srcOrd="11" destOrd="0" presId="urn:microsoft.com/office/officeart/2005/8/layout/list1"/>
    <dgm:cxn modelId="{0B284A43-C028-4680-A8B7-A90E04E867A4}" type="presParOf" srcId="{5CE435D0-318A-4DF4-BA21-3536E8EB1647}" destId="{1D838775-C604-445C-ACB6-61FD8A2BE537}" srcOrd="12" destOrd="0" presId="urn:microsoft.com/office/officeart/2005/8/layout/list1"/>
    <dgm:cxn modelId="{7992E896-D839-457E-A422-C0977247B949}" type="presParOf" srcId="{1D838775-C604-445C-ACB6-61FD8A2BE537}" destId="{DE80F861-9823-48CD-A019-99FB19B3DF7D}" srcOrd="0" destOrd="0" presId="urn:microsoft.com/office/officeart/2005/8/layout/list1"/>
    <dgm:cxn modelId="{C820E444-D204-48C0-8A22-FFB4DEECF774}" type="presParOf" srcId="{1D838775-C604-445C-ACB6-61FD8A2BE537}" destId="{C869EC19-1CB8-4026-A251-8DA1B1C3052D}" srcOrd="1" destOrd="0" presId="urn:microsoft.com/office/officeart/2005/8/layout/list1"/>
    <dgm:cxn modelId="{F6E12BBA-A9D8-4552-8EA1-FFAB2D2B7204}" type="presParOf" srcId="{5CE435D0-318A-4DF4-BA21-3536E8EB1647}" destId="{5721B7BC-5877-422A-9CD4-B6390CD6DAA6}" srcOrd="13" destOrd="0" presId="urn:microsoft.com/office/officeart/2005/8/layout/list1"/>
    <dgm:cxn modelId="{33F2C022-AEEF-42C6-8744-0ED03890DF76}" type="presParOf" srcId="{5CE435D0-318A-4DF4-BA21-3536E8EB1647}" destId="{D9ACD886-D3DA-49E3-871F-67134294A41A}" srcOrd="14" destOrd="0" presId="urn:microsoft.com/office/officeart/2005/8/layout/list1"/>
    <dgm:cxn modelId="{32555A39-4948-4FFE-8A8A-2B19F4A4B9CF}" type="presParOf" srcId="{5CE435D0-318A-4DF4-BA21-3536E8EB1647}" destId="{598BD1FC-BDAF-41DE-9145-6E2F71AD043E}" srcOrd="15" destOrd="0" presId="urn:microsoft.com/office/officeart/2005/8/layout/list1"/>
    <dgm:cxn modelId="{18877F64-C84B-47C0-AB27-D2250B7050F9}" type="presParOf" srcId="{5CE435D0-318A-4DF4-BA21-3536E8EB1647}" destId="{D3F29076-454F-43AA-A17B-9CCC8E639D36}" srcOrd="16" destOrd="0" presId="urn:microsoft.com/office/officeart/2005/8/layout/list1"/>
    <dgm:cxn modelId="{2E4FF685-5296-4D69-B57F-B832D54BCCF2}" type="presParOf" srcId="{D3F29076-454F-43AA-A17B-9CCC8E639D36}" destId="{2A9C1119-7B16-4E01-800E-B3CA8F8D4AD3}" srcOrd="0" destOrd="0" presId="urn:microsoft.com/office/officeart/2005/8/layout/list1"/>
    <dgm:cxn modelId="{CE409D4B-5DB5-4EAC-B3AD-F5157C91C66D}" type="presParOf" srcId="{D3F29076-454F-43AA-A17B-9CCC8E639D36}" destId="{C67332D3-1FA7-4DA8-8304-FF579D303B1B}" srcOrd="1" destOrd="0" presId="urn:microsoft.com/office/officeart/2005/8/layout/list1"/>
    <dgm:cxn modelId="{44CE95FB-1206-4C66-AACA-B65CE58A7670}" type="presParOf" srcId="{5CE435D0-318A-4DF4-BA21-3536E8EB1647}" destId="{CD1B57AA-90CE-469B-AAE6-6A64271D4DD1}" srcOrd="17" destOrd="0" presId="urn:microsoft.com/office/officeart/2005/8/layout/list1"/>
    <dgm:cxn modelId="{31175499-BA71-49C0-B59E-84AFFC770D61}" type="presParOf" srcId="{5CE435D0-318A-4DF4-BA21-3536E8EB1647}" destId="{5D42F546-D6B6-4AF6-BDD5-28AA064B3332}" srcOrd="18" destOrd="0" presId="urn:microsoft.com/office/officeart/2005/8/layout/list1"/>
    <dgm:cxn modelId="{E5B69398-4738-4708-85EA-3094B67FAFF2}" type="presParOf" srcId="{5CE435D0-318A-4DF4-BA21-3536E8EB1647}" destId="{F0EC7F2D-721D-4C22-9A99-988A46A9ED2C}" srcOrd="19" destOrd="0" presId="urn:microsoft.com/office/officeart/2005/8/layout/list1"/>
    <dgm:cxn modelId="{D5137B26-303D-48BF-A274-FC6AEAF400CE}" type="presParOf" srcId="{5CE435D0-318A-4DF4-BA21-3536E8EB1647}" destId="{95DAEB5A-C189-4395-9708-230EB4AA4B79}" srcOrd="20" destOrd="0" presId="urn:microsoft.com/office/officeart/2005/8/layout/list1"/>
    <dgm:cxn modelId="{C0FD3984-9A72-4B79-A6DF-F9525DBD553D}" type="presParOf" srcId="{95DAEB5A-C189-4395-9708-230EB4AA4B79}" destId="{CDCC7C3B-B0C0-4E37-A1C8-64AEAE5414D8}" srcOrd="0" destOrd="0" presId="urn:microsoft.com/office/officeart/2005/8/layout/list1"/>
    <dgm:cxn modelId="{A1713985-159B-436D-9BD0-6F69A2B619F6}" type="presParOf" srcId="{95DAEB5A-C189-4395-9708-230EB4AA4B79}" destId="{2AECDB86-333C-4E3C-9F76-154EB8C67578}" srcOrd="1" destOrd="0" presId="urn:microsoft.com/office/officeart/2005/8/layout/list1"/>
    <dgm:cxn modelId="{79400C5C-C235-4379-B00A-1A7F7F06857C}" type="presParOf" srcId="{5CE435D0-318A-4DF4-BA21-3536E8EB1647}" destId="{7E880D4A-B686-4566-A119-E6893C1CBF3A}" srcOrd="21" destOrd="0" presId="urn:microsoft.com/office/officeart/2005/8/layout/list1"/>
    <dgm:cxn modelId="{5391FE3B-01AE-424A-8024-25392375DA24}" type="presParOf" srcId="{5CE435D0-318A-4DF4-BA21-3536E8EB1647}" destId="{FEF89A89-5FBC-44DE-BC55-C351CB37B086}" srcOrd="22" destOrd="0" presId="urn:microsoft.com/office/officeart/2005/8/layout/list1"/>
    <dgm:cxn modelId="{9935DE28-0C59-4EBF-A4A7-8C93A43BA23E}" type="presParOf" srcId="{5CE435D0-318A-4DF4-BA21-3536E8EB1647}" destId="{D4E4E2EB-6594-472C-BA78-94CD1E947F46}" srcOrd="23" destOrd="0" presId="urn:microsoft.com/office/officeart/2005/8/layout/list1"/>
    <dgm:cxn modelId="{2AD31B94-31AE-421F-837D-66C1E9E361F0}" type="presParOf" srcId="{5CE435D0-318A-4DF4-BA21-3536E8EB1647}" destId="{877E1115-B719-4E2F-9F63-718BAD8CA03F}" srcOrd="24" destOrd="0" presId="urn:microsoft.com/office/officeart/2005/8/layout/list1"/>
    <dgm:cxn modelId="{B98CBC88-8A9F-49F6-955C-FF1179BD6F65}" type="presParOf" srcId="{877E1115-B719-4E2F-9F63-718BAD8CA03F}" destId="{3B4D1646-F2F7-4445-8CDD-ABD371BC9FF7}" srcOrd="0" destOrd="0" presId="urn:microsoft.com/office/officeart/2005/8/layout/list1"/>
    <dgm:cxn modelId="{62081A8D-3EB3-4554-96C0-B972143F49EC}" type="presParOf" srcId="{877E1115-B719-4E2F-9F63-718BAD8CA03F}" destId="{3E19EF03-73C4-4983-B17E-4C83AD1E77E4}" srcOrd="1" destOrd="0" presId="urn:microsoft.com/office/officeart/2005/8/layout/list1"/>
    <dgm:cxn modelId="{7F82ACF1-F855-460C-835B-B03505DFDB3E}" type="presParOf" srcId="{5CE435D0-318A-4DF4-BA21-3536E8EB1647}" destId="{C8D638CB-BA42-4865-831C-527226013FED}" srcOrd="25" destOrd="0" presId="urn:microsoft.com/office/officeart/2005/8/layout/list1"/>
    <dgm:cxn modelId="{497D2ED7-F69D-46B5-AD48-1DD563566E4E}" type="presParOf" srcId="{5CE435D0-318A-4DF4-BA21-3536E8EB1647}" destId="{652D3CA0-485F-46EF-A48F-DDC7474F0573}"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738642-5CF4-4D2D-B463-10B287630E56}" type="doc">
      <dgm:prSet loTypeId="urn:microsoft.com/office/officeart/2005/8/layout/hProcess9" loCatId="process" qsTypeId="urn:microsoft.com/office/officeart/2005/8/quickstyle/3d5" qsCatId="3D" csTypeId="urn:microsoft.com/office/officeart/2005/8/colors/accent1_2" csCatId="accent1" phldr="1"/>
      <dgm:spPr/>
    </dgm:pt>
    <dgm:pt modelId="{6BD4A688-4D01-438E-B4B4-F0AC454F5CED}">
      <dgm:prSet phldrT="[Text]"/>
      <dgm:spPr/>
      <dgm:t>
        <a:bodyPr/>
        <a:lstStyle/>
        <a:p>
          <a:pPr rtl="1"/>
          <a:r>
            <a:rPr lang="fa-IR" dirty="0" smtClean="0">
              <a:cs typeface="B Nazanin" panose="00000400000000000000" pitchFamily="2" charset="-78"/>
            </a:rPr>
            <a:t>عوامل فردی و شخصیتی</a:t>
          </a:r>
          <a:endParaRPr lang="fa-IR" dirty="0">
            <a:cs typeface="B Nazanin" panose="00000400000000000000" pitchFamily="2" charset="-78"/>
          </a:endParaRPr>
        </a:p>
      </dgm:t>
    </dgm:pt>
    <dgm:pt modelId="{7FCA5292-9FBC-419B-84E7-5CA87662CA79}" type="parTrans" cxnId="{D64914EE-C63B-43AE-B3FE-A3394F30AD22}">
      <dgm:prSet/>
      <dgm:spPr/>
      <dgm:t>
        <a:bodyPr/>
        <a:lstStyle/>
        <a:p>
          <a:pPr rtl="1"/>
          <a:endParaRPr lang="fa-IR"/>
        </a:p>
      </dgm:t>
    </dgm:pt>
    <dgm:pt modelId="{9C49DC08-C552-495A-9412-AB672A1BCEC7}" type="sibTrans" cxnId="{D64914EE-C63B-43AE-B3FE-A3394F30AD22}">
      <dgm:prSet/>
      <dgm:spPr/>
      <dgm:t>
        <a:bodyPr/>
        <a:lstStyle/>
        <a:p>
          <a:pPr rtl="1"/>
          <a:endParaRPr lang="fa-IR"/>
        </a:p>
      </dgm:t>
    </dgm:pt>
    <dgm:pt modelId="{11AAD769-2098-4D52-9080-0A9B1180D4A7}">
      <dgm:prSet phldrT="[Text]"/>
      <dgm:spPr/>
      <dgm:t>
        <a:bodyPr/>
        <a:lstStyle/>
        <a:p>
          <a:pPr rtl="1"/>
          <a:r>
            <a:rPr lang="fa-IR" dirty="0" smtClean="0">
              <a:cs typeface="B Nazanin" panose="00000400000000000000" pitchFamily="2" charset="-78"/>
            </a:rPr>
            <a:t>عوامل اموزشگاهی و جامعه ای</a:t>
          </a:r>
          <a:endParaRPr lang="fa-IR" dirty="0">
            <a:cs typeface="B Nazanin" panose="00000400000000000000" pitchFamily="2" charset="-78"/>
          </a:endParaRPr>
        </a:p>
      </dgm:t>
    </dgm:pt>
    <dgm:pt modelId="{1C277C09-CEDA-4A2A-BDF5-8F85E48FC917}" type="parTrans" cxnId="{45BBA21D-8FE9-437F-8EED-26E3340B9C8C}">
      <dgm:prSet/>
      <dgm:spPr/>
      <dgm:t>
        <a:bodyPr/>
        <a:lstStyle/>
        <a:p>
          <a:pPr rtl="1"/>
          <a:endParaRPr lang="fa-IR"/>
        </a:p>
      </dgm:t>
    </dgm:pt>
    <dgm:pt modelId="{BD17CE86-B9C7-48F0-B183-51B294CBE5D6}" type="sibTrans" cxnId="{45BBA21D-8FE9-437F-8EED-26E3340B9C8C}">
      <dgm:prSet/>
      <dgm:spPr/>
      <dgm:t>
        <a:bodyPr/>
        <a:lstStyle/>
        <a:p>
          <a:pPr rtl="1"/>
          <a:endParaRPr lang="fa-IR"/>
        </a:p>
      </dgm:t>
    </dgm:pt>
    <dgm:pt modelId="{E924CFBC-C339-4A30-B70D-DAAFAF6818EC}">
      <dgm:prSet phldrT="[Text]"/>
      <dgm:spPr/>
      <dgm:t>
        <a:bodyPr/>
        <a:lstStyle/>
        <a:p>
          <a:pPr rtl="1"/>
          <a:r>
            <a:rPr lang="fa-IR" dirty="0" smtClean="0">
              <a:cs typeface="B Nazanin" panose="00000400000000000000" pitchFamily="2" charset="-78"/>
            </a:rPr>
            <a:t>عوامل خانوادگی</a:t>
          </a:r>
          <a:endParaRPr lang="fa-IR" dirty="0">
            <a:cs typeface="B Nazanin" panose="00000400000000000000" pitchFamily="2" charset="-78"/>
          </a:endParaRPr>
        </a:p>
      </dgm:t>
    </dgm:pt>
    <dgm:pt modelId="{CB4CB004-D3BA-4178-9CC8-DF9301527169}" type="parTrans" cxnId="{53BE8E9C-B3E8-415D-897C-175C632AD50E}">
      <dgm:prSet/>
      <dgm:spPr/>
      <dgm:t>
        <a:bodyPr/>
        <a:lstStyle/>
        <a:p>
          <a:pPr rtl="1"/>
          <a:endParaRPr lang="fa-IR"/>
        </a:p>
      </dgm:t>
    </dgm:pt>
    <dgm:pt modelId="{D0A75356-E1BE-4A88-8397-FB90F4883BA6}" type="sibTrans" cxnId="{53BE8E9C-B3E8-415D-897C-175C632AD50E}">
      <dgm:prSet/>
      <dgm:spPr/>
      <dgm:t>
        <a:bodyPr/>
        <a:lstStyle/>
        <a:p>
          <a:pPr rtl="1"/>
          <a:endParaRPr lang="fa-IR"/>
        </a:p>
      </dgm:t>
    </dgm:pt>
    <dgm:pt modelId="{A3D7031D-877D-4F41-9EB9-29E189B396C2}" type="pres">
      <dgm:prSet presAssocID="{1B738642-5CF4-4D2D-B463-10B287630E56}" presName="CompostProcess" presStyleCnt="0">
        <dgm:presLayoutVars>
          <dgm:dir/>
          <dgm:resizeHandles val="exact"/>
        </dgm:presLayoutVars>
      </dgm:prSet>
      <dgm:spPr/>
    </dgm:pt>
    <dgm:pt modelId="{38C6E211-FD5C-4A1C-8797-4695190661AA}" type="pres">
      <dgm:prSet presAssocID="{1B738642-5CF4-4D2D-B463-10B287630E56}" presName="arrow" presStyleLbl="bgShp" presStyleIdx="0" presStyleCnt="1"/>
      <dgm:spPr/>
    </dgm:pt>
    <dgm:pt modelId="{F1A1D287-5B9E-4021-9960-82D42A4E61F1}" type="pres">
      <dgm:prSet presAssocID="{1B738642-5CF4-4D2D-B463-10B287630E56}" presName="linearProcess" presStyleCnt="0"/>
      <dgm:spPr/>
    </dgm:pt>
    <dgm:pt modelId="{862F3982-2BA7-4DB2-A06C-BEC8259B3567}" type="pres">
      <dgm:prSet presAssocID="{6BD4A688-4D01-438E-B4B4-F0AC454F5CED}" presName="textNode" presStyleLbl="node1" presStyleIdx="0" presStyleCnt="3">
        <dgm:presLayoutVars>
          <dgm:bulletEnabled val="1"/>
        </dgm:presLayoutVars>
      </dgm:prSet>
      <dgm:spPr/>
      <dgm:t>
        <a:bodyPr/>
        <a:lstStyle/>
        <a:p>
          <a:pPr rtl="1"/>
          <a:endParaRPr lang="fa-IR"/>
        </a:p>
      </dgm:t>
    </dgm:pt>
    <dgm:pt modelId="{7D6F6C5D-6906-4AFC-AB7B-5D6C4E301875}" type="pres">
      <dgm:prSet presAssocID="{9C49DC08-C552-495A-9412-AB672A1BCEC7}" presName="sibTrans" presStyleCnt="0"/>
      <dgm:spPr/>
    </dgm:pt>
    <dgm:pt modelId="{73E49636-7AB4-430E-8597-B3162C8F4B1B}" type="pres">
      <dgm:prSet presAssocID="{11AAD769-2098-4D52-9080-0A9B1180D4A7}" presName="textNode" presStyleLbl="node1" presStyleIdx="1" presStyleCnt="3">
        <dgm:presLayoutVars>
          <dgm:bulletEnabled val="1"/>
        </dgm:presLayoutVars>
      </dgm:prSet>
      <dgm:spPr/>
      <dgm:t>
        <a:bodyPr/>
        <a:lstStyle/>
        <a:p>
          <a:pPr rtl="1"/>
          <a:endParaRPr lang="fa-IR"/>
        </a:p>
      </dgm:t>
    </dgm:pt>
    <dgm:pt modelId="{F92EACAA-F744-492B-A900-652665801F89}" type="pres">
      <dgm:prSet presAssocID="{BD17CE86-B9C7-48F0-B183-51B294CBE5D6}" presName="sibTrans" presStyleCnt="0"/>
      <dgm:spPr/>
    </dgm:pt>
    <dgm:pt modelId="{C486E6E8-66D9-4A97-990E-A30B44ECBC5F}" type="pres">
      <dgm:prSet presAssocID="{E924CFBC-C339-4A30-B70D-DAAFAF6818EC}" presName="textNode" presStyleLbl="node1" presStyleIdx="2" presStyleCnt="3">
        <dgm:presLayoutVars>
          <dgm:bulletEnabled val="1"/>
        </dgm:presLayoutVars>
      </dgm:prSet>
      <dgm:spPr/>
      <dgm:t>
        <a:bodyPr/>
        <a:lstStyle/>
        <a:p>
          <a:pPr rtl="1"/>
          <a:endParaRPr lang="fa-IR"/>
        </a:p>
      </dgm:t>
    </dgm:pt>
  </dgm:ptLst>
  <dgm:cxnLst>
    <dgm:cxn modelId="{CD56F240-95F5-49B5-96D1-D86796B58C0E}" type="presOf" srcId="{6BD4A688-4D01-438E-B4B4-F0AC454F5CED}" destId="{862F3982-2BA7-4DB2-A06C-BEC8259B3567}" srcOrd="0" destOrd="0" presId="urn:microsoft.com/office/officeart/2005/8/layout/hProcess9"/>
    <dgm:cxn modelId="{7B5F6590-F5C0-49CB-9C58-59F9F7AAC105}" type="presOf" srcId="{1B738642-5CF4-4D2D-B463-10B287630E56}" destId="{A3D7031D-877D-4F41-9EB9-29E189B396C2}" srcOrd="0" destOrd="0" presId="urn:microsoft.com/office/officeart/2005/8/layout/hProcess9"/>
    <dgm:cxn modelId="{D64914EE-C63B-43AE-B3FE-A3394F30AD22}" srcId="{1B738642-5CF4-4D2D-B463-10B287630E56}" destId="{6BD4A688-4D01-438E-B4B4-F0AC454F5CED}" srcOrd="0" destOrd="0" parTransId="{7FCA5292-9FBC-419B-84E7-5CA87662CA79}" sibTransId="{9C49DC08-C552-495A-9412-AB672A1BCEC7}"/>
    <dgm:cxn modelId="{509DE21F-FCAD-4512-8DE4-DEC90B352081}" type="presOf" srcId="{E924CFBC-C339-4A30-B70D-DAAFAF6818EC}" destId="{C486E6E8-66D9-4A97-990E-A30B44ECBC5F}" srcOrd="0" destOrd="0" presId="urn:microsoft.com/office/officeart/2005/8/layout/hProcess9"/>
    <dgm:cxn modelId="{5441CAFC-8585-4D2F-A7CE-864C3E689155}" type="presOf" srcId="{11AAD769-2098-4D52-9080-0A9B1180D4A7}" destId="{73E49636-7AB4-430E-8597-B3162C8F4B1B}" srcOrd="0" destOrd="0" presId="urn:microsoft.com/office/officeart/2005/8/layout/hProcess9"/>
    <dgm:cxn modelId="{45BBA21D-8FE9-437F-8EED-26E3340B9C8C}" srcId="{1B738642-5CF4-4D2D-B463-10B287630E56}" destId="{11AAD769-2098-4D52-9080-0A9B1180D4A7}" srcOrd="1" destOrd="0" parTransId="{1C277C09-CEDA-4A2A-BDF5-8F85E48FC917}" sibTransId="{BD17CE86-B9C7-48F0-B183-51B294CBE5D6}"/>
    <dgm:cxn modelId="{53BE8E9C-B3E8-415D-897C-175C632AD50E}" srcId="{1B738642-5CF4-4D2D-B463-10B287630E56}" destId="{E924CFBC-C339-4A30-B70D-DAAFAF6818EC}" srcOrd="2" destOrd="0" parTransId="{CB4CB004-D3BA-4178-9CC8-DF9301527169}" sibTransId="{D0A75356-E1BE-4A88-8397-FB90F4883BA6}"/>
    <dgm:cxn modelId="{14A50732-754A-4F17-8B0B-E8881313826E}" type="presParOf" srcId="{A3D7031D-877D-4F41-9EB9-29E189B396C2}" destId="{38C6E211-FD5C-4A1C-8797-4695190661AA}" srcOrd="0" destOrd="0" presId="urn:microsoft.com/office/officeart/2005/8/layout/hProcess9"/>
    <dgm:cxn modelId="{168A92A8-FA3F-4BCB-98C6-101BFD9E804B}" type="presParOf" srcId="{A3D7031D-877D-4F41-9EB9-29E189B396C2}" destId="{F1A1D287-5B9E-4021-9960-82D42A4E61F1}" srcOrd="1" destOrd="0" presId="urn:microsoft.com/office/officeart/2005/8/layout/hProcess9"/>
    <dgm:cxn modelId="{810C37F1-2B55-48DC-8F18-4C56B63E7648}" type="presParOf" srcId="{F1A1D287-5B9E-4021-9960-82D42A4E61F1}" destId="{862F3982-2BA7-4DB2-A06C-BEC8259B3567}" srcOrd="0" destOrd="0" presId="urn:microsoft.com/office/officeart/2005/8/layout/hProcess9"/>
    <dgm:cxn modelId="{25FD9BC3-CA3A-4ADD-9408-8AE17BCF936F}" type="presParOf" srcId="{F1A1D287-5B9E-4021-9960-82D42A4E61F1}" destId="{7D6F6C5D-6906-4AFC-AB7B-5D6C4E301875}" srcOrd="1" destOrd="0" presId="urn:microsoft.com/office/officeart/2005/8/layout/hProcess9"/>
    <dgm:cxn modelId="{74AEA4E3-D251-4CFB-892E-2BD9E5839FF6}" type="presParOf" srcId="{F1A1D287-5B9E-4021-9960-82D42A4E61F1}" destId="{73E49636-7AB4-430E-8597-B3162C8F4B1B}" srcOrd="2" destOrd="0" presId="urn:microsoft.com/office/officeart/2005/8/layout/hProcess9"/>
    <dgm:cxn modelId="{76D1ECC9-20C7-4052-BB71-70640A7E05D6}" type="presParOf" srcId="{F1A1D287-5B9E-4021-9960-82D42A4E61F1}" destId="{F92EACAA-F744-492B-A900-652665801F89}" srcOrd="3" destOrd="0" presId="urn:microsoft.com/office/officeart/2005/8/layout/hProcess9"/>
    <dgm:cxn modelId="{A2BDF4C4-889D-4662-80FD-D532946636A4}" type="presParOf" srcId="{F1A1D287-5B9E-4021-9960-82D42A4E61F1}" destId="{C486E6E8-66D9-4A97-990E-A30B44ECBC5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29271-CB29-4316-B29A-24FA66D47CEE}">
      <dsp:nvSpPr>
        <dsp:cNvPr id="0" name=""/>
        <dsp:cNvSpPr/>
      </dsp:nvSpPr>
      <dsp:spPr>
        <a:xfrm>
          <a:off x="674175" y="1336277"/>
          <a:ext cx="3356028" cy="1351162"/>
        </a:xfrm>
        <a:prstGeom prst="chevron">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0" tIns="15875" rIns="0" bIns="15875" numCol="1" spcCol="1270" anchor="ctr" anchorCtr="0">
          <a:noAutofit/>
        </a:bodyPr>
        <a:lstStyle/>
        <a:p>
          <a:pPr lvl="0" algn="ctr" defTabSz="1111250" rtl="1">
            <a:lnSpc>
              <a:spcPct val="90000"/>
            </a:lnSpc>
            <a:spcBef>
              <a:spcPct val="0"/>
            </a:spcBef>
            <a:spcAft>
              <a:spcPct val="35000"/>
            </a:spcAft>
          </a:pPr>
          <a:r>
            <a:rPr lang="fa-IR" sz="2500" kern="1200" dirty="0" smtClean="0">
              <a:cs typeface="B Zar" panose="00000400000000000000" pitchFamily="2" charset="-78"/>
            </a:rPr>
            <a:t>عوامل فردی و شخصیتی دانش‌آموز </a:t>
          </a:r>
          <a:endParaRPr lang="fa-IR" sz="2500" kern="1200" dirty="0">
            <a:cs typeface="B Zar" panose="00000400000000000000" pitchFamily="2" charset="-78"/>
          </a:endParaRPr>
        </a:p>
      </dsp:txBody>
      <dsp:txXfrm>
        <a:off x="1349756" y="1336277"/>
        <a:ext cx="2004866" cy="1351162"/>
      </dsp:txXfrm>
    </dsp:sp>
    <dsp:sp modelId="{BC8CA48D-4B21-4A8B-94A8-C4753A659544}">
      <dsp:nvSpPr>
        <dsp:cNvPr id="0" name=""/>
        <dsp:cNvSpPr/>
      </dsp:nvSpPr>
      <dsp:spPr>
        <a:xfrm>
          <a:off x="4183478" y="1290983"/>
          <a:ext cx="3407620" cy="1363048"/>
        </a:xfrm>
        <a:prstGeom prst="chevron">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0" tIns="15875" rIns="0" bIns="15875" numCol="1" spcCol="1270" anchor="ctr" anchorCtr="0">
          <a:noAutofit/>
        </a:bodyPr>
        <a:lstStyle/>
        <a:p>
          <a:pPr lvl="0" algn="ctr" defTabSz="1111250" rtl="1">
            <a:lnSpc>
              <a:spcPct val="90000"/>
            </a:lnSpc>
            <a:spcBef>
              <a:spcPct val="0"/>
            </a:spcBef>
            <a:spcAft>
              <a:spcPct val="35000"/>
            </a:spcAft>
          </a:pPr>
          <a:r>
            <a:rPr lang="fa-IR" sz="2500" kern="1200" dirty="0" smtClean="0">
              <a:cs typeface="B Zar" panose="00000400000000000000" pitchFamily="2" charset="-78"/>
            </a:rPr>
            <a:t>عوامل اموزشگاهی و اجتماعی</a:t>
          </a:r>
          <a:endParaRPr lang="fa-IR" sz="2500" kern="1200" dirty="0">
            <a:cs typeface="B Zar" panose="00000400000000000000" pitchFamily="2" charset="-78"/>
          </a:endParaRPr>
        </a:p>
      </dsp:txBody>
      <dsp:txXfrm>
        <a:off x="4865002" y="1290983"/>
        <a:ext cx="2044572" cy="1363048"/>
      </dsp:txXfrm>
    </dsp:sp>
    <dsp:sp modelId="{AA25F400-3FD6-4999-8A28-D55BE7903BC8}">
      <dsp:nvSpPr>
        <dsp:cNvPr id="0" name=""/>
        <dsp:cNvSpPr/>
      </dsp:nvSpPr>
      <dsp:spPr>
        <a:xfrm>
          <a:off x="7616213" y="1228323"/>
          <a:ext cx="3407620" cy="1363048"/>
        </a:xfrm>
        <a:prstGeom prst="chevron">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0" tIns="15875" rIns="0" bIns="15875" numCol="1" spcCol="1270" anchor="ctr" anchorCtr="0">
          <a:noAutofit/>
        </a:bodyPr>
        <a:lstStyle/>
        <a:p>
          <a:pPr lvl="0" algn="ctr" defTabSz="1111250" rtl="1">
            <a:lnSpc>
              <a:spcPct val="90000"/>
            </a:lnSpc>
            <a:spcBef>
              <a:spcPct val="0"/>
            </a:spcBef>
            <a:spcAft>
              <a:spcPct val="35000"/>
            </a:spcAft>
          </a:pPr>
          <a:r>
            <a:rPr lang="fa-IR" sz="2500" kern="1200" dirty="0" smtClean="0">
              <a:cs typeface="B Zar" panose="00000400000000000000" pitchFamily="2" charset="-78"/>
            </a:rPr>
            <a:t>عوامل خانوادگی</a:t>
          </a:r>
          <a:endParaRPr lang="fa-IR" sz="2500" kern="1200" dirty="0">
            <a:cs typeface="B Zar" panose="00000400000000000000" pitchFamily="2" charset="-78"/>
          </a:endParaRPr>
        </a:p>
      </dsp:txBody>
      <dsp:txXfrm>
        <a:off x="8297737" y="1228323"/>
        <a:ext cx="2044572" cy="13630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4B8E7-6FB4-48AF-98F2-9DB13116BCC5}">
      <dsp:nvSpPr>
        <dsp:cNvPr id="0" name=""/>
        <dsp:cNvSpPr/>
      </dsp:nvSpPr>
      <dsp:spPr>
        <a:xfrm>
          <a:off x="3147999" y="0"/>
          <a:ext cx="3317875" cy="3317875"/>
        </a:xfrm>
        <a:prstGeom prst="diamond">
          <a:avLst/>
        </a:prstGeom>
        <a:blipFill rotWithShape="0">
          <a:blip xmlns:r="http://schemas.openxmlformats.org/officeDocument/2006/relationships" r:embed="rId1">
            <a:duotone>
              <a:schemeClr val="accent1">
                <a:tint val="40000"/>
                <a:hueOff val="0"/>
                <a:satOff val="0"/>
                <a:lumOff val="0"/>
                <a:alphaOff val="0"/>
                <a:shade val="74000"/>
                <a:satMod val="130000"/>
                <a:lumMod val="90000"/>
              </a:schemeClr>
              <a:schemeClr val="accent1">
                <a:tint val="40000"/>
                <a:hueOff val="0"/>
                <a:satOff val="0"/>
                <a:lumOff val="0"/>
                <a:alphaOff val="0"/>
                <a:tint val="94000"/>
                <a:satMod val="120000"/>
                <a:lumMod val="104000"/>
              </a:schemeClr>
            </a:duotone>
          </a:blip>
          <a:tile tx="0" ty="0" sx="100000" sy="100000" flip="none" algn="tl"/>
        </a:blip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C0CBFAE-5D40-4BCF-8DC5-E6FF1C6223FD}">
      <dsp:nvSpPr>
        <dsp:cNvPr id="0" name=""/>
        <dsp:cNvSpPr/>
      </dsp:nvSpPr>
      <dsp:spPr>
        <a:xfrm>
          <a:off x="3521805" y="24501"/>
          <a:ext cx="1293971" cy="1413598"/>
        </a:xfrm>
        <a:prstGeom prst="round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1">
            <a:lnSpc>
              <a:spcPct val="150000"/>
            </a:lnSpc>
            <a:spcBef>
              <a:spcPct val="0"/>
            </a:spcBef>
            <a:spcAft>
              <a:spcPct val="35000"/>
            </a:spcAft>
          </a:pPr>
          <a:r>
            <a:rPr lang="fa-IR" sz="1500" kern="1200" dirty="0" smtClean="0">
              <a:cs typeface="B Zar" panose="00000400000000000000" pitchFamily="2" charset="-78"/>
            </a:rPr>
            <a:t>قرن هفدهم </a:t>
          </a:r>
        </a:p>
        <a:p>
          <a:pPr lvl="0" algn="ctr" defTabSz="666750" rtl="1">
            <a:lnSpc>
              <a:spcPct val="150000"/>
            </a:lnSpc>
            <a:spcBef>
              <a:spcPct val="0"/>
            </a:spcBef>
            <a:spcAft>
              <a:spcPct val="35000"/>
            </a:spcAft>
          </a:pPr>
          <a:r>
            <a:rPr lang="fa-IR" sz="1500" kern="1200" dirty="0" smtClean="0">
              <a:cs typeface="B Zar" panose="00000400000000000000" pitchFamily="2" charset="-78"/>
            </a:rPr>
            <a:t>عصر روشن بینی</a:t>
          </a:r>
          <a:endParaRPr lang="fa-IR" sz="1500" kern="1200" dirty="0">
            <a:cs typeface="B Zar" panose="00000400000000000000" pitchFamily="2" charset="-78"/>
          </a:endParaRPr>
        </a:p>
      </dsp:txBody>
      <dsp:txXfrm>
        <a:off x="3584971" y="87667"/>
        <a:ext cx="1167639" cy="1287266"/>
      </dsp:txXfrm>
    </dsp:sp>
    <dsp:sp modelId="{DDBE91B9-53F7-45A6-82FB-537FB9F110A5}">
      <dsp:nvSpPr>
        <dsp:cNvPr id="0" name=""/>
        <dsp:cNvSpPr/>
      </dsp:nvSpPr>
      <dsp:spPr>
        <a:xfrm>
          <a:off x="4904054" y="0"/>
          <a:ext cx="1293971" cy="1444628"/>
        </a:xfrm>
        <a:prstGeom prst="round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1">
            <a:lnSpc>
              <a:spcPct val="150000"/>
            </a:lnSpc>
            <a:spcBef>
              <a:spcPct val="0"/>
            </a:spcBef>
            <a:spcAft>
              <a:spcPct val="35000"/>
            </a:spcAft>
          </a:pPr>
          <a:r>
            <a:rPr lang="fa-IR" sz="1500" kern="1200" dirty="0" smtClean="0">
              <a:cs typeface="B Zar" panose="00000400000000000000" pitchFamily="2" charset="-78"/>
            </a:rPr>
            <a:t>قرن هیجدهم عصر منطق</a:t>
          </a:r>
          <a:endParaRPr lang="fa-IR" sz="1500" kern="1200" dirty="0">
            <a:cs typeface="B Zar" panose="00000400000000000000" pitchFamily="2" charset="-78"/>
          </a:endParaRPr>
        </a:p>
      </dsp:txBody>
      <dsp:txXfrm>
        <a:off x="4967220" y="63166"/>
        <a:ext cx="1167639" cy="1318296"/>
      </dsp:txXfrm>
    </dsp:sp>
    <dsp:sp modelId="{48987B5A-23B4-4C4F-A07C-4C74A24E0D88}">
      <dsp:nvSpPr>
        <dsp:cNvPr id="0" name=""/>
        <dsp:cNvSpPr/>
      </dsp:nvSpPr>
      <dsp:spPr>
        <a:xfrm>
          <a:off x="3507661" y="1527226"/>
          <a:ext cx="1293971" cy="1409652"/>
        </a:xfrm>
        <a:prstGeom prst="round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1">
            <a:lnSpc>
              <a:spcPct val="150000"/>
            </a:lnSpc>
            <a:spcBef>
              <a:spcPct val="0"/>
            </a:spcBef>
            <a:spcAft>
              <a:spcPct val="35000"/>
            </a:spcAft>
          </a:pPr>
          <a:r>
            <a:rPr lang="fa-IR" sz="1500" kern="1200" dirty="0" smtClean="0">
              <a:cs typeface="B Zar" panose="00000400000000000000" pitchFamily="2" charset="-78"/>
            </a:rPr>
            <a:t>قرن نوزدهم عصر پیشرفت</a:t>
          </a:r>
          <a:endParaRPr lang="fa-IR" sz="1500" kern="1200" dirty="0">
            <a:cs typeface="B Zar" panose="00000400000000000000" pitchFamily="2" charset="-78"/>
          </a:endParaRPr>
        </a:p>
      </dsp:txBody>
      <dsp:txXfrm>
        <a:off x="3570827" y="1590392"/>
        <a:ext cx="1167639" cy="1283320"/>
      </dsp:txXfrm>
    </dsp:sp>
    <dsp:sp modelId="{0FB37A18-1688-4EAF-A65C-23798F7999E1}">
      <dsp:nvSpPr>
        <dsp:cNvPr id="0" name=""/>
        <dsp:cNvSpPr/>
      </dsp:nvSpPr>
      <dsp:spPr>
        <a:xfrm>
          <a:off x="4904029" y="1513147"/>
          <a:ext cx="1293971" cy="1403001"/>
        </a:xfrm>
        <a:prstGeom prst="round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150000"/>
            </a:lnSpc>
            <a:spcBef>
              <a:spcPct val="0"/>
            </a:spcBef>
            <a:spcAft>
              <a:spcPct val="35000"/>
            </a:spcAft>
          </a:pPr>
          <a:r>
            <a:rPr lang="fa-IR" sz="1400" kern="1200" dirty="0" smtClean="0">
              <a:cs typeface="B Zar" panose="00000400000000000000" pitchFamily="2" charset="-78"/>
            </a:rPr>
            <a:t>قرن بیستم</a:t>
          </a:r>
        </a:p>
        <a:p>
          <a:pPr lvl="0" algn="ctr" defTabSz="622300" rtl="1">
            <a:lnSpc>
              <a:spcPct val="150000"/>
            </a:lnSpc>
            <a:spcBef>
              <a:spcPct val="0"/>
            </a:spcBef>
            <a:spcAft>
              <a:spcPct val="35000"/>
            </a:spcAft>
          </a:pPr>
          <a:r>
            <a:rPr lang="fa-IR" sz="1400" kern="1200" dirty="0" smtClean="0">
              <a:cs typeface="B Zar" panose="00000400000000000000" pitchFamily="2" charset="-78"/>
            </a:rPr>
            <a:t>عصر اضطراب</a:t>
          </a:r>
          <a:endParaRPr lang="fa-IR" sz="1400" kern="1200" dirty="0">
            <a:cs typeface="B Zar" panose="00000400000000000000" pitchFamily="2" charset="-78"/>
          </a:endParaRPr>
        </a:p>
      </dsp:txBody>
      <dsp:txXfrm>
        <a:off x="4967195" y="1576313"/>
        <a:ext cx="1167639" cy="12766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96D4E-5B33-48FE-8467-9FFF4ED02209}">
      <dsp:nvSpPr>
        <dsp:cNvPr id="0" name=""/>
        <dsp:cNvSpPr/>
      </dsp:nvSpPr>
      <dsp:spPr>
        <a:xfrm>
          <a:off x="3594" y="229666"/>
          <a:ext cx="1946002" cy="1167601"/>
        </a:xfrm>
        <a:prstGeom prst="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fa-IR" sz="2700" kern="1200" dirty="0" smtClean="0">
              <a:cs typeface="B Nazanin" panose="00000400000000000000" pitchFamily="2" charset="-78"/>
            </a:rPr>
            <a:t>عصبی بودن (قرار نداشتن)</a:t>
          </a:r>
          <a:endParaRPr lang="fa-IR" sz="2700" kern="1200" dirty="0">
            <a:cs typeface="B Nazanin" panose="00000400000000000000" pitchFamily="2" charset="-78"/>
          </a:endParaRPr>
        </a:p>
      </dsp:txBody>
      <dsp:txXfrm>
        <a:off x="3594" y="229666"/>
        <a:ext cx="1946002" cy="1167601"/>
      </dsp:txXfrm>
    </dsp:sp>
    <dsp:sp modelId="{6C05D3E4-6E92-4053-ABAD-A23553C1434D}">
      <dsp:nvSpPr>
        <dsp:cNvPr id="0" name=""/>
        <dsp:cNvSpPr/>
      </dsp:nvSpPr>
      <dsp:spPr>
        <a:xfrm>
          <a:off x="2144196" y="242545"/>
          <a:ext cx="1946002" cy="1167601"/>
        </a:xfrm>
        <a:prstGeom prst="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fa-IR" sz="2700" kern="1200" dirty="0" smtClean="0">
              <a:cs typeface="B Nazanin" panose="00000400000000000000" pitchFamily="2" charset="-78"/>
            </a:rPr>
            <a:t>تنش</a:t>
          </a:r>
          <a:endParaRPr lang="fa-IR" sz="2700" kern="1200" dirty="0">
            <a:cs typeface="B Nazanin" panose="00000400000000000000" pitchFamily="2" charset="-78"/>
          </a:endParaRPr>
        </a:p>
      </dsp:txBody>
      <dsp:txXfrm>
        <a:off x="2144196" y="242545"/>
        <a:ext cx="1946002" cy="1167601"/>
      </dsp:txXfrm>
    </dsp:sp>
    <dsp:sp modelId="{DB011C05-9C15-4032-8ED0-BAB5FEEAF71C}">
      <dsp:nvSpPr>
        <dsp:cNvPr id="0" name=""/>
        <dsp:cNvSpPr/>
      </dsp:nvSpPr>
      <dsp:spPr>
        <a:xfrm>
          <a:off x="4284798" y="229666"/>
          <a:ext cx="1946002" cy="1167601"/>
        </a:xfrm>
        <a:prstGeom prst="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fa-IR" sz="2700" kern="1200" dirty="0" smtClean="0">
              <a:cs typeface="B Nazanin" panose="00000400000000000000" pitchFamily="2" charset="-78"/>
            </a:rPr>
            <a:t>سرگیجه</a:t>
          </a:r>
          <a:endParaRPr lang="fa-IR" sz="2700" kern="1200" dirty="0">
            <a:cs typeface="B Nazanin" panose="00000400000000000000" pitchFamily="2" charset="-78"/>
          </a:endParaRPr>
        </a:p>
      </dsp:txBody>
      <dsp:txXfrm>
        <a:off x="4284798" y="229666"/>
        <a:ext cx="1946002" cy="1167601"/>
      </dsp:txXfrm>
    </dsp:sp>
    <dsp:sp modelId="{E034AF79-AF41-4D51-AD77-E73F0706FF23}">
      <dsp:nvSpPr>
        <dsp:cNvPr id="0" name=""/>
        <dsp:cNvSpPr/>
      </dsp:nvSpPr>
      <dsp:spPr>
        <a:xfrm>
          <a:off x="6425401" y="229666"/>
          <a:ext cx="1946002" cy="1167601"/>
        </a:xfrm>
        <a:prstGeom prst="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fa-IR" sz="2700" kern="1200" dirty="0" smtClean="0">
              <a:cs typeface="B Nazanin" panose="00000400000000000000" pitchFamily="2" charset="-78"/>
            </a:rPr>
            <a:t>احساس خستگی</a:t>
          </a:r>
          <a:endParaRPr lang="fa-IR" sz="2700" kern="1200" dirty="0">
            <a:cs typeface="B Nazanin" panose="00000400000000000000" pitchFamily="2" charset="-78"/>
          </a:endParaRPr>
        </a:p>
      </dsp:txBody>
      <dsp:txXfrm>
        <a:off x="6425401" y="229666"/>
        <a:ext cx="1946002" cy="1167601"/>
      </dsp:txXfrm>
    </dsp:sp>
    <dsp:sp modelId="{221242A5-A0BF-4F02-A783-FCD000B5606D}">
      <dsp:nvSpPr>
        <dsp:cNvPr id="0" name=""/>
        <dsp:cNvSpPr/>
      </dsp:nvSpPr>
      <dsp:spPr>
        <a:xfrm>
          <a:off x="8566003" y="229666"/>
          <a:ext cx="1946002" cy="1167601"/>
        </a:xfrm>
        <a:prstGeom prst="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fa-IR" sz="2700" kern="1200" dirty="0" smtClean="0">
              <a:cs typeface="B Nazanin" panose="00000400000000000000" pitchFamily="2" charset="-78"/>
            </a:rPr>
            <a:t>تپش قلب</a:t>
          </a:r>
          <a:endParaRPr lang="fa-IR" sz="2700" kern="1200" dirty="0">
            <a:cs typeface="B Nazanin" panose="00000400000000000000" pitchFamily="2" charset="-78"/>
          </a:endParaRPr>
        </a:p>
      </dsp:txBody>
      <dsp:txXfrm>
        <a:off x="8566003" y="229666"/>
        <a:ext cx="1946002" cy="1167601"/>
      </dsp:txXfrm>
    </dsp:sp>
    <dsp:sp modelId="{95441AA2-F349-42B6-957D-71A098B6F8FB}">
      <dsp:nvSpPr>
        <dsp:cNvPr id="0" name=""/>
        <dsp:cNvSpPr/>
      </dsp:nvSpPr>
      <dsp:spPr>
        <a:xfrm>
          <a:off x="3594" y="1591868"/>
          <a:ext cx="1946002" cy="1167601"/>
        </a:xfrm>
        <a:prstGeom prst="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fa-IR" sz="2700" kern="1200" dirty="0" smtClean="0">
              <a:cs typeface="B Nazanin" panose="00000400000000000000" pitchFamily="2" charset="-78"/>
            </a:rPr>
            <a:t>بیحالی</a:t>
          </a:r>
          <a:endParaRPr lang="fa-IR" sz="2700" kern="1200" dirty="0">
            <a:cs typeface="B Nazanin" panose="00000400000000000000" pitchFamily="2" charset="-78"/>
          </a:endParaRPr>
        </a:p>
      </dsp:txBody>
      <dsp:txXfrm>
        <a:off x="3594" y="1591868"/>
        <a:ext cx="1946002" cy="1167601"/>
      </dsp:txXfrm>
    </dsp:sp>
    <dsp:sp modelId="{B804AF11-61EE-4992-87A2-73BBF101FAA5}">
      <dsp:nvSpPr>
        <dsp:cNvPr id="0" name=""/>
        <dsp:cNvSpPr/>
      </dsp:nvSpPr>
      <dsp:spPr>
        <a:xfrm>
          <a:off x="2144196" y="1591868"/>
          <a:ext cx="1946002" cy="1167601"/>
        </a:xfrm>
        <a:prstGeom prst="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fa-IR" sz="2700" kern="1200" dirty="0" smtClean="0">
              <a:cs typeface="B Nazanin" panose="00000400000000000000" pitchFamily="2" charset="-78"/>
            </a:rPr>
            <a:t>تنگی نفس</a:t>
          </a:r>
          <a:endParaRPr lang="fa-IR" sz="2700" kern="1200" dirty="0">
            <a:cs typeface="B Nazanin" panose="00000400000000000000" pitchFamily="2" charset="-78"/>
          </a:endParaRPr>
        </a:p>
      </dsp:txBody>
      <dsp:txXfrm>
        <a:off x="2144196" y="1591868"/>
        <a:ext cx="1946002" cy="1167601"/>
      </dsp:txXfrm>
    </dsp:sp>
    <dsp:sp modelId="{C1BC6FF4-6E6B-43A5-B907-B9ACD8864797}">
      <dsp:nvSpPr>
        <dsp:cNvPr id="0" name=""/>
        <dsp:cNvSpPr/>
      </dsp:nvSpPr>
      <dsp:spPr>
        <a:xfrm>
          <a:off x="4291240" y="1591868"/>
          <a:ext cx="1946002" cy="1167601"/>
        </a:xfrm>
        <a:prstGeom prst="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fa-IR" sz="2700" kern="1200" dirty="0" smtClean="0">
              <a:cs typeface="B Nazanin" panose="00000400000000000000" pitchFamily="2" charset="-78"/>
            </a:rPr>
            <a:t>تعریق</a:t>
          </a:r>
          <a:endParaRPr lang="fa-IR" sz="2700" kern="1200" dirty="0">
            <a:cs typeface="B Nazanin" panose="00000400000000000000" pitchFamily="2" charset="-78"/>
          </a:endParaRPr>
        </a:p>
      </dsp:txBody>
      <dsp:txXfrm>
        <a:off x="4291240" y="1591868"/>
        <a:ext cx="1946002" cy="1167601"/>
      </dsp:txXfrm>
    </dsp:sp>
    <dsp:sp modelId="{FDB76F57-AB72-4FEE-89B9-842609D5CD24}">
      <dsp:nvSpPr>
        <dsp:cNvPr id="0" name=""/>
        <dsp:cNvSpPr/>
      </dsp:nvSpPr>
      <dsp:spPr>
        <a:xfrm>
          <a:off x="6425401" y="1591868"/>
          <a:ext cx="1946002" cy="1167601"/>
        </a:xfrm>
        <a:prstGeom prst="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fa-IR" sz="2700" kern="1200" dirty="0" smtClean="0">
              <a:cs typeface="B Nazanin" panose="00000400000000000000" pitchFamily="2" charset="-78"/>
            </a:rPr>
            <a:t>لرزش</a:t>
          </a:r>
          <a:endParaRPr lang="fa-IR" sz="2700" kern="1200" dirty="0">
            <a:cs typeface="B Nazanin" panose="00000400000000000000" pitchFamily="2" charset="-78"/>
          </a:endParaRPr>
        </a:p>
      </dsp:txBody>
      <dsp:txXfrm>
        <a:off x="6425401" y="1591868"/>
        <a:ext cx="1946002" cy="1167601"/>
      </dsp:txXfrm>
    </dsp:sp>
    <dsp:sp modelId="{5831EAC0-080E-4B2E-8D75-94DBC9E2C942}">
      <dsp:nvSpPr>
        <dsp:cNvPr id="0" name=""/>
        <dsp:cNvSpPr/>
      </dsp:nvSpPr>
      <dsp:spPr>
        <a:xfrm>
          <a:off x="8566003" y="1591868"/>
          <a:ext cx="1946002" cy="1167601"/>
        </a:xfrm>
        <a:prstGeom prst="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fa-IR" sz="2700" kern="1200" dirty="0" smtClean="0">
              <a:cs typeface="B Nazanin" panose="00000400000000000000" pitchFamily="2" charset="-78"/>
            </a:rPr>
            <a:t>نگرانی و دلهره</a:t>
          </a:r>
          <a:endParaRPr lang="fa-IR" sz="2700" kern="1200" dirty="0">
            <a:cs typeface="B Nazanin" panose="00000400000000000000" pitchFamily="2" charset="-78"/>
          </a:endParaRPr>
        </a:p>
      </dsp:txBody>
      <dsp:txXfrm>
        <a:off x="8566003" y="1591868"/>
        <a:ext cx="1946002" cy="1167601"/>
      </dsp:txXfrm>
    </dsp:sp>
    <dsp:sp modelId="{EFFA7392-7762-4F3B-B2A3-2AC58989D2DA}">
      <dsp:nvSpPr>
        <dsp:cNvPr id="0" name=""/>
        <dsp:cNvSpPr/>
      </dsp:nvSpPr>
      <dsp:spPr>
        <a:xfrm>
          <a:off x="2144196" y="2954069"/>
          <a:ext cx="1946002" cy="1167601"/>
        </a:xfrm>
        <a:prstGeom prst="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fa-IR" sz="2700" kern="1200" dirty="0" smtClean="0">
              <a:cs typeface="B Nazanin" panose="00000400000000000000" pitchFamily="2" charset="-78"/>
            </a:rPr>
            <a:t>بی خوابی</a:t>
          </a:r>
          <a:endParaRPr lang="fa-IR" sz="2700" kern="1200" dirty="0">
            <a:cs typeface="B Nazanin" panose="00000400000000000000" pitchFamily="2" charset="-78"/>
          </a:endParaRPr>
        </a:p>
      </dsp:txBody>
      <dsp:txXfrm>
        <a:off x="2144196" y="2954069"/>
        <a:ext cx="1946002" cy="1167601"/>
      </dsp:txXfrm>
    </dsp:sp>
    <dsp:sp modelId="{235675EF-F427-4FC6-BA15-6F03F4FE4ACE}">
      <dsp:nvSpPr>
        <dsp:cNvPr id="0" name=""/>
        <dsp:cNvSpPr/>
      </dsp:nvSpPr>
      <dsp:spPr>
        <a:xfrm>
          <a:off x="4284798" y="2954069"/>
          <a:ext cx="1946002" cy="1167601"/>
        </a:xfrm>
        <a:prstGeom prst="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fa-IR" sz="2700" kern="1200" dirty="0" smtClean="0">
              <a:cs typeface="B Nazanin" panose="00000400000000000000" pitchFamily="2" charset="-78"/>
            </a:rPr>
            <a:t>اشکال</a:t>
          </a:r>
          <a:r>
            <a:rPr lang="fa-IR" sz="2700" kern="1200" dirty="0" smtClean="0"/>
            <a:t> در تمرکز حواس</a:t>
          </a:r>
          <a:endParaRPr lang="fa-IR" sz="2700" kern="1200" dirty="0"/>
        </a:p>
      </dsp:txBody>
      <dsp:txXfrm>
        <a:off x="4284798" y="2954069"/>
        <a:ext cx="1946002" cy="1167601"/>
      </dsp:txXfrm>
    </dsp:sp>
    <dsp:sp modelId="{6D777897-85DE-44B9-B7C9-6BF4841F306C}">
      <dsp:nvSpPr>
        <dsp:cNvPr id="0" name=""/>
        <dsp:cNvSpPr/>
      </dsp:nvSpPr>
      <dsp:spPr>
        <a:xfrm>
          <a:off x="6399636" y="2941191"/>
          <a:ext cx="1946002" cy="1167601"/>
        </a:xfrm>
        <a:prstGeom prst="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fa-IR" sz="2700" kern="1200" dirty="0" smtClean="0">
              <a:cs typeface="B Nazanin" panose="00000400000000000000" pitchFamily="2" charset="-78"/>
            </a:rPr>
            <a:t>گوش به زنگ بودن</a:t>
          </a:r>
          <a:endParaRPr lang="fa-IR" sz="2700" kern="1200" dirty="0">
            <a:cs typeface="B Nazanin" panose="00000400000000000000" pitchFamily="2" charset="-78"/>
          </a:endParaRPr>
        </a:p>
      </dsp:txBody>
      <dsp:txXfrm>
        <a:off x="6399636" y="2941191"/>
        <a:ext cx="1946002" cy="11676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B3A3A-398A-40ED-8082-275EA0B0D172}">
      <dsp:nvSpPr>
        <dsp:cNvPr id="0" name=""/>
        <dsp:cNvSpPr/>
      </dsp:nvSpPr>
      <dsp:spPr>
        <a:xfrm>
          <a:off x="0" y="64753"/>
          <a:ext cx="1776784" cy="1418684"/>
        </a:xfrm>
        <a:prstGeom prst="rect">
          <a:avLst/>
        </a:prstGeom>
        <a:solidFill>
          <a:schemeClr val="accent1"/>
        </a:solidFill>
        <a:ln w="15875" cap="flat" cmpd="sng" algn="ctr">
          <a:solidFill>
            <a:schemeClr val="accent1">
              <a:shade val="50000"/>
            </a:schemeClr>
          </a:solidFill>
          <a:prstDash val="solid"/>
        </a:ln>
        <a:effectLst/>
        <a:scene3d>
          <a:camera prst="orthographicFront"/>
          <a:lightRig rig="threePt" dir="t">
            <a:rot lat="0" lon="0" rev="7500000"/>
          </a:lightRig>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7150" tIns="57150" rIns="57150" bIns="57150" numCol="1" spcCol="1270" anchor="ctr" anchorCtr="0">
          <a:noAutofit/>
        </a:bodyPr>
        <a:lstStyle/>
        <a:p>
          <a:pPr lvl="0" algn="ctr" defTabSz="666750" rtl="1">
            <a:lnSpc>
              <a:spcPct val="150000"/>
            </a:lnSpc>
            <a:spcBef>
              <a:spcPct val="0"/>
            </a:spcBef>
            <a:spcAft>
              <a:spcPct val="35000"/>
            </a:spcAft>
          </a:pPr>
          <a:r>
            <a:rPr lang="fa-IR" sz="1500" kern="1200" dirty="0" smtClean="0">
              <a:cs typeface="B Nazanin" panose="00000400000000000000" pitchFamily="2" charset="-78"/>
            </a:rPr>
            <a:t> </a:t>
          </a:r>
          <a:r>
            <a:rPr lang="fa-IR" sz="1600" kern="1200" dirty="0" smtClean="0">
              <a:cs typeface="B Nazanin" panose="00000400000000000000" pitchFamily="2" charset="-78"/>
            </a:rPr>
            <a:t>همیشه برای من تصمیم‌گیری مشکل است</a:t>
          </a:r>
          <a:r>
            <a:rPr lang="fa-IR" sz="1600" kern="1200" dirty="0" smtClean="0"/>
            <a:t>؛</a:t>
          </a:r>
          <a:endParaRPr lang="fa-IR" sz="1600" kern="1200" dirty="0"/>
        </a:p>
      </dsp:txBody>
      <dsp:txXfrm>
        <a:off x="0" y="64753"/>
        <a:ext cx="1776784" cy="1418684"/>
      </dsp:txXfrm>
    </dsp:sp>
    <dsp:sp modelId="{3A2CEB08-E15A-4EE8-80AA-3DA62C7E2CB9}">
      <dsp:nvSpPr>
        <dsp:cNvPr id="0" name=""/>
        <dsp:cNvSpPr/>
      </dsp:nvSpPr>
      <dsp:spPr>
        <a:xfrm>
          <a:off x="1957744" y="56053"/>
          <a:ext cx="1776784" cy="1488682"/>
        </a:xfrm>
        <a:prstGeom prst="rect">
          <a:avLst/>
        </a:prstGeom>
        <a:solidFill>
          <a:schemeClr val="accent1"/>
        </a:solidFill>
        <a:ln w="15875" cap="flat" cmpd="sng" algn="ctr">
          <a:solidFill>
            <a:schemeClr val="accent1">
              <a:shade val="50000"/>
            </a:schemeClr>
          </a:solidFill>
          <a:prstDash val="solid"/>
        </a:ln>
        <a:effectLst/>
        <a:scene3d>
          <a:camera prst="orthographicFront"/>
          <a:lightRig rig="threePt" dir="t">
            <a:rot lat="0" lon="0" rev="7500000"/>
          </a:lightRig>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150000"/>
            </a:lnSpc>
            <a:spcBef>
              <a:spcPct val="0"/>
            </a:spcBef>
            <a:spcAft>
              <a:spcPct val="35000"/>
            </a:spcAft>
          </a:pPr>
          <a:r>
            <a:rPr lang="fa-IR" sz="1600" kern="1200" dirty="0" smtClean="0">
              <a:cs typeface="B Nazanin" panose="00000400000000000000" pitchFamily="2" charset="-78"/>
            </a:rPr>
            <a:t>به طور مستمر نگرانم و همین امر مرا از پای می‌اندازد؛</a:t>
          </a:r>
          <a:endParaRPr lang="fa-IR" sz="1600" kern="1200" dirty="0">
            <a:cs typeface="B Nazanin" panose="00000400000000000000" pitchFamily="2" charset="-78"/>
          </a:endParaRPr>
        </a:p>
      </dsp:txBody>
      <dsp:txXfrm>
        <a:off x="1957744" y="56053"/>
        <a:ext cx="1776784" cy="1488682"/>
      </dsp:txXfrm>
    </dsp:sp>
    <dsp:sp modelId="{8431F0EA-B616-4864-9636-E59CCC923965}">
      <dsp:nvSpPr>
        <dsp:cNvPr id="0" name=""/>
        <dsp:cNvSpPr/>
      </dsp:nvSpPr>
      <dsp:spPr>
        <a:xfrm>
          <a:off x="3918639" y="4818"/>
          <a:ext cx="1776784" cy="1565396"/>
        </a:xfrm>
        <a:prstGeom prst="rect">
          <a:avLst/>
        </a:prstGeom>
        <a:solidFill>
          <a:schemeClr val="accent1"/>
        </a:solidFill>
        <a:ln w="15875" cap="flat" cmpd="sng" algn="ctr">
          <a:solidFill>
            <a:schemeClr val="accent1">
              <a:shade val="50000"/>
            </a:schemeClr>
          </a:solidFill>
          <a:prstDash val="solid"/>
        </a:ln>
        <a:effectLst/>
        <a:scene3d>
          <a:camera prst="orthographicFront"/>
          <a:lightRig rig="threePt" dir="t">
            <a:rot lat="0" lon="0" rev="7500000"/>
          </a:lightRig>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150000"/>
            </a:lnSpc>
            <a:spcBef>
              <a:spcPct val="0"/>
            </a:spcBef>
            <a:spcAft>
              <a:spcPct val="35000"/>
            </a:spcAft>
          </a:pPr>
          <a:r>
            <a:rPr lang="fa-IR" sz="1600" kern="1200" dirty="0" smtClean="0">
              <a:cs typeface="B Nazanin" panose="00000400000000000000" pitchFamily="2" charset="-78"/>
            </a:rPr>
            <a:t>و بدون هیچ دلیل قابل توجیهی دچار ترس می‌شوم؛</a:t>
          </a:r>
          <a:r>
            <a:rPr lang="fa-IR" sz="1300" kern="1200" dirty="0" smtClean="0"/>
            <a:t/>
          </a:r>
          <a:br>
            <a:rPr lang="fa-IR" sz="1300" kern="1200" dirty="0" smtClean="0"/>
          </a:br>
          <a:endParaRPr lang="fa-IR" sz="1300" kern="1200" dirty="0"/>
        </a:p>
      </dsp:txBody>
      <dsp:txXfrm>
        <a:off x="3918639" y="4818"/>
        <a:ext cx="1776784" cy="1565396"/>
      </dsp:txXfrm>
    </dsp:sp>
    <dsp:sp modelId="{FD4A5FFB-5910-4972-AB48-1C7DFFD3C468}">
      <dsp:nvSpPr>
        <dsp:cNvPr id="0" name=""/>
        <dsp:cNvSpPr/>
      </dsp:nvSpPr>
      <dsp:spPr>
        <a:xfrm>
          <a:off x="5866670" y="91314"/>
          <a:ext cx="1776784" cy="1418161"/>
        </a:xfrm>
        <a:prstGeom prst="rect">
          <a:avLst/>
        </a:prstGeom>
        <a:solidFill>
          <a:schemeClr val="accent1"/>
        </a:solidFill>
        <a:ln w="15875" cap="flat" cmpd="sng" algn="ctr">
          <a:solidFill>
            <a:schemeClr val="accent1">
              <a:shade val="50000"/>
            </a:schemeClr>
          </a:solidFill>
          <a:prstDash val="solid"/>
        </a:ln>
        <a:effectLst/>
        <a:scene3d>
          <a:camera prst="orthographicFront"/>
          <a:lightRig rig="threePt" dir="t">
            <a:rot lat="0" lon="0" rev="7500000"/>
          </a:lightRig>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dirty="0" smtClean="0">
              <a:cs typeface="B Nazanin" panose="00000400000000000000" pitchFamily="2" charset="-78"/>
            </a:rPr>
            <a:t>اغلب دچار تپش قلب می‌شوم؛</a:t>
          </a:r>
          <a:endParaRPr lang="fa-IR" sz="1600" kern="1200" dirty="0">
            <a:cs typeface="B Nazanin" panose="00000400000000000000" pitchFamily="2" charset="-78"/>
          </a:endParaRPr>
        </a:p>
      </dsp:txBody>
      <dsp:txXfrm>
        <a:off x="5866670" y="91314"/>
        <a:ext cx="1776784" cy="1418161"/>
      </dsp:txXfrm>
    </dsp:sp>
    <dsp:sp modelId="{668D06C8-3D3E-4B7D-8A0E-479586B4FE7E}">
      <dsp:nvSpPr>
        <dsp:cNvPr id="0" name=""/>
        <dsp:cNvSpPr/>
      </dsp:nvSpPr>
      <dsp:spPr>
        <a:xfrm>
          <a:off x="7821133" y="44273"/>
          <a:ext cx="1776784" cy="1512242"/>
        </a:xfrm>
        <a:prstGeom prst="rect">
          <a:avLst/>
        </a:prstGeom>
        <a:solidFill>
          <a:schemeClr val="accent1"/>
        </a:solidFill>
        <a:ln w="15875" cap="flat" cmpd="sng" algn="ctr">
          <a:solidFill>
            <a:schemeClr val="accent1">
              <a:shade val="50000"/>
            </a:schemeClr>
          </a:solidFill>
          <a:prstDash val="solid"/>
        </a:ln>
        <a:effectLst/>
        <a:scene3d>
          <a:camera prst="orthographicFront"/>
          <a:lightRig rig="threePt" dir="t">
            <a:rot lat="0" lon="0" rev="7500000"/>
          </a:lightRig>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150000"/>
            </a:lnSpc>
            <a:spcBef>
              <a:spcPct val="0"/>
            </a:spcBef>
            <a:spcAft>
              <a:spcPct val="35000"/>
            </a:spcAft>
          </a:pPr>
          <a:r>
            <a:rPr lang="fa-IR" sz="1600" kern="1200" dirty="0" smtClean="0">
              <a:cs typeface="B Nazanin" panose="00000400000000000000" pitchFamily="2" charset="-78"/>
            </a:rPr>
            <a:t>موضوعات جزیی مرا عصبی و برانگیخته می‌کند؛</a:t>
          </a:r>
          <a:endParaRPr lang="fa-IR" sz="1600" kern="1200" dirty="0">
            <a:cs typeface="B Nazanin" panose="00000400000000000000" pitchFamily="2" charset="-78"/>
          </a:endParaRPr>
        </a:p>
      </dsp:txBody>
      <dsp:txXfrm>
        <a:off x="7821133" y="44273"/>
        <a:ext cx="1776784" cy="1512242"/>
      </dsp:txXfrm>
    </dsp:sp>
    <dsp:sp modelId="{9417F4A3-C776-414B-9617-C4ED60E030AA}">
      <dsp:nvSpPr>
        <dsp:cNvPr id="0" name=""/>
        <dsp:cNvSpPr/>
      </dsp:nvSpPr>
      <dsp:spPr>
        <a:xfrm>
          <a:off x="0" y="1773650"/>
          <a:ext cx="1776784" cy="1539406"/>
        </a:xfrm>
        <a:prstGeom prst="rect">
          <a:avLst/>
        </a:prstGeom>
        <a:solidFill>
          <a:schemeClr val="accent1"/>
        </a:solidFill>
        <a:ln w="15875" cap="flat" cmpd="sng" algn="ctr">
          <a:solidFill>
            <a:schemeClr val="accent1">
              <a:shade val="50000"/>
            </a:schemeClr>
          </a:solidFill>
          <a:prstDash val="solid"/>
        </a:ln>
        <a:effectLst/>
        <a:scene3d>
          <a:camera prst="orthographicFront"/>
          <a:lightRig rig="threePt" dir="t">
            <a:rot lat="0" lon="0" rev="7500000"/>
          </a:lightRig>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150000"/>
            </a:lnSpc>
            <a:spcBef>
              <a:spcPct val="0"/>
            </a:spcBef>
            <a:spcAft>
              <a:spcPct val="35000"/>
            </a:spcAft>
          </a:pPr>
          <a:r>
            <a:rPr lang="fa-IR" sz="1600" kern="1200" dirty="0" smtClean="0">
              <a:cs typeface="B Nazanin" panose="00000400000000000000" pitchFamily="2" charset="-78"/>
            </a:rPr>
            <a:t>به نظر می‌رسد همیشه از چیزی می‌ترسم؛</a:t>
          </a:r>
          <a:endParaRPr lang="fa-IR" sz="1600" kern="1200" dirty="0">
            <a:cs typeface="B Nazanin" panose="00000400000000000000" pitchFamily="2" charset="-78"/>
          </a:endParaRPr>
        </a:p>
      </dsp:txBody>
      <dsp:txXfrm>
        <a:off x="0" y="1773650"/>
        <a:ext cx="1776784" cy="1539406"/>
      </dsp:txXfrm>
    </dsp:sp>
    <dsp:sp modelId="{3BDEE646-5664-477E-A794-E4D6EBAD5D68}">
      <dsp:nvSpPr>
        <dsp:cNvPr id="0" name=""/>
        <dsp:cNvSpPr/>
      </dsp:nvSpPr>
      <dsp:spPr>
        <a:xfrm>
          <a:off x="1957744" y="1766651"/>
          <a:ext cx="1776784" cy="1527647"/>
        </a:xfrm>
        <a:prstGeom prst="rect">
          <a:avLst/>
        </a:prstGeom>
        <a:solidFill>
          <a:schemeClr val="accent1"/>
        </a:solidFill>
        <a:ln w="15875" cap="flat" cmpd="sng" algn="ctr">
          <a:solidFill>
            <a:schemeClr val="accent1">
              <a:shade val="50000"/>
            </a:schemeClr>
          </a:solidFill>
          <a:prstDash val="solid"/>
        </a:ln>
        <a:effectLst/>
        <a:scene3d>
          <a:camera prst="orthographicFront"/>
          <a:lightRig rig="threePt" dir="t">
            <a:rot lat="0" lon="0" rev="7500000"/>
          </a:lightRig>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150000"/>
            </a:lnSpc>
            <a:spcBef>
              <a:spcPct val="0"/>
            </a:spcBef>
            <a:spcAft>
              <a:spcPct val="35000"/>
            </a:spcAft>
          </a:pPr>
          <a:r>
            <a:rPr lang="fa-IR" sz="1600" kern="1200" dirty="0" smtClean="0">
              <a:cs typeface="B Nazanin" panose="00000400000000000000" pitchFamily="2" charset="-78"/>
            </a:rPr>
            <a:t>اغلب دچار حالات خستگی و از پا افتادگی کامل می‌شوم؛</a:t>
          </a:r>
          <a:endParaRPr lang="fa-IR" sz="1600" kern="1200" dirty="0">
            <a:cs typeface="B Nazanin" panose="00000400000000000000" pitchFamily="2" charset="-78"/>
          </a:endParaRPr>
        </a:p>
      </dsp:txBody>
      <dsp:txXfrm>
        <a:off x="1957744" y="1766651"/>
        <a:ext cx="1776784" cy="1527647"/>
      </dsp:txXfrm>
    </dsp:sp>
    <dsp:sp modelId="{624A3ED3-30B4-4378-9786-815356ED4FA5}">
      <dsp:nvSpPr>
        <dsp:cNvPr id="0" name=""/>
        <dsp:cNvSpPr/>
      </dsp:nvSpPr>
      <dsp:spPr>
        <a:xfrm>
          <a:off x="3912207" y="1772530"/>
          <a:ext cx="1776784" cy="1515888"/>
        </a:xfrm>
        <a:prstGeom prst="rect">
          <a:avLst/>
        </a:prstGeom>
        <a:solidFill>
          <a:schemeClr val="accent1"/>
        </a:solidFill>
        <a:ln w="15875" cap="flat" cmpd="sng" algn="ctr">
          <a:solidFill>
            <a:schemeClr val="accent1">
              <a:shade val="50000"/>
            </a:schemeClr>
          </a:solidFill>
          <a:prstDash val="solid"/>
        </a:ln>
        <a:effectLst/>
        <a:scene3d>
          <a:camera prst="orthographicFront"/>
          <a:lightRig rig="threePt" dir="t">
            <a:rot lat="0" lon="0" rev="7500000"/>
          </a:lightRig>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150000"/>
            </a:lnSpc>
            <a:spcBef>
              <a:spcPct val="0"/>
            </a:spcBef>
            <a:spcAft>
              <a:spcPct val="35000"/>
            </a:spcAft>
          </a:pPr>
          <a:r>
            <a:rPr lang="fa-IR" sz="1600" kern="1200" dirty="0" smtClean="0">
              <a:cs typeface="B Nazanin" panose="00000400000000000000" pitchFamily="2" charset="-78"/>
            </a:rPr>
            <a:t>همیشه احساس عصبانیت و برآشفتگی می‌کنم</a:t>
          </a:r>
          <a:r>
            <a:rPr lang="fa-IR" sz="1600" kern="1200" dirty="0" smtClean="0"/>
            <a:t>؛</a:t>
          </a:r>
          <a:endParaRPr lang="fa-IR" sz="1600" kern="1200" dirty="0"/>
        </a:p>
      </dsp:txBody>
      <dsp:txXfrm>
        <a:off x="3912207" y="1772530"/>
        <a:ext cx="1776784" cy="1515888"/>
      </dsp:txXfrm>
    </dsp:sp>
    <dsp:sp modelId="{D446F743-D6DC-407A-A7CD-EE41D605B82A}">
      <dsp:nvSpPr>
        <dsp:cNvPr id="0" name=""/>
        <dsp:cNvSpPr/>
      </dsp:nvSpPr>
      <dsp:spPr>
        <a:xfrm>
          <a:off x="5896076" y="1796037"/>
          <a:ext cx="1776784" cy="1480623"/>
        </a:xfrm>
        <a:prstGeom prst="rect">
          <a:avLst/>
        </a:prstGeom>
        <a:solidFill>
          <a:schemeClr val="accent1"/>
        </a:solidFill>
        <a:ln w="15875" cap="flat" cmpd="sng" algn="ctr">
          <a:solidFill>
            <a:schemeClr val="accent1">
              <a:shade val="50000"/>
            </a:schemeClr>
          </a:solidFill>
          <a:prstDash val="solid"/>
        </a:ln>
        <a:effectLst/>
        <a:scene3d>
          <a:camera prst="orthographicFront"/>
          <a:lightRig rig="threePt" dir="t">
            <a:rot lat="0" lon="0" rev="7500000"/>
          </a:lightRig>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150000"/>
            </a:lnSpc>
            <a:spcBef>
              <a:spcPct val="0"/>
            </a:spcBef>
            <a:spcAft>
              <a:spcPct val="35000"/>
            </a:spcAft>
          </a:pPr>
          <a:r>
            <a:rPr lang="fa-IR" sz="1600" kern="1200" dirty="0" smtClean="0"/>
            <a:t>. </a:t>
          </a:r>
          <a:r>
            <a:rPr lang="fa-IR" sz="1600" kern="1200" dirty="0" smtClean="0">
              <a:cs typeface="B Nazanin" panose="00000400000000000000" pitchFamily="2" charset="-78"/>
            </a:rPr>
            <a:t>احساس می‌کنم اغلب اوقات نمی‌توانم از پس مشکلاتم برآیم؛</a:t>
          </a:r>
          <a:endParaRPr lang="fa-IR" sz="1600" kern="1200" dirty="0">
            <a:cs typeface="B Nazanin" panose="00000400000000000000" pitchFamily="2" charset="-78"/>
          </a:endParaRPr>
        </a:p>
      </dsp:txBody>
      <dsp:txXfrm>
        <a:off x="5896076" y="1796037"/>
        <a:ext cx="1776784" cy="1480623"/>
      </dsp:txXfrm>
    </dsp:sp>
    <dsp:sp modelId="{D201A98B-AA6E-4AEB-AE10-9F440EA545AB}">
      <dsp:nvSpPr>
        <dsp:cNvPr id="0" name=""/>
        <dsp:cNvSpPr/>
      </dsp:nvSpPr>
      <dsp:spPr>
        <a:xfrm>
          <a:off x="7821133" y="1837204"/>
          <a:ext cx="1776784" cy="1386542"/>
        </a:xfrm>
        <a:prstGeom prst="rect">
          <a:avLst/>
        </a:prstGeom>
        <a:solidFill>
          <a:schemeClr val="accent1"/>
        </a:solidFill>
        <a:ln w="15875" cap="flat" cmpd="sng" algn="ctr">
          <a:solidFill>
            <a:schemeClr val="accent1">
              <a:shade val="50000"/>
            </a:schemeClr>
          </a:solidFill>
          <a:prstDash val="solid"/>
        </a:ln>
        <a:effectLst/>
        <a:scene3d>
          <a:camera prst="orthographicFront"/>
          <a:lightRig rig="threePt" dir="t">
            <a:rot lat="0" lon="0" rev="7500000"/>
          </a:lightRig>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dirty="0" smtClean="0"/>
            <a:t>به طور مستمر تحت فشارم.</a:t>
          </a:r>
          <a:endParaRPr lang="fa-IR" sz="1600" kern="1200" dirty="0"/>
        </a:p>
      </dsp:txBody>
      <dsp:txXfrm>
        <a:off x="7821133" y="1837204"/>
        <a:ext cx="1776784" cy="13865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7BBFA-94EB-448B-8598-E3064F3AA757}">
      <dsp:nvSpPr>
        <dsp:cNvPr id="0" name=""/>
        <dsp:cNvSpPr/>
      </dsp:nvSpPr>
      <dsp:spPr>
        <a:xfrm>
          <a:off x="1703916" y="741"/>
          <a:ext cx="1254319" cy="815307"/>
        </a:xfrm>
        <a:prstGeom prst="round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fa-IR" sz="1900" kern="1200" dirty="0" smtClean="0"/>
            <a:t>شناختی</a:t>
          </a:r>
          <a:endParaRPr lang="fa-IR" sz="1900" kern="1200" dirty="0"/>
        </a:p>
      </dsp:txBody>
      <dsp:txXfrm>
        <a:off x="1743716" y="40541"/>
        <a:ext cx="1174719" cy="735707"/>
      </dsp:txXfrm>
    </dsp:sp>
    <dsp:sp modelId="{39281B7F-B914-4ADB-8870-B087F2D84A23}">
      <dsp:nvSpPr>
        <dsp:cNvPr id="0" name=""/>
        <dsp:cNvSpPr/>
      </dsp:nvSpPr>
      <dsp:spPr>
        <a:xfrm>
          <a:off x="985227" y="408395"/>
          <a:ext cx="2691696" cy="2691696"/>
        </a:xfrm>
        <a:custGeom>
          <a:avLst/>
          <a:gdLst/>
          <a:ahLst/>
          <a:cxnLst/>
          <a:rect l="0" t="0" r="0" b="0"/>
          <a:pathLst>
            <a:path>
              <a:moveTo>
                <a:pt x="1982025" y="159852"/>
              </a:moveTo>
              <a:arcTo wR="1345848" hR="1345848" stAng="17892567" swAng="2623445"/>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C61C8A51-961F-4073-89FF-A8223D001D07}">
      <dsp:nvSpPr>
        <dsp:cNvPr id="0" name=""/>
        <dsp:cNvSpPr/>
      </dsp:nvSpPr>
      <dsp:spPr>
        <a:xfrm>
          <a:off x="3049764" y="1346589"/>
          <a:ext cx="1254319" cy="815307"/>
        </a:xfrm>
        <a:prstGeom prst="round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fa-IR" sz="1900" kern="1200" dirty="0" smtClean="0"/>
            <a:t>فیزیولوژیکی</a:t>
          </a:r>
          <a:endParaRPr lang="fa-IR" sz="1900" kern="1200" dirty="0"/>
        </a:p>
      </dsp:txBody>
      <dsp:txXfrm>
        <a:off x="3089564" y="1386389"/>
        <a:ext cx="1174719" cy="735707"/>
      </dsp:txXfrm>
    </dsp:sp>
    <dsp:sp modelId="{9E3F8EBD-82C9-4C57-B82B-F9930107E9D6}">
      <dsp:nvSpPr>
        <dsp:cNvPr id="0" name=""/>
        <dsp:cNvSpPr/>
      </dsp:nvSpPr>
      <dsp:spPr>
        <a:xfrm>
          <a:off x="985227" y="408395"/>
          <a:ext cx="2691696" cy="2691696"/>
        </a:xfrm>
        <a:custGeom>
          <a:avLst/>
          <a:gdLst/>
          <a:ahLst/>
          <a:cxnLst/>
          <a:rect l="0" t="0" r="0" b="0"/>
          <a:pathLst>
            <a:path>
              <a:moveTo>
                <a:pt x="2625342" y="1763222"/>
              </a:moveTo>
              <a:arcTo wR="1345848" hR="1345848" stAng="1083988" swAng="2623445"/>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B28E139A-B031-4580-92A7-62359ADE5CA9}">
      <dsp:nvSpPr>
        <dsp:cNvPr id="0" name=""/>
        <dsp:cNvSpPr/>
      </dsp:nvSpPr>
      <dsp:spPr>
        <a:xfrm>
          <a:off x="1703916" y="2692438"/>
          <a:ext cx="1254319" cy="815307"/>
        </a:xfrm>
        <a:prstGeom prst="round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fa-IR" sz="1900" kern="1200" dirty="0" smtClean="0"/>
            <a:t>رفتاری</a:t>
          </a:r>
          <a:endParaRPr lang="fa-IR" sz="1900" kern="1200" dirty="0"/>
        </a:p>
      </dsp:txBody>
      <dsp:txXfrm>
        <a:off x="1743716" y="2732238"/>
        <a:ext cx="1174719" cy="735707"/>
      </dsp:txXfrm>
    </dsp:sp>
    <dsp:sp modelId="{085E9131-94B4-41EB-AD5E-152B8C69CCC8}">
      <dsp:nvSpPr>
        <dsp:cNvPr id="0" name=""/>
        <dsp:cNvSpPr/>
      </dsp:nvSpPr>
      <dsp:spPr>
        <a:xfrm>
          <a:off x="985227" y="408395"/>
          <a:ext cx="2691696" cy="2691696"/>
        </a:xfrm>
        <a:custGeom>
          <a:avLst/>
          <a:gdLst/>
          <a:ahLst/>
          <a:cxnLst/>
          <a:rect l="0" t="0" r="0" b="0"/>
          <a:pathLst>
            <a:path>
              <a:moveTo>
                <a:pt x="709670" y="2531844"/>
              </a:moveTo>
              <a:arcTo wR="1345848" hR="1345848" stAng="7092567" swAng="2623445"/>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64494214-E8CB-40F8-92C3-6371C7E943D9}">
      <dsp:nvSpPr>
        <dsp:cNvPr id="0" name=""/>
        <dsp:cNvSpPr/>
      </dsp:nvSpPr>
      <dsp:spPr>
        <a:xfrm>
          <a:off x="358068" y="1346589"/>
          <a:ext cx="1254319" cy="815307"/>
        </a:xfrm>
        <a:prstGeom prst="round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fa-IR" sz="1900" kern="1200" dirty="0" smtClean="0"/>
            <a:t>عاطفی</a:t>
          </a:r>
          <a:endParaRPr lang="fa-IR" sz="1900" kern="1200" dirty="0"/>
        </a:p>
      </dsp:txBody>
      <dsp:txXfrm>
        <a:off x="397868" y="1386389"/>
        <a:ext cx="1174719" cy="735707"/>
      </dsp:txXfrm>
    </dsp:sp>
    <dsp:sp modelId="{14C4EAFC-FFA0-4BE6-A57E-2ED7B919DC04}">
      <dsp:nvSpPr>
        <dsp:cNvPr id="0" name=""/>
        <dsp:cNvSpPr/>
      </dsp:nvSpPr>
      <dsp:spPr>
        <a:xfrm>
          <a:off x="985227" y="408395"/>
          <a:ext cx="2691696" cy="2691696"/>
        </a:xfrm>
        <a:custGeom>
          <a:avLst/>
          <a:gdLst/>
          <a:ahLst/>
          <a:cxnLst/>
          <a:rect l="0" t="0" r="0" b="0"/>
          <a:pathLst>
            <a:path>
              <a:moveTo>
                <a:pt x="66353" y="928473"/>
              </a:moveTo>
              <a:arcTo wR="1345848" hR="1345848" stAng="11883988" swAng="2623445"/>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36400-1634-464F-B91F-33885FDD4A86}">
      <dsp:nvSpPr>
        <dsp:cNvPr id="0" name=""/>
        <dsp:cNvSpPr/>
      </dsp:nvSpPr>
      <dsp:spPr>
        <a:xfrm>
          <a:off x="0" y="241968"/>
          <a:ext cx="4718050" cy="25200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04745DD-C511-4764-97A2-973EAE6B0919}">
      <dsp:nvSpPr>
        <dsp:cNvPr id="0" name=""/>
        <dsp:cNvSpPr/>
      </dsp:nvSpPr>
      <dsp:spPr>
        <a:xfrm>
          <a:off x="255222" y="113686"/>
          <a:ext cx="3302635" cy="295200"/>
        </a:xfrm>
        <a:prstGeom prst="roundRect">
          <a:avLst/>
        </a:prstGeom>
        <a:solidFill>
          <a:schemeClr val="l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832" tIns="0" rIns="124832" bIns="0" numCol="1" spcCol="1270" anchor="ctr" anchorCtr="0">
          <a:noAutofit/>
        </a:bodyPr>
        <a:lstStyle/>
        <a:p>
          <a:pPr marL="0" marR="0" lvl="0" indent="0" algn="l" defTabSz="914400" rtl="1" eaLnBrk="1" fontAlgn="auto" latinLnBrk="0" hangingPunct="1">
            <a:lnSpc>
              <a:spcPct val="150000"/>
            </a:lnSpc>
            <a:spcBef>
              <a:spcPct val="0"/>
            </a:spcBef>
            <a:spcAft>
              <a:spcPts val="0"/>
            </a:spcAft>
            <a:buClrTx/>
            <a:buSzTx/>
            <a:buFontTx/>
            <a:buNone/>
            <a:tabLst/>
            <a:defRPr/>
          </a:pPr>
          <a:r>
            <a:rPr lang="fa-IR" sz="1000" kern="1200" dirty="0" smtClean="0"/>
            <a:t>۱</a:t>
          </a:r>
          <a:r>
            <a:rPr lang="fa-IR" sz="1000" kern="1200" dirty="0" smtClean="0">
              <a:cs typeface="B Nazanin" panose="00000400000000000000" pitchFamily="2" charset="-78"/>
            </a:rPr>
            <a:t>. هنگام مطالعه و آماده شدن برای امتحان</a:t>
          </a:r>
        </a:p>
        <a:p>
          <a:pPr lvl="0" algn="l" defTabSz="1200150" rtl="1">
            <a:lnSpc>
              <a:spcPct val="90000"/>
            </a:lnSpc>
            <a:spcBef>
              <a:spcPct val="0"/>
            </a:spcBef>
            <a:spcAft>
              <a:spcPct val="35000"/>
            </a:spcAft>
          </a:pPr>
          <a:endParaRPr lang="fa-IR" sz="1000" kern="1200" dirty="0"/>
        </a:p>
      </dsp:txBody>
      <dsp:txXfrm>
        <a:off x="269632" y="128096"/>
        <a:ext cx="3273815" cy="266380"/>
      </dsp:txXfrm>
    </dsp:sp>
    <dsp:sp modelId="{6A553263-5B8E-4953-993B-71BA41BCD544}">
      <dsp:nvSpPr>
        <dsp:cNvPr id="0" name=""/>
        <dsp:cNvSpPr/>
      </dsp:nvSpPr>
      <dsp:spPr>
        <a:xfrm>
          <a:off x="0" y="695568"/>
          <a:ext cx="4718050" cy="25200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6460EC6-D6A3-42D6-8F2F-F4859593E1E3}">
      <dsp:nvSpPr>
        <dsp:cNvPr id="0" name=""/>
        <dsp:cNvSpPr/>
      </dsp:nvSpPr>
      <dsp:spPr>
        <a:xfrm>
          <a:off x="235902" y="547968"/>
          <a:ext cx="3302635" cy="295200"/>
        </a:xfrm>
        <a:prstGeom prst="roundRect">
          <a:avLst/>
        </a:prstGeom>
        <a:solidFill>
          <a:schemeClr val="l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832" tIns="0" rIns="124832" bIns="0" numCol="1" spcCol="1270" anchor="ctr" anchorCtr="0">
          <a:noAutofit/>
        </a:bodyPr>
        <a:lstStyle/>
        <a:p>
          <a:pPr lvl="0" algn="l" defTabSz="444500" rtl="1">
            <a:lnSpc>
              <a:spcPct val="150000"/>
            </a:lnSpc>
            <a:spcBef>
              <a:spcPct val="0"/>
            </a:spcBef>
            <a:spcAft>
              <a:spcPct val="35000"/>
            </a:spcAft>
          </a:pPr>
          <a:r>
            <a:rPr lang="fa-IR" sz="1000" kern="1200" dirty="0" smtClean="0">
              <a:cs typeface="B Nazanin" panose="00000400000000000000" pitchFamily="2" charset="-78"/>
            </a:rPr>
            <a:t>۲. شب قبل از امتحان و صبح روز امتحان؛</a:t>
          </a:r>
          <a:endParaRPr lang="fa-IR" sz="1000" kern="1200" dirty="0">
            <a:cs typeface="B Nazanin" panose="00000400000000000000" pitchFamily="2" charset="-78"/>
          </a:endParaRPr>
        </a:p>
      </dsp:txBody>
      <dsp:txXfrm>
        <a:off x="250312" y="562378"/>
        <a:ext cx="3273815" cy="266380"/>
      </dsp:txXfrm>
    </dsp:sp>
    <dsp:sp modelId="{82DD64F5-E235-48E2-B425-8DF532AA6C2A}">
      <dsp:nvSpPr>
        <dsp:cNvPr id="0" name=""/>
        <dsp:cNvSpPr/>
      </dsp:nvSpPr>
      <dsp:spPr>
        <a:xfrm>
          <a:off x="0" y="1149168"/>
          <a:ext cx="4718050" cy="25200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189AD4F-0A91-45E0-B206-641EBF981FF2}">
      <dsp:nvSpPr>
        <dsp:cNvPr id="0" name=""/>
        <dsp:cNvSpPr/>
      </dsp:nvSpPr>
      <dsp:spPr>
        <a:xfrm>
          <a:off x="235902" y="1001568"/>
          <a:ext cx="3302635" cy="295200"/>
        </a:xfrm>
        <a:prstGeom prst="roundRect">
          <a:avLst/>
        </a:prstGeom>
        <a:solidFill>
          <a:schemeClr val="l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832" tIns="0" rIns="124832" bIns="0" numCol="1" spcCol="1270" anchor="ctr" anchorCtr="0">
          <a:noAutofit/>
        </a:bodyPr>
        <a:lstStyle/>
        <a:p>
          <a:pPr marL="0" marR="0" lvl="0" indent="0" algn="l" defTabSz="914400" rtl="1" eaLnBrk="1" fontAlgn="auto" latinLnBrk="0" hangingPunct="1">
            <a:lnSpc>
              <a:spcPct val="150000"/>
            </a:lnSpc>
            <a:spcBef>
              <a:spcPct val="0"/>
            </a:spcBef>
            <a:spcAft>
              <a:spcPts val="0"/>
            </a:spcAft>
            <a:buClrTx/>
            <a:buSzTx/>
            <a:buFontTx/>
            <a:buNone/>
            <a:tabLst/>
            <a:defRPr/>
          </a:pPr>
          <a:r>
            <a:rPr lang="fa-IR" sz="1000" kern="1200" dirty="0" smtClean="0">
              <a:cs typeface="B Nazanin" panose="00000400000000000000" pitchFamily="2" charset="-78"/>
            </a:rPr>
            <a:t>3. هنگام حرکت به طرف محل امتحان و ورود به جلسه</a:t>
          </a:r>
          <a:endParaRPr lang="fa-IR" sz="1000" kern="1200" dirty="0" smtClean="0"/>
        </a:p>
      </dsp:txBody>
      <dsp:txXfrm>
        <a:off x="250312" y="1015978"/>
        <a:ext cx="3273815" cy="266380"/>
      </dsp:txXfrm>
    </dsp:sp>
    <dsp:sp modelId="{D9ACD886-D3DA-49E3-871F-67134294A41A}">
      <dsp:nvSpPr>
        <dsp:cNvPr id="0" name=""/>
        <dsp:cNvSpPr/>
      </dsp:nvSpPr>
      <dsp:spPr>
        <a:xfrm>
          <a:off x="0" y="1602768"/>
          <a:ext cx="4718050" cy="25200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869EC19-1CB8-4026-A251-8DA1B1C3052D}">
      <dsp:nvSpPr>
        <dsp:cNvPr id="0" name=""/>
        <dsp:cNvSpPr/>
      </dsp:nvSpPr>
      <dsp:spPr>
        <a:xfrm>
          <a:off x="235902" y="1455168"/>
          <a:ext cx="3302635" cy="295200"/>
        </a:xfrm>
        <a:prstGeom prst="roundRect">
          <a:avLst/>
        </a:prstGeom>
        <a:solidFill>
          <a:schemeClr val="l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832" tIns="0" rIns="124832" bIns="0" numCol="1" spcCol="1270" anchor="ctr" anchorCtr="0">
          <a:noAutofit/>
        </a:bodyPr>
        <a:lstStyle/>
        <a:p>
          <a:pPr lvl="0" algn="l" defTabSz="444500" rtl="1">
            <a:lnSpc>
              <a:spcPct val="150000"/>
            </a:lnSpc>
            <a:spcBef>
              <a:spcPct val="0"/>
            </a:spcBef>
            <a:spcAft>
              <a:spcPct val="35000"/>
            </a:spcAft>
          </a:pPr>
          <a:r>
            <a:rPr lang="fa-IR" sz="1000" kern="1200" dirty="0" smtClean="0">
              <a:cs typeface="B Nazanin" panose="00000400000000000000" pitchFamily="2" charset="-78"/>
            </a:rPr>
            <a:t>۴. هنگام شروع امتحان، در حین امتحان و پس از آن؛</a:t>
          </a:r>
          <a:endParaRPr lang="fa-IR" sz="1000" kern="1200" dirty="0">
            <a:cs typeface="B Nazanin" panose="00000400000000000000" pitchFamily="2" charset="-78"/>
          </a:endParaRPr>
        </a:p>
      </dsp:txBody>
      <dsp:txXfrm>
        <a:off x="250312" y="1469578"/>
        <a:ext cx="3273815" cy="266380"/>
      </dsp:txXfrm>
    </dsp:sp>
    <dsp:sp modelId="{5D42F546-D6B6-4AF6-BDD5-28AA064B3332}">
      <dsp:nvSpPr>
        <dsp:cNvPr id="0" name=""/>
        <dsp:cNvSpPr/>
      </dsp:nvSpPr>
      <dsp:spPr>
        <a:xfrm>
          <a:off x="0" y="2056368"/>
          <a:ext cx="4718050" cy="25200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67332D3-1FA7-4DA8-8304-FF579D303B1B}">
      <dsp:nvSpPr>
        <dsp:cNvPr id="0" name=""/>
        <dsp:cNvSpPr/>
      </dsp:nvSpPr>
      <dsp:spPr>
        <a:xfrm>
          <a:off x="235902" y="1908768"/>
          <a:ext cx="3302635" cy="295200"/>
        </a:xfrm>
        <a:prstGeom prst="roundRect">
          <a:avLst/>
        </a:prstGeom>
        <a:solidFill>
          <a:schemeClr val="l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832" tIns="0" rIns="124832" bIns="0" numCol="1" spcCol="1270" anchor="ctr" anchorCtr="0">
          <a:noAutofit/>
        </a:bodyPr>
        <a:lstStyle/>
        <a:p>
          <a:pPr lvl="0" algn="l" defTabSz="444500" rtl="1">
            <a:lnSpc>
              <a:spcPct val="150000"/>
            </a:lnSpc>
            <a:spcBef>
              <a:spcPct val="0"/>
            </a:spcBef>
            <a:spcAft>
              <a:spcPct val="35000"/>
            </a:spcAft>
          </a:pPr>
          <a:r>
            <a:rPr lang="fa-IR" sz="1000" kern="1200" dirty="0" smtClean="0">
              <a:cs typeface="B Nazanin" panose="00000400000000000000" pitchFamily="2" charset="-78"/>
            </a:rPr>
            <a:t>۵. زمان انتظار برای اخذ جواب امتحان</a:t>
          </a:r>
          <a:endParaRPr lang="fa-IR" sz="1000" kern="1200" dirty="0">
            <a:cs typeface="B Nazanin" panose="00000400000000000000" pitchFamily="2" charset="-78"/>
          </a:endParaRPr>
        </a:p>
      </dsp:txBody>
      <dsp:txXfrm>
        <a:off x="250312" y="1923178"/>
        <a:ext cx="3273815" cy="266380"/>
      </dsp:txXfrm>
    </dsp:sp>
    <dsp:sp modelId="{FEF89A89-5FBC-44DE-BC55-C351CB37B086}">
      <dsp:nvSpPr>
        <dsp:cNvPr id="0" name=""/>
        <dsp:cNvSpPr/>
      </dsp:nvSpPr>
      <dsp:spPr>
        <a:xfrm>
          <a:off x="0" y="2509968"/>
          <a:ext cx="4718050" cy="25200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AECDB86-333C-4E3C-9F76-154EB8C67578}">
      <dsp:nvSpPr>
        <dsp:cNvPr id="0" name=""/>
        <dsp:cNvSpPr/>
      </dsp:nvSpPr>
      <dsp:spPr>
        <a:xfrm>
          <a:off x="235902" y="2362368"/>
          <a:ext cx="3302635" cy="295200"/>
        </a:xfrm>
        <a:prstGeom prst="roundRect">
          <a:avLst/>
        </a:prstGeom>
        <a:solidFill>
          <a:schemeClr val="l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832" tIns="0" rIns="124832" bIns="0" numCol="1" spcCol="1270" anchor="ctr" anchorCtr="0">
          <a:noAutofit/>
        </a:bodyPr>
        <a:lstStyle/>
        <a:p>
          <a:pPr lvl="0" algn="l" defTabSz="444500" rtl="1">
            <a:lnSpc>
              <a:spcPct val="90000"/>
            </a:lnSpc>
            <a:spcBef>
              <a:spcPct val="0"/>
            </a:spcBef>
            <a:spcAft>
              <a:spcPct val="35000"/>
            </a:spcAft>
          </a:pPr>
          <a:r>
            <a:rPr lang="fa-IR" sz="1000" kern="1200" dirty="0" smtClean="0">
              <a:cs typeface="B Nazanin" panose="00000400000000000000" pitchFamily="2" charset="-78"/>
            </a:rPr>
            <a:t>6.هنگام گفت وگو دربارۀ امتحان؛</a:t>
          </a:r>
          <a:endParaRPr lang="fa-IR" sz="1000" kern="1200" dirty="0">
            <a:cs typeface="B Nazanin" panose="00000400000000000000" pitchFamily="2" charset="-78"/>
          </a:endParaRPr>
        </a:p>
      </dsp:txBody>
      <dsp:txXfrm>
        <a:off x="250312" y="2376778"/>
        <a:ext cx="3273815" cy="266380"/>
      </dsp:txXfrm>
    </dsp:sp>
    <dsp:sp modelId="{652D3CA0-485F-46EF-A48F-DDC7474F0573}">
      <dsp:nvSpPr>
        <dsp:cNvPr id="0" name=""/>
        <dsp:cNvSpPr/>
      </dsp:nvSpPr>
      <dsp:spPr>
        <a:xfrm>
          <a:off x="0" y="2963568"/>
          <a:ext cx="4718050" cy="25200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E19EF03-73C4-4983-B17E-4C83AD1E77E4}">
      <dsp:nvSpPr>
        <dsp:cNvPr id="0" name=""/>
        <dsp:cNvSpPr/>
      </dsp:nvSpPr>
      <dsp:spPr>
        <a:xfrm>
          <a:off x="235902" y="2815968"/>
          <a:ext cx="3302635" cy="295200"/>
        </a:xfrm>
        <a:prstGeom prst="roundRect">
          <a:avLst/>
        </a:prstGeom>
        <a:solidFill>
          <a:schemeClr val="l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832" tIns="0" rIns="124832" bIns="0" numCol="1" spcCol="1270" anchor="ctr" anchorCtr="0">
          <a:noAutofit/>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lang="fa-IR" sz="1000" kern="1200" dirty="0" smtClean="0">
              <a:cs typeface="B Nazanin" panose="00000400000000000000" pitchFamily="2" charset="-78"/>
            </a:rPr>
            <a:t>7. هنگام ثبت نام برای امتحان</a:t>
          </a:r>
          <a:r>
            <a:rPr lang="fa-IR" sz="1000" kern="1200" dirty="0" smtClean="0"/>
            <a:t>.</a:t>
          </a:r>
        </a:p>
        <a:p>
          <a:pPr lvl="0" algn="l" defTabSz="666750" rtl="1">
            <a:lnSpc>
              <a:spcPct val="90000"/>
            </a:lnSpc>
            <a:spcBef>
              <a:spcPct val="0"/>
            </a:spcBef>
            <a:spcAft>
              <a:spcPct val="35000"/>
            </a:spcAft>
          </a:pPr>
          <a:endParaRPr lang="fa-IR" sz="1000" kern="1200" dirty="0"/>
        </a:p>
      </dsp:txBody>
      <dsp:txXfrm>
        <a:off x="250312" y="2830378"/>
        <a:ext cx="3273815" cy="2663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6E211-FD5C-4A1C-8797-4695190661AA}">
      <dsp:nvSpPr>
        <dsp:cNvPr id="0" name=""/>
        <dsp:cNvSpPr/>
      </dsp:nvSpPr>
      <dsp:spPr>
        <a:xfrm>
          <a:off x="353853" y="0"/>
          <a:ext cx="4010342" cy="3309937"/>
        </a:xfrm>
        <a:prstGeom prst="rightArrow">
          <a:avLst/>
        </a:prstGeom>
        <a:solidFill>
          <a:schemeClr val="accent1">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862F3982-2BA7-4DB2-A06C-BEC8259B3567}">
      <dsp:nvSpPr>
        <dsp:cNvPr id="0" name=""/>
        <dsp:cNvSpPr/>
      </dsp:nvSpPr>
      <dsp:spPr>
        <a:xfrm>
          <a:off x="159879" y="992981"/>
          <a:ext cx="1415415" cy="1323974"/>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anose="00000400000000000000" pitchFamily="2" charset="-78"/>
            </a:rPr>
            <a:t>عوامل فردی و شخصیتی</a:t>
          </a:r>
          <a:endParaRPr lang="fa-IR" sz="2000" kern="1200" dirty="0">
            <a:cs typeface="B Nazanin" panose="00000400000000000000" pitchFamily="2" charset="-78"/>
          </a:endParaRPr>
        </a:p>
      </dsp:txBody>
      <dsp:txXfrm>
        <a:off x="224510" y="1057612"/>
        <a:ext cx="1286153" cy="1194712"/>
      </dsp:txXfrm>
    </dsp:sp>
    <dsp:sp modelId="{73E49636-7AB4-430E-8597-B3162C8F4B1B}">
      <dsp:nvSpPr>
        <dsp:cNvPr id="0" name=""/>
        <dsp:cNvSpPr/>
      </dsp:nvSpPr>
      <dsp:spPr>
        <a:xfrm>
          <a:off x="1651317" y="992981"/>
          <a:ext cx="1415415" cy="1323974"/>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anose="00000400000000000000" pitchFamily="2" charset="-78"/>
            </a:rPr>
            <a:t>عوامل اموزشگاهی و جامعه ای</a:t>
          </a:r>
          <a:endParaRPr lang="fa-IR" sz="2000" kern="1200" dirty="0">
            <a:cs typeface="B Nazanin" panose="00000400000000000000" pitchFamily="2" charset="-78"/>
          </a:endParaRPr>
        </a:p>
      </dsp:txBody>
      <dsp:txXfrm>
        <a:off x="1715948" y="1057612"/>
        <a:ext cx="1286153" cy="1194712"/>
      </dsp:txXfrm>
    </dsp:sp>
    <dsp:sp modelId="{C486E6E8-66D9-4A97-990E-A30B44ECBC5F}">
      <dsp:nvSpPr>
        <dsp:cNvPr id="0" name=""/>
        <dsp:cNvSpPr/>
      </dsp:nvSpPr>
      <dsp:spPr>
        <a:xfrm>
          <a:off x="3142755" y="992981"/>
          <a:ext cx="1415415" cy="1323974"/>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anose="00000400000000000000" pitchFamily="2" charset="-78"/>
            </a:rPr>
            <a:t>عوامل خانوادگی</a:t>
          </a:r>
          <a:endParaRPr lang="fa-IR" sz="2000" kern="1200" dirty="0">
            <a:cs typeface="B Nazanin" panose="00000400000000000000" pitchFamily="2" charset="-78"/>
          </a:endParaRPr>
        </a:p>
      </dsp:txBody>
      <dsp:txXfrm>
        <a:off x="3207386" y="1057612"/>
        <a:ext cx="1286153" cy="119471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CFBA6C6F-EEC8-4F9E-B628-4F683BE1B193}" type="datetimeFigureOut">
              <a:rPr lang="fa-IR" smtClean="0"/>
              <a:t>1442/10/24</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F932FF5-D5A5-4AB2-B330-0F2253A9E9C2}" type="slidenum">
              <a:rPr lang="fa-IR" smtClean="0"/>
              <a:t>‹#›</a:t>
            </a:fld>
            <a:endParaRPr lang="fa-IR"/>
          </a:p>
        </p:txBody>
      </p:sp>
    </p:spTree>
    <p:extLst>
      <p:ext uri="{BB962C8B-B14F-4D97-AF65-F5344CB8AC3E}">
        <p14:creationId xmlns:p14="http://schemas.microsoft.com/office/powerpoint/2010/main" val="238525061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F932FF5-D5A5-4AB2-B330-0F2253A9E9C2}" type="slidenum">
              <a:rPr lang="fa-IR" smtClean="0"/>
              <a:t>51</a:t>
            </a:fld>
            <a:endParaRPr lang="fa-IR"/>
          </a:p>
        </p:txBody>
      </p:sp>
    </p:spTree>
    <p:extLst>
      <p:ext uri="{BB962C8B-B14F-4D97-AF65-F5344CB8AC3E}">
        <p14:creationId xmlns:p14="http://schemas.microsoft.com/office/powerpoint/2010/main" val="2992217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50C53B2-585F-4880-B677-1D52CDDD6937}" type="datetimeFigureOut">
              <a:rPr lang="fa-IR" smtClean="0"/>
              <a:t>1442/10/24</a:t>
            </a:fld>
            <a:endParaRPr lang="fa-IR"/>
          </a:p>
        </p:txBody>
      </p:sp>
      <p:sp>
        <p:nvSpPr>
          <p:cNvPr id="5" name="Footer Placeholder 4"/>
          <p:cNvSpPr>
            <a:spLocks noGrp="1"/>
          </p:cNvSpPr>
          <p:nvPr>
            <p:ph type="ftr" sz="quarter" idx="11"/>
          </p:nvPr>
        </p:nvSpPr>
        <p:spPr>
          <a:xfrm>
            <a:off x="2692397" y="5037663"/>
            <a:ext cx="5214635" cy="279400"/>
          </a:xfrm>
        </p:spPr>
        <p:txBody>
          <a:bodyPr/>
          <a:lstStyle/>
          <a:p>
            <a:endParaRPr lang="fa-IR"/>
          </a:p>
        </p:txBody>
      </p:sp>
      <p:sp>
        <p:nvSpPr>
          <p:cNvPr id="6" name="Slide Number Placeholder 5"/>
          <p:cNvSpPr>
            <a:spLocks noGrp="1"/>
          </p:cNvSpPr>
          <p:nvPr>
            <p:ph type="sldNum" sz="quarter" idx="12"/>
          </p:nvPr>
        </p:nvSpPr>
        <p:spPr>
          <a:xfrm>
            <a:off x="8956900" y="5037663"/>
            <a:ext cx="551167" cy="279400"/>
          </a:xfrm>
        </p:spPr>
        <p:txBody>
          <a:bodyPr/>
          <a:lstStyle/>
          <a:p>
            <a:fld id="{27776076-27C1-4F54-9730-D96019A73E4B}" type="slidenum">
              <a:rPr lang="fa-IR" smtClean="0"/>
              <a:t>‹#›</a:t>
            </a:fld>
            <a:endParaRPr lang="fa-I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6736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0C53B2-585F-4880-B677-1D52CDDD6937}" type="datetimeFigureOut">
              <a:rPr lang="fa-IR" smtClean="0"/>
              <a:t>1442/10/24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7776076-27C1-4F54-9730-D96019A73E4B}" type="slidenum">
              <a:rPr lang="fa-IR" smtClean="0"/>
              <a:t>‹#›</a:t>
            </a:fld>
            <a:endParaRPr lang="fa-IR"/>
          </a:p>
        </p:txBody>
      </p:sp>
    </p:spTree>
    <p:extLst>
      <p:ext uri="{BB962C8B-B14F-4D97-AF65-F5344CB8AC3E}">
        <p14:creationId xmlns:p14="http://schemas.microsoft.com/office/powerpoint/2010/main" val="188777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0C53B2-585F-4880-B677-1D52CDDD6937}" type="datetimeFigureOut">
              <a:rPr lang="fa-IR" smtClean="0"/>
              <a:t>1442/10/24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7776076-27C1-4F54-9730-D96019A73E4B}" type="slidenum">
              <a:rPr lang="fa-IR" smtClean="0"/>
              <a:t>‹#›</a:t>
            </a:fld>
            <a:endParaRPr lang="fa-I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2998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0C53B2-585F-4880-B677-1D52CDDD6937}" type="datetimeFigureOut">
              <a:rPr lang="fa-IR" smtClean="0"/>
              <a:t>1442/10/24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7776076-27C1-4F54-9730-D96019A73E4B}" type="slidenum">
              <a:rPr lang="fa-IR" smtClean="0"/>
              <a:t>‹#›</a:t>
            </a:fld>
            <a:endParaRPr lang="fa-I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4838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0C53B2-585F-4880-B677-1D52CDDD6937}" type="datetimeFigureOut">
              <a:rPr lang="fa-IR" smtClean="0"/>
              <a:t>1442/10/24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7776076-27C1-4F54-9730-D96019A73E4B}" type="slidenum">
              <a:rPr lang="fa-IR" smtClean="0"/>
              <a:t>‹#›</a:t>
            </a:fld>
            <a:endParaRPr lang="fa-IR"/>
          </a:p>
        </p:txBody>
      </p:sp>
    </p:spTree>
    <p:extLst>
      <p:ext uri="{BB962C8B-B14F-4D97-AF65-F5344CB8AC3E}">
        <p14:creationId xmlns:p14="http://schemas.microsoft.com/office/powerpoint/2010/main" val="971822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0C53B2-585F-4880-B677-1D52CDDD6937}" type="datetimeFigureOut">
              <a:rPr lang="fa-IR" smtClean="0"/>
              <a:t>1442/10/24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7776076-27C1-4F54-9730-D96019A73E4B}" type="slidenum">
              <a:rPr lang="fa-IR" smtClean="0"/>
              <a:t>‹#›</a:t>
            </a:fld>
            <a:endParaRPr lang="fa-I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6029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0C53B2-585F-4880-B677-1D52CDDD6937}" type="datetimeFigureOut">
              <a:rPr lang="fa-IR" smtClean="0"/>
              <a:t>1442/10/24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7776076-27C1-4F54-9730-D96019A73E4B}" type="slidenum">
              <a:rPr lang="fa-IR" smtClean="0"/>
              <a:t>‹#›</a:t>
            </a:fld>
            <a:endParaRPr lang="fa-I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3069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0C53B2-585F-4880-B677-1D52CDDD6937}" type="datetimeFigureOut">
              <a:rPr lang="fa-IR" smtClean="0"/>
              <a:t>1442/10/24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7776076-27C1-4F54-9730-D96019A73E4B}" type="slidenum">
              <a:rPr lang="fa-IR" smtClean="0"/>
              <a:t>‹#›</a:t>
            </a:fld>
            <a:endParaRPr lang="fa-I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0763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0C53B2-585F-4880-B677-1D52CDDD6937}" type="datetimeFigureOut">
              <a:rPr lang="fa-IR" smtClean="0"/>
              <a:t>1442/10/24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7776076-27C1-4F54-9730-D96019A73E4B}" type="slidenum">
              <a:rPr lang="fa-IR" smtClean="0"/>
              <a:t>‹#›</a:t>
            </a:fld>
            <a:endParaRPr lang="fa-I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7880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0C53B2-585F-4880-B677-1D52CDDD6937}" type="datetimeFigureOut">
              <a:rPr lang="fa-IR" smtClean="0"/>
              <a:t>1442/10/24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7776076-27C1-4F54-9730-D96019A73E4B}" type="slidenum">
              <a:rPr lang="fa-IR" smtClean="0"/>
              <a:t>‹#›</a:t>
            </a:fld>
            <a:endParaRPr lang="fa-IR"/>
          </a:p>
        </p:txBody>
      </p:sp>
    </p:spTree>
    <p:extLst>
      <p:ext uri="{BB962C8B-B14F-4D97-AF65-F5344CB8AC3E}">
        <p14:creationId xmlns:p14="http://schemas.microsoft.com/office/powerpoint/2010/main" val="4032735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0C53B2-585F-4880-B677-1D52CDDD6937}" type="datetimeFigureOut">
              <a:rPr lang="fa-IR" smtClean="0"/>
              <a:t>1442/10/24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7776076-27C1-4F54-9730-D96019A73E4B}" type="slidenum">
              <a:rPr lang="fa-IR" smtClean="0"/>
              <a:t>‹#›</a:t>
            </a:fld>
            <a:endParaRPr lang="fa-I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7434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0C53B2-585F-4880-B677-1D52CDDD6937}" type="datetimeFigureOut">
              <a:rPr lang="fa-IR" smtClean="0"/>
              <a:t>1442/10/24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7776076-27C1-4F54-9730-D96019A73E4B}" type="slidenum">
              <a:rPr lang="fa-IR" smtClean="0"/>
              <a:t>‹#›</a:t>
            </a:fld>
            <a:endParaRPr lang="fa-IR"/>
          </a:p>
        </p:txBody>
      </p:sp>
    </p:spTree>
    <p:extLst>
      <p:ext uri="{BB962C8B-B14F-4D97-AF65-F5344CB8AC3E}">
        <p14:creationId xmlns:p14="http://schemas.microsoft.com/office/powerpoint/2010/main" val="2583669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0C53B2-585F-4880-B677-1D52CDDD6937}" type="datetimeFigureOut">
              <a:rPr lang="fa-IR" smtClean="0"/>
              <a:t>1442/10/24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7776076-27C1-4F54-9730-D96019A73E4B}" type="slidenum">
              <a:rPr lang="fa-IR" smtClean="0"/>
              <a:t>‹#›</a:t>
            </a:fld>
            <a:endParaRPr lang="fa-I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0321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0C53B2-585F-4880-B677-1D52CDDD6937}" type="datetimeFigureOut">
              <a:rPr lang="fa-IR" smtClean="0"/>
              <a:t>1442/10/24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7776076-27C1-4F54-9730-D96019A73E4B}" type="slidenum">
              <a:rPr lang="fa-IR" smtClean="0"/>
              <a:t>‹#›</a:t>
            </a:fld>
            <a:endParaRPr lang="fa-I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79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C53B2-585F-4880-B677-1D52CDDD6937}" type="datetimeFigureOut">
              <a:rPr lang="fa-IR" smtClean="0"/>
              <a:t>1442/10/24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7776076-27C1-4F54-9730-D96019A73E4B}" type="slidenum">
              <a:rPr lang="fa-IR" smtClean="0"/>
              <a:t>‹#›</a:t>
            </a:fld>
            <a:endParaRPr lang="fa-IR"/>
          </a:p>
        </p:txBody>
      </p:sp>
    </p:spTree>
    <p:extLst>
      <p:ext uri="{BB962C8B-B14F-4D97-AF65-F5344CB8AC3E}">
        <p14:creationId xmlns:p14="http://schemas.microsoft.com/office/powerpoint/2010/main" val="4253314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0C53B2-585F-4880-B677-1D52CDDD6937}" type="datetimeFigureOut">
              <a:rPr lang="fa-IR" smtClean="0"/>
              <a:t>1442/10/24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7776076-27C1-4F54-9730-D96019A73E4B}" type="slidenum">
              <a:rPr lang="fa-IR" smtClean="0"/>
              <a:t>‹#›</a:t>
            </a:fld>
            <a:endParaRPr lang="fa-I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523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0C53B2-585F-4880-B677-1D52CDDD6937}" type="datetimeFigureOut">
              <a:rPr lang="fa-IR" smtClean="0"/>
              <a:t>1442/10/24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7776076-27C1-4F54-9730-D96019A73E4B}" type="slidenum">
              <a:rPr lang="fa-IR" smtClean="0"/>
              <a:t>‹#›</a:t>
            </a:fld>
            <a:endParaRPr lang="fa-IR"/>
          </a:p>
        </p:txBody>
      </p:sp>
    </p:spTree>
    <p:extLst>
      <p:ext uri="{BB962C8B-B14F-4D97-AF65-F5344CB8AC3E}">
        <p14:creationId xmlns:p14="http://schemas.microsoft.com/office/powerpoint/2010/main" val="365408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50C53B2-585F-4880-B677-1D52CDDD6937}" type="datetimeFigureOut">
              <a:rPr lang="fa-IR" smtClean="0"/>
              <a:t>1442/10/24</a:t>
            </a:fld>
            <a:endParaRPr lang="fa-I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a-I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7776076-27C1-4F54-9730-D96019A73E4B}" type="slidenum">
              <a:rPr lang="fa-IR" smtClean="0"/>
              <a:t>‹#›</a:t>
            </a:fld>
            <a:endParaRPr lang="fa-IR"/>
          </a:p>
        </p:txBody>
      </p:sp>
    </p:spTree>
    <p:extLst>
      <p:ext uri="{BB962C8B-B14F-4D97-AF65-F5344CB8AC3E}">
        <p14:creationId xmlns:p14="http://schemas.microsoft.com/office/powerpoint/2010/main" val="383629824"/>
      </p:ext>
    </p:extLst>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fa-IR" b="1" dirty="0" smtClean="0">
                <a:solidFill>
                  <a:srgbClr val="002060"/>
                </a:solidFill>
                <a:cs typeface="B Zar" panose="00000400000000000000" pitchFamily="2" charset="-78"/>
              </a:rPr>
              <a:t>بسم الله الرحمن الرحیم</a:t>
            </a:r>
            <a:endParaRPr lang="fa-IR" b="1" dirty="0">
              <a:solidFill>
                <a:srgbClr val="002060"/>
              </a:solidFill>
              <a:cs typeface="B Zar" panose="00000400000000000000" pitchFamily="2" charset="-78"/>
            </a:endParaRPr>
          </a:p>
        </p:txBody>
      </p:sp>
      <p:sp>
        <p:nvSpPr>
          <p:cNvPr id="6" name="Content Placeholder 5"/>
          <p:cNvSpPr>
            <a:spLocks noGrp="1"/>
          </p:cNvSpPr>
          <p:nvPr>
            <p:ph idx="1"/>
          </p:nvPr>
        </p:nvSpPr>
        <p:spPr/>
        <p:style>
          <a:lnRef idx="3">
            <a:schemeClr val="lt1"/>
          </a:lnRef>
          <a:fillRef idx="1">
            <a:schemeClr val="accent6"/>
          </a:fillRef>
          <a:effectRef idx="1">
            <a:schemeClr val="accent6"/>
          </a:effectRef>
          <a:fontRef idx="minor">
            <a:schemeClr val="lt1"/>
          </a:fontRef>
        </p:style>
        <p:txBody>
          <a:bodyPr>
            <a:normAutofit/>
          </a:bodyPr>
          <a:lstStyle/>
          <a:p>
            <a:pPr marL="342900" indent="-342900" algn="ctr">
              <a:lnSpc>
                <a:spcPct val="150000"/>
              </a:lnSpc>
              <a:buClr>
                <a:srgbClr val="4A66AC"/>
              </a:buClr>
              <a:buFont typeface="Wingdings 3" charset="2"/>
              <a:buChar char=""/>
            </a:pPr>
            <a:r>
              <a:rPr lang="fa-IR" sz="4000" b="1" dirty="0">
                <a:solidFill>
                  <a:srgbClr val="002060"/>
                </a:solidFill>
                <a:cs typeface="B Zar" panose="00000400000000000000" pitchFamily="2" charset="-78"/>
              </a:rPr>
              <a:t>اضطراب امتحان</a:t>
            </a:r>
          </a:p>
          <a:p>
            <a:pPr marL="342900" indent="-342900" algn="ctr">
              <a:lnSpc>
                <a:spcPct val="150000"/>
              </a:lnSpc>
              <a:buClr>
                <a:srgbClr val="4A66AC"/>
              </a:buClr>
              <a:buFont typeface="Wingdings 3" charset="2"/>
              <a:buChar char=""/>
            </a:pPr>
            <a:r>
              <a:rPr lang="en-US" b="1" dirty="0">
                <a:solidFill>
                  <a:srgbClr val="002060"/>
                </a:solidFill>
                <a:cs typeface="B Zar" panose="00000400000000000000" pitchFamily="2" charset="-78"/>
              </a:rPr>
              <a:t>Examination anxiety</a:t>
            </a:r>
            <a:endParaRPr lang="fa-IR" b="1" dirty="0">
              <a:cs typeface="B Nazanin" panose="00000400000000000000" pitchFamily="2" charset="-78"/>
            </a:endParaRPr>
          </a:p>
          <a:p>
            <a:pPr marL="342900" lvl="0" indent="-342900" algn="ctr">
              <a:lnSpc>
                <a:spcPct val="150000"/>
              </a:lnSpc>
              <a:buClr>
                <a:srgbClr val="4A66AC"/>
              </a:buClr>
              <a:buFont typeface="Wingdings 3" charset="2"/>
              <a:buChar char=""/>
            </a:pPr>
            <a:r>
              <a:rPr lang="fa-IR" b="1" dirty="0" smtClean="0">
                <a:solidFill>
                  <a:srgbClr val="002060"/>
                </a:solidFill>
                <a:latin typeface="Arial Unicode MS" panose="020B0604020202020204" pitchFamily="34" charset="-128"/>
                <a:cs typeface="B Zar" panose="00000400000000000000" pitchFamily="2" charset="-78"/>
              </a:rPr>
              <a:t>گروه </a:t>
            </a:r>
            <a:r>
              <a:rPr lang="fa-IR" b="1" dirty="0">
                <a:solidFill>
                  <a:srgbClr val="002060"/>
                </a:solidFill>
                <a:latin typeface="Arial Unicode MS" panose="020B0604020202020204" pitchFamily="34" charset="-128"/>
                <a:cs typeface="B Zar" panose="00000400000000000000" pitchFamily="2" charset="-78"/>
              </a:rPr>
              <a:t>آموزشی مهر جنوب(دکتر برومند)</a:t>
            </a:r>
          </a:p>
          <a:p>
            <a:pPr marL="342900" lvl="0" indent="-342900" algn="ctr">
              <a:lnSpc>
                <a:spcPct val="150000"/>
              </a:lnSpc>
              <a:buClr>
                <a:srgbClr val="4A66AC"/>
              </a:buClr>
              <a:buFont typeface="Wingdings 3" charset="2"/>
              <a:buChar char=""/>
            </a:pPr>
            <a:r>
              <a:rPr lang="fa-IR" b="1" dirty="0">
                <a:solidFill>
                  <a:srgbClr val="002060"/>
                </a:solidFill>
                <a:latin typeface="Arial Unicode MS" panose="020B0604020202020204" pitchFamily="34" charset="-128"/>
                <a:cs typeface="B Zar" panose="00000400000000000000" pitchFamily="2" charset="-78"/>
              </a:rPr>
              <a:t>تدوین: سیده مریم </a:t>
            </a:r>
            <a:r>
              <a:rPr lang="fa-IR" b="1" dirty="0" smtClean="0">
                <a:solidFill>
                  <a:srgbClr val="002060"/>
                </a:solidFill>
                <a:latin typeface="Arial Unicode MS" panose="020B0604020202020204" pitchFamily="34" charset="-128"/>
                <a:cs typeface="B Zar" panose="00000400000000000000" pitchFamily="2" charset="-78"/>
              </a:rPr>
              <a:t>تیمار</a:t>
            </a:r>
            <a:endParaRPr lang="fa-IR" b="1" dirty="0">
              <a:solidFill>
                <a:srgbClr val="002060"/>
              </a:solidFill>
              <a:cs typeface="B Zar" panose="00000400000000000000" pitchFamily="2"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066" y="2557463"/>
            <a:ext cx="2059330" cy="3299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20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fa-IR" sz="3600" b="1" dirty="0">
                <a:solidFill>
                  <a:srgbClr val="C00000"/>
                </a:solidFill>
                <a:cs typeface="B Zar" panose="00000400000000000000" pitchFamily="2" charset="-78"/>
              </a:rPr>
              <a:t>نشانه های فیزیولوژیک اضطراب</a:t>
            </a:r>
            <a:endParaRPr lang="en-US" sz="3600" dirty="0"/>
          </a:p>
        </p:txBody>
      </p:sp>
      <p:sp>
        <p:nvSpPr>
          <p:cNvPr id="4" name="Content Placeholder 3"/>
          <p:cNvSpPr>
            <a:spLocks noGrp="1"/>
          </p:cNvSpPr>
          <p:nvPr>
            <p:ph idx="1"/>
          </p:nvPr>
        </p:nvSpPr>
        <p:spPr>
          <a:xfrm>
            <a:off x="1295400" y="2434281"/>
            <a:ext cx="9677399" cy="395754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marL="285750" lvl="0" indent="-285750" defTabSz="457200">
              <a:lnSpc>
                <a:spcPct val="150000"/>
              </a:lnSpc>
              <a:spcBef>
                <a:spcPct val="20000"/>
              </a:spcBef>
              <a:spcAft>
                <a:spcPts val="600"/>
              </a:spcAft>
              <a:buClr>
                <a:srgbClr val="83992A"/>
              </a:buClr>
              <a:buSzPct val="115000"/>
              <a:buFont typeface="Arial"/>
              <a:buChar char="•"/>
            </a:pPr>
            <a:r>
              <a:rPr lang="fa-IR" sz="2400" b="1" dirty="0">
                <a:solidFill>
                  <a:prstClr val="black">
                    <a:lumMod val="85000"/>
                    <a:lumOff val="15000"/>
                  </a:prstClr>
                </a:solidFill>
                <a:cs typeface="B Zar" panose="00000400000000000000" pitchFamily="2" charset="-78"/>
              </a:rPr>
              <a:t>در نهایت بعد از اینکه فشار زیادی به ذهن خود </a:t>
            </a:r>
            <a:r>
              <a:rPr lang="fa-IR" sz="2400" b="1" dirty="0" smtClean="0">
                <a:solidFill>
                  <a:prstClr val="black">
                    <a:lumMod val="85000"/>
                    <a:lumOff val="15000"/>
                  </a:prstClr>
                </a:solidFill>
                <a:cs typeface="B Zar" panose="00000400000000000000" pitchFamily="2" charset="-78"/>
              </a:rPr>
              <a:t>می‌آورند</a:t>
            </a:r>
          </a:p>
          <a:p>
            <a:pPr marL="285750" lvl="0" indent="-285750" defTabSz="457200">
              <a:lnSpc>
                <a:spcPct val="150000"/>
              </a:lnSpc>
              <a:spcBef>
                <a:spcPct val="20000"/>
              </a:spcBef>
              <a:spcAft>
                <a:spcPts val="600"/>
              </a:spcAft>
              <a:buClr>
                <a:srgbClr val="83992A"/>
              </a:buClr>
              <a:buSzPct val="115000"/>
              <a:buFont typeface="Arial"/>
              <a:buChar char="•"/>
            </a:pPr>
            <a:r>
              <a:rPr lang="fa-IR" sz="2400" b="1" dirty="0" smtClean="0">
                <a:solidFill>
                  <a:prstClr val="black">
                    <a:lumMod val="85000"/>
                    <a:lumOff val="15000"/>
                  </a:prstClr>
                </a:solidFill>
                <a:cs typeface="B Zar" panose="00000400000000000000" pitchFamily="2" charset="-78"/>
              </a:rPr>
              <a:t> </a:t>
            </a:r>
            <a:r>
              <a:rPr lang="fa-IR" sz="2400" b="1" dirty="0">
                <a:solidFill>
                  <a:prstClr val="black">
                    <a:lumMod val="85000"/>
                    <a:lumOff val="15000"/>
                  </a:prstClr>
                </a:solidFill>
                <a:cs typeface="B Zar" panose="00000400000000000000" pitchFamily="2" charset="-78"/>
              </a:rPr>
              <a:t>یا سؤال را بدون پاسخ رها </a:t>
            </a:r>
            <a:r>
              <a:rPr lang="fa-IR" sz="2400" b="1" dirty="0" smtClean="0">
                <a:solidFill>
                  <a:prstClr val="black">
                    <a:lumMod val="85000"/>
                    <a:lumOff val="15000"/>
                  </a:prstClr>
                </a:solidFill>
                <a:cs typeface="B Zar" panose="00000400000000000000" pitchFamily="2" charset="-78"/>
              </a:rPr>
              <a:t>می‌کنند</a:t>
            </a:r>
          </a:p>
          <a:p>
            <a:pPr marL="285750" lvl="0" indent="-285750" defTabSz="457200">
              <a:lnSpc>
                <a:spcPct val="150000"/>
              </a:lnSpc>
              <a:spcBef>
                <a:spcPct val="20000"/>
              </a:spcBef>
              <a:spcAft>
                <a:spcPts val="600"/>
              </a:spcAft>
              <a:buClr>
                <a:srgbClr val="83992A"/>
              </a:buClr>
              <a:buSzPct val="115000"/>
              <a:buFont typeface="Arial"/>
              <a:buChar char="•"/>
            </a:pPr>
            <a:r>
              <a:rPr lang="fa-IR" sz="2400" b="1" dirty="0" smtClean="0">
                <a:solidFill>
                  <a:prstClr val="black">
                    <a:lumMod val="85000"/>
                    <a:lumOff val="15000"/>
                  </a:prstClr>
                </a:solidFill>
                <a:cs typeface="B Zar" panose="00000400000000000000" pitchFamily="2" charset="-78"/>
              </a:rPr>
              <a:t> </a:t>
            </a:r>
            <a:r>
              <a:rPr lang="fa-IR" sz="2400" b="1" dirty="0">
                <a:solidFill>
                  <a:prstClr val="black">
                    <a:lumMod val="85000"/>
                    <a:lumOff val="15000"/>
                  </a:prstClr>
                </a:solidFill>
                <a:cs typeface="B Zar" panose="00000400000000000000" pitchFamily="2" charset="-78"/>
              </a:rPr>
              <a:t>و یا پاسخ بی‌ربط و نادرستی </a:t>
            </a:r>
            <a:r>
              <a:rPr lang="fa-IR" sz="2400" b="1" dirty="0" smtClean="0">
                <a:solidFill>
                  <a:prstClr val="black">
                    <a:lumMod val="85000"/>
                    <a:lumOff val="15000"/>
                  </a:prstClr>
                </a:solidFill>
                <a:cs typeface="B Zar" panose="00000400000000000000" pitchFamily="2" charset="-78"/>
              </a:rPr>
              <a:t>می‌نویسند</a:t>
            </a:r>
          </a:p>
          <a:p>
            <a:pPr marL="285750" lvl="0" indent="-285750" defTabSz="457200">
              <a:lnSpc>
                <a:spcPct val="150000"/>
              </a:lnSpc>
              <a:spcBef>
                <a:spcPct val="20000"/>
              </a:spcBef>
              <a:spcAft>
                <a:spcPts val="600"/>
              </a:spcAft>
              <a:buClr>
                <a:srgbClr val="83992A"/>
              </a:buClr>
              <a:buSzPct val="115000"/>
              <a:buFont typeface="Arial"/>
              <a:buChar char="•"/>
            </a:pPr>
            <a:r>
              <a:rPr lang="fa-IR" sz="2400" b="1" dirty="0" smtClean="0">
                <a:solidFill>
                  <a:prstClr val="black">
                    <a:lumMod val="85000"/>
                    <a:lumOff val="15000"/>
                  </a:prstClr>
                </a:solidFill>
                <a:cs typeface="B Zar" panose="00000400000000000000" pitchFamily="2" charset="-78"/>
              </a:rPr>
              <a:t> </a:t>
            </a:r>
            <a:r>
              <a:rPr lang="fa-IR" sz="2400" b="1" dirty="0">
                <a:solidFill>
                  <a:prstClr val="black">
                    <a:lumMod val="85000"/>
                    <a:lumOff val="15000"/>
                  </a:prstClr>
                </a:solidFill>
                <a:cs typeface="B Zar" panose="00000400000000000000" pitchFamily="2" charset="-78"/>
              </a:rPr>
              <a:t>در اینجا آن‌ها به اهمیت امتحان و عدم موفّقیت خود می‌اندیشند و همین اندیشه اضطراب آنان را بیشتر می‌کند و عملکردشان را بیشتر تحت تأثیر قرار می‌دهد.</a:t>
            </a:r>
            <a:endParaRPr lang="en-US" sz="2400" b="1" dirty="0">
              <a:solidFill>
                <a:prstClr val="black">
                  <a:lumMod val="85000"/>
                  <a:lumOff val="15000"/>
                </a:prstClr>
              </a:solidFill>
              <a:cs typeface="B Zar" panose="00000400000000000000" pitchFamily="2" charset="-78"/>
            </a:endParaRPr>
          </a:p>
          <a:p>
            <a:pPr marL="285750" lvl="0" indent="-285750" defTabSz="457200">
              <a:spcBef>
                <a:spcPct val="20000"/>
              </a:spcBef>
              <a:spcAft>
                <a:spcPts val="600"/>
              </a:spcAft>
              <a:buClr>
                <a:srgbClr val="83992A"/>
              </a:buClr>
              <a:buSzPct val="115000"/>
              <a:buFont typeface="Arial"/>
              <a:buChar char="•"/>
            </a:pPr>
            <a:endParaRPr lang="fa-IR" sz="2400" b="1" dirty="0">
              <a:solidFill>
                <a:prstClr val="black">
                  <a:lumMod val="85000"/>
                  <a:lumOff val="15000"/>
                </a:prst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152" y="2298356"/>
            <a:ext cx="2680171" cy="2323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702391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FF0000"/>
                </a:solidFill>
                <a:cs typeface="B Zar" panose="00000400000000000000" pitchFamily="2" charset="-78"/>
              </a:rPr>
              <a:t>عوامل خانوادگی</a:t>
            </a:r>
          </a:p>
        </p:txBody>
      </p:sp>
      <p:sp>
        <p:nvSpPr>
          <p:cNvPr id="3" name="Content Placeholder 2"/>
          <p:cNvSpPr>
            <a:spLocks noGrp="1"/>
          </p:cNvSpPr>
          <p:nvPr>
            <p:ph idx="1"/>
          </p:nvPr>
        </p:nvSpPr>
        <p:spPr>
          <a:solidFill>
            <a:schemeClr val="accent5">
              <a:lumMod val="60000"/>
              <a:lumOff val="40000"/>
            </a:schemeClr>
          </a:solidFill>
        </p:spPr>
        <p:txBody>
          <a:bodyPr>
            <a:normAutofit/>
          </a:bodyPr>
          <a:lstStyle/>
          <a:p>
            <a:pPr>
              <a:lnSpc>
                <a:spcPct val="170000"/>
              </a:lnSpc>
            </a:pPr>
            <a:r>
              <a:rPr lang="fa-IR" dirty="0">
                <a:cs typeface="B Zar" panose="00000400000000000000" pitchFamily="2" charset="-78"/>
              </a:rPr>
              <a:t>گاهی سختگیری بیش از حد والدین و شیوهٔ انضباطی خشک و انعطاف ناپذیر آن ها علّت اساسی ایجاد اضطراب در دانش </a:t>
            </a:r>
            <a:r>
              <a:rPr lang="fa-IR" dirty="0" smtClean="0">
                <a:cs typeface="B Zar" panose="00000400000000000000" pitchFamily="2" charset="-78"/>
              </a:rPr>
              <a:t>آموزان است  </a:t>
            </a:r>
            <a:r>
              <a:rPr lang="fa-IR" dirty="0">
                <a:cs typeface="B Zar" panose="00000400000000000000" pitchFamily="2" charset="-78"/>
              </a:rPr>
              <a:t>والدینی که تمام آنچه خود به آن نرسیده اند و از آن زاویه احساس حقارت می کنند، می خواهند آن ها را در وجود </a:t>
            </a:r>
            <a:r>
              <a:rPr lang="fa-IR" dirty="0" smtClean="0">
                <a:cs typeface="B Zar" panose="00000400000000000000" pitchFamily="2" charset="-78"/>
              </a:rPr>
              <a:t>فرزندانشان بیابند</a:t>
            </a:r>
            <a:r>
              <a:rPr lang="fa-IR" dirty="0">
                <a:cs typeface="B Zar" panose="00000400000000000000" pitchFamily="2" charset="-78"/>
              </a:rPr>
              <a:t>، انتظارات و توقعات سطح بالایی از آن ها دارند و جرقه ها و زمینه های اضطراب در کودکان را به آتش های شعله ور </a:t>
            </a:r>
            <a:r>
              <a:rPr lang="fa-IR" dirty="0" smtClean="0">
                <a:cs typeface="B Zar" panose="00000400000000000000" pitchFamily="2" charset="-78"/>
              </a:rPr>
              <a:t>وفروزان </a:t>
            </a:r>
            <a:r>
              <a:rPr lang="fa-IR" dirty="0">
                <a:cs typeface="B Zar" panose="00000400000000000000" pitchFamily="2" charset="-78"/>
              </a:rPr>
              <a:t>تبدیل </a:t>
            </a:r>
            <a:r>
              <a:rPr lang="fa-IR" dirty="0" smtClean="0">
                <a:cs typeface="B Zar" panose="00000400000000000000" pitchFamily="2" charset="-78"/>
              </a:rPr>
              <a:t>سازد.</a:t>
            </a:r>
          </a:p>
        </p:txBody>
      </p:sp>
    </p:spTree>
    <p:extLst>
      <p:ext uri="{BB962C8B-B14F-4D97-AF65-F5344CB8AC3E}">
        <p14:creationId xmlns:p14="http://schemas.microsoft.com/office/powerpoint/2010/main" val="4024645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FF0000"/>
                </a:solidFill>
                <a:cs typeface="B Zar" panose="00000400000000000000" pitchFamily="2" charset="-78"/>
              </a:rPr>
              <a:t>عوامل خانوادگی</a:t>
            </a:r>
          </a:p>
        </p:txBody>
      </p:sp>
      <p:sp>
        <p:nvSpPr>
          <p:cNvPr id="3" name="Content Placeholder 2"/>
          <p:cNvSpPr>
            <a:spLocks noGrp="1"/>
          </p:cNvSpPr>
          <p:nvPr>
            <p:ph idx="1"/>
          </p:nvPr>
        </p:nvSpPr>
        <p:spPr>
          <a:solidFill>
            <a:schemeClr val="accent5">
              <a:lumMod val="60000"/>
              <a:lumOff val="40000"/>
            </a:schemeClr>
          </a:solidFill>
        </p:spPr>
        <p:txBody>
          <a:bodyPr>
            <a:normAutofit/>
          </a:bodyPr>
          <a:lstStyle/>
          <a:p>
            <a:pPr>
              <a:lnSpc>
                <a:spcPct val="170000"/>
              </a:lnSpc>
            </a:pPr>
            <a:r>
              <a:rPr lang="fa-IR" dirty="0" smtClean="0">
                <a:cs typeface="B Zar" panose="00000400000000000000" pitchFamily="2" charset="-78"/>
              </a:rPr>
              <a:t>اضطراب </a:t>
            </a:r>
            <a:r>
              <a:rPr lang="fa-IR" dirty="0">
                <a:cs typeface="B Zar" panose="00000400000000000000" pitchFamily="2" charset="-78"/>
              </a:rPr>
              <a:t>امتحان یک ویژگی شخصیتی است که در تعامل والدین </a:t>
            </a:r>
            <a:r>
              <a:rPr lang="fa-IR" dirty="0" smtClean="0">
                <a:cs typeface="B Zar" panose="00000400000000000000" pitchFamily="2" charset="-78"/>
              </a:rPr>
              <a:t>با کودک </a:t>
            </a:r>
            <a:r>
              <a:rPr lang="fa-IR" dirty="0">
                <a:cs typeface="B Zar" panose="00000400000000000000" pitchFamily="2" charset="-78"/>
              </a:rPr>
              <a:t>گسترش می یابد و در سال های قبل از مدرسه شکل می گیرد و ثبات می یابد. </a:t>
            </a:r>
            <a:r>
              <a:rPr lang="fa-IR" dirty="0" smtClean="0">
                <a:cs typeface="B Zar" panose="00000400000000000000" pitchFamily="2" charset="-78"/>
              </a:rPr>
              <a:t>والدین </a:t>
            </a:r>
            <a:r>
              <a:rPr lang="fa-IR" dirty="0">
                <a:cs typeface="B Zar" panose="00000400000000000000" pitchFamily="2" charset="-78"/>
              </a:rPr>
              <a:t>کودکان دارای</a:t>
            </a:r>
          </a:p>
          <a:p>
            <a:pPr>
              <a:lnSpc>
                <a:spcPct val="170000"/>
              </a:lnSpc>
            </a:pPr>
            <a:r>
              <a:rPr lang="fa-IR" dirty="0">
                <a:cs typeface="B Zar" panose="00000400000000000000" pitchFamily="2" charset="-78"/>
              </a:rPr>
              <a:t>اضطراب امتحان بالا، تمایل دارند که نیاز کودکان به ایمنی و آرامش روانی را نادیده گیرند و از کمک مفید به حل مسایل </a:t>
            </a:r>
            <a:r>
              <a:rPr lang="fa-IR" dirty="0" smtClean="0">
                <a:cs typeface="B Zar" panose="00000400000000000000" pitchFamily="2" charset="-78"/>
              </a:rPr>
              <a:t>و مشکلات </a:t>
            </a:r>
            <a:r>
              <a:rPr lang="fa-IR" dirty="0">
                <a:cs typeface="B Zar" panose="00000400000000000000" pitchFamily="2" charset="-78"/>
              </a:rPr>
              <a:t>آن ها کوتاهی می ورزند.</a:t>
            </a:r>
          </a:p>
          <a:p>
            <a:endParaRPr lang="fa-IR" dirty="0"/>
          </a:p>
        </p:txBody>
      </p:sp>
    </p:spTree>
    <p:extLst>
      <p:ext uri="{BB962C8B-B14F-4D97-AF65-F5344CB8AC3E}">
        <p14:creationId xmlns:p14="http://schemas.microsoft.com/office/powerpoint/2010/main" val="190797617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FF0000"/>
                </a:solidFill>
                <a:cs typeface="B Zar" panose="00000400000000000000" pitchFamily="2" charset="-78"/>
              </a:rPr>
              <a:t>عوامل خانوادگی</a:t>
            </a:r>
          </a:p>
        </p:txBody>
      </p:sp>
      <p:sp>
        <p:nvSpPr>
          <p:cNvPr id="3" name="Content Placeholder 2"/>
          <p:cNvSpPr>
            <a:spLocks noGrp="1"/>
          </p:cNvSpPr>
          <p:nvPr>
            <p:ph idx="1"/>
          </p:nvPr>
        </p:nvSpPr>
        <p:spPr>
          <a:solidFill>
            <a:schemeClr val="accent5">
              <a:lumMod val="60000"/>
              <a:lumOff val="40000"/>
            </a:schemeClr>
          </a:solidFill>
        </p:spPr>
        <p:txBody>
          <a:bodyPr/>
          <a:lstStyle/>
          <a:p>
            <a:pPr>
              <a:lnSpc>
                <a:spcPct val="150000"/>
              </a:lnSpc>
            </a:pPr>
            <a:r>
              <a:rPr lang="fa-IR" dirty="0">
                <a:cs typeface="B Zar" panose="00000400000000000000" pitchFamily="2" charset="-78"/>
              </a:rPr>
              <a:t>گاهی مقایسه های بی مورد و نابجایی که والدین در مورد فرزندان خویش با دیگران می کنند و از این طریق دایم احساس حقارت </a:t>
            </a:r>
            <a:r>
              <a:rPr lang="fa-IR" dirty="0" smtClean="0">
                <a:cs typeface="B Zar" panose="00000400000000000000" pitchFamily="2" charset="-78"/>
              </a:rPr>
              <a:t>وضعف </a:t>
            </a:r>
            <a:r>
              <a:rPr lang="fa-IR" dirty="0">
                <a:cs typeface="B Zar" panose="00000400000000000000" pitchFamily="2" charset="-78"/>
              </a:rPr>
              <a:t>و زبونی را در آن ها پرورش می دهند، علّت عمده اضطراب دانش آموزان </a:t>
            </a:r>
            <a:r>
              <a:rPr lang="fa-IR" dirty="0" smtClean="0">
                <a:cs typeface="B Zar" panose="00000400000000000000" pitchFamily="2" charset="-78"/>
              </a:rPr>
              <a:t>است.</a:t>
            </a:r>
            <a:endParaRPr lang="fa-IR" dirty="0">
              <a:cs typeface="B Zar" panose="00000400000000000000" pitchFamily="2" charset="-78"/>
            </a:endParaRPr>
          </a:p>
        </p:txBody>
      </p:sp>
    </p:spTree>
    <p:extLst>
      <p:ext uri="{BB962C8B-B14F-4D97-AF65-F5344CB8AC3E}">
        <p14:creationId xmlns:p14="http://schemas.microsoft.com/office/powerpoint/2010/main" val="424312002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FF0000"/>
                </a:solidFill>
                <a:cs typeface="B Zar" panose="00000400000000000000" pitchFamily="2" charset="-78"/>
              </a:rPr>
              <a:t>عوامل خانوادگی</a:t>
            </a:r>
          </a:p>
        </p:txBody>
      </p:sp>
      <p:sp>
        <p:nvSpPr>
          <p:cNvPr id="3" name="Content Placeholder 2"/>
          <p:cNvSpPr>
            <a:spLocks noGrp="1"/>
          </p:cNvSpPr>
          <p:nvPr>
            <p:ph idx="1"/>
          </p:nvPr>
        </p:nvSpPr>
        <p:spPr>
          <a:solidFill>
            <a:schemeClr val="accent5">
              <a:lumMod val="60000"/>
              <a:lumOff val="40000"/>
            </a:schemeClr>
          </a:solidFill>
        </p:spPr>
        <p:txBody>
          <a:bodyPr>
            <a:normAutofit/>
          </a:bodyPr>
          <a:lstStyle/>
          <a:p>
            <a:pPr>
              <a:lnSpc>
                <a:spcPct val="150000"/>
              </a:lnSpc>
            </a:pPr>
            <a:r>
              <a:rPr lang="fa-IR" dirty="0">
                <a:cs typeface="B Zar" panose="00000400000000000000" pitchFamily="2" charset="-78"/>
              </a:rPr>
              <a:t>بالاخره، برخی مطالعات بین طبقه اجتماعی و اقتصادی خانواده و میزان اضطراب امتحان دانش آموزان رابطه پیدا کرده اند. </a:t>
            </a:r>
            <a:endParaRPr lang="fa-IR" dirty="0" smtClean="0">
              <a:cs typeface="B Zar" panose="00000400000000000000" pitchFamily="2" charset="-78"/>
            </a:endParaRPr>
          </a:p>
          <a:p>
            <a:pPr>
              <a:lnSpc>
                <a:spcPct val="150000"/>
              </a:lnSpc>
            </a:pPr>
            <a:r>
              <a:rPr lang="fa-IR" dirty="0" smtClean="0">
                <a:cs typeface="B Zar" panose="00000400000000000000" pitchFamily="2" charset="-78"/>
              </a:rPr>
              <a:t>برای مثال</a:t>
            </a:r>
            <a:r>
              <a:rPr lang="fa-IR" dirty="0">
                <a:cs typeface="B Zar" panose="00000400000000000000" pitchFamily="2" charset="-78"/>
              </a:rPr>
              <a:t>، اسپانر ) ۱۹۸۰ ( با پژوهشی که در این مورد انجام داده است نتیجه می گیرد که دانش آموزان دارای وضعیت اجتماعی </a:t>
            </a:r>
            <a:r>
              <a:rPr lang="fa-IR" dirty="0" smtClean="0">
                <a:cs typeface="B Zar" panose="00000400000000000000" pitchFamily="2" charset="-78"/>
              </a:rPr>
              <a:t>واقتصادی </a:t>
            </a:r>
            <a:r>
              <a:rPr lang="fa-IR" dirty="0">
                <a:cs typeface="B Zar" panose="00000400000000000000" pitchFamily="2" charset="-78"/>
              </a:rPr>
              <a:t>پایین در آزمون اضطراب امتحان نمرات بالایی می گیرند و افت تحصیلی بیشتری نشان می دهند. </a:t>
            </a:r>
          </a:p>
        </p:txBody>
      </p:sp>
    </p:spTree>
    <p:extLst>
      <p:ext uri="{BB962C8B-B14F-4D97-AF65-F5344CB8AC3E}">
        <p14:creationId xmlns:p14="http://schemas.microsoft.com/office/powerpoint/2010/main" val="30500406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FF0000"/>
                </a:solidFill>
                <a:cs typeface="B Zar" panose="00000400000000000000" pitchFamily="2" charset="-78"/>
              </a:rPr>
              <a:t>عوامل خانوادگی</a:t>
            </a:r>
          </a:p>
        </p:txBody>
      </p:sp>
      <p:sp>
        <p:nvSpPr>
          <p:cNvPr id="3" name="Content Placeholder 2"/>
          <p:cNvSpPr>
            <a:spLocks noGrp="1"/>
          </p:cNvSpPr>
          <p:nvPr>
            <p:ph idx="1"/>
          </p:nvPr>
        </p:nvSpPr>
        <p:spPr>
          <a:solidFill>
            <a:schemeClr val="accent5">
              <a:lumMod val="60000"/>
              <a:lumOff val="40000"/>
            </a:schemeClr>
          </a:solidFill>
        </p:spPr>
        <p:txBody>
          <a:bodyPr/>
          <a:lstStyle/>
          <a:p>
            <a:pPr>
              <a:lnSpc>
                <a:spcPct val="150000"/>
              </a:lnSpc>
            </a:pPr>
            <a:r>
              <a:rPr lang="fa-IR" dirty="0">
                <a:cs typeface="B Zar" panose="00000400000000000000" pitchFamily="2" charset="-78"/>
              </a:rPr>
              <a:t>اگر بخواهیم دلایل </a:t>
            </a:r>
            <a:r>
              <a:rPr lang="fa-IR" dirty="0" smtClean="0">
                <a:cs typeface="B Zar" panose="00000400000000000000" pitchFamily="2" charset="-78"/>
              </a:rPr>
              <a:t>این مسأله </a:t>
            </a:r>
            <a:r>
              <a:rPr lang="fa-IR" dirty="0">
                <a:cs typeface="B Zar" panose="00000400000000000000" pitchFamily="2" charset="-78"/>
              </a:rPr>
              <a:t>را بررسی کنیم باید بگوییم که در خانواده های طبقه پایین والدین نمی توانند تشویق و ترغیب های مناسبی برای تلاش فرزندانشان فراهم کنند، و بیشتر آن ها را مورد تنبیه قرار می دهند و از روش های سخت گیرانه استفاده می </a:t>
            </a:r>
            <a:r>
              <a:rPr lang="fa-IR" dirty="0" smtClean="0">
                <a:cs typeface="B Zar" panose="00000400000000000000" pitchFamily="2" charset="-78"/>
              </a:rPr>
              <a:t>کنند </a:t>
            </a:r>
            <a:r>
              <a:rPr lang="fa-IR" dirty="0">
                <a:cs typeface="B Zar" panose="00000400000000000000" pitchFamily="2" charset="-78"/>
              </a:rPr>
              <a:t>میزان فشارروانی و تنش بیشتری را هم والدین و هم فرزندان باید تحمل کنند،.... </a:t>
            </a:r>
            <a:r>
              <a:rPr lang="fa-IR" dirty="0" smtClean="0">
                <a:cs typeface="B Zar" panose="00000400000000000000" pitchFamily="2" charset="-78"/>
              </a:rPr>
              <a:t>همه </a:t>
            </a:r>
            <a:r>
              <a:rPr lang="fa-IR" dirty="0">
                <a:cs typeface="B Zar" panose="00000400000000000000" pitchFamily="2" charset="-78"/>
              </a:rPr>
              <a:t>این عوامل می توانند در ایجاد و افزایش اضطراب امتحان نقش داشته </a:t>
            </a:r>
            <a:r>
              <a:rPr lang="fa-IR" dirty="0" smtClean="0">
                <a:cs typeface="B Zar" panose="00000400000000000000" pitchFamily="2" charset="-78"/>
              </a:rPr>
              <a:t>باشند.</a:t>
            </a:r>
            <a:endParaRPr lang="fa-IR" dirty="0">
              <a:cs typeface="B Zar" panose="00000400000000000000" pitchFamily="2" charset="-78"/>
            </a:endParaRPr>
          </a:p>
          <a:p>
            <a:endParaRPr lang="fa-IR" dirty="0"/>
          </a:p>
        </p:txBody>
      </p:sp>
    </p:spTree>
    <p:extLst>
      <p:ext uri="{BB962C8B-B14F-4D97-AF65-F5344CB8AC3E}">
        <p14:creationId xmlns:p14="http://schemas.microsoft.com/office/powerpoint/2010/main" val="38171705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normAutofit fontScale="90000"/>
          </a:bodyPr>
          <a:lstStyle/>
          <a:p>
            <a:pPr algn="ctr"/>
            <a:r>
              <a:rPr lang="fa-IR" dirty="0">
                <a:solidFill>
                  <a:srgbClr val="FF0000"/>
                </a:solidFill>
                <a:cs typeface="B Zar" panose="00000400000000000000" pitchFamily="2" charset="-78"/>
              </a:rPr>
              <a:t>ابزارهای سنجش اضطراب امتحان</a:t>
            </a:r>
            <a:r>
              <a:rPr lang="fa-IR" dirty="0">
                <a:cs typeface="B Nazanin" panose="00000400000000000000" pitchFamily="2" charset="-78"/>
              </a:rPr>
              <a:t/>
            </a:r>
            <a:br>
              <a:rPr lang="fa-IR" dirty="0">
                <a:cs typeface="B Nazanin" panose="00000400000000000000" pitchFamily="2" charset="-78"/>
              </a:rPr>
            </a:br>
            <a:endParaRPr lang="fa-IR" dirty="0">
              <a:cs typeface="B Nazanin" panose="00000400000000000000" pitchFamily="2" charset="-78"/>
            </a:endParaRPr>
          </a:p>
        </p:txBody>
      </p:sp>
      <p:sp>
        <p:nvSpPr>
          <p:cNvPr id="3" name="Content Placeholder 2"/>
          <p:cNvSpPr>
            <a:spLocks noGrp="1"/>
          </p:cNvSpPr>
          <p:nvPr>
            <p:ph idx="1"/>
          </p:nvPr>
        </p:nvSpPr>
        <p:spPr>
          <a:solidFill>
            <a:schemeClr val="accent5">
              <a:lumMod val="60000"/>
              <a:lumOff val="40000"/>
            </a:schemeClr>
          </a:solidFill>
        </p:spPr>
        <p:txBody>
          <a:bodyPr>
            <a:normAutofit lnSpcReduction="10000"/>
          </a:bodyPr>
          <a:lstStyle/>
          <a:p>
            <a:pPr>
              <a:lnSpc>
                <a:spcPct val="150000"/>
              </a:lnSpc>
            </a:pPr>
            <a:r>
              <a:rPr lang="fa-IR" dirty="0" smtClean="0">
                <a:cs typeface="B Zar" panose="00000400000000000000" pitchFamily="2" charset="-78"/>
              </a:rPr>
              <a:t>ابزار </a:t>
            </a:r>
            <a:r>
              <a:rPr lang="fa-IR" dirty="0">
                <a:cs typeface="B Zar" panose="00000400000000000000" pitchFamily="2" charset="-78"/>
              </a:rPr>
              <a:t>های متعددی برای سنجش اضطراب امتحان تهیه شده است. فهرست این ابزار ها عبارت است از:</a:t>
            </a:r>
          </a:p>
          <a:p>
            <a:pPr>
              <a:lnSpc>
                <a:spcPct val="150000"/>
              </a:lnSpc>
            </a:pPr>
            <a:r>
              <a:rPr lang="fa-IR" dirty="0">
                <a:cs typeface="B Zar" panose="00000400000000000000" pitchFamily="2" charset="-78"/>
              </a:rPr>
              <a:t>؛) ۱. پرسشنامه اضطراب </a:t>
            </a:r>
            <a:r>
              <a:rPr lang="fa-IR" sz="2600" dirty="0">
                <a:cs typeface="B Zar" panose="00000400000000000000" pitchFamily="2" charset="-78"/>
              </a:rPr>
              <a:t>امتحان</a:t>
            </a:r>
            <a:r>
              <a:rPr lang="fa-IR" dirty="0">
                <a:cs typeface="B Zar" panose="00000400000000000000" pitchFamily="2" charset="-78"/>
              </a:rPr>
              <a:t> )ساراسون و مندلر، ۱۹۵۲</a:t>
            </a:r>
          </a:p>
          <a:p>
            <a:pPr>
              <a:lnSpc>
                <a:spcPct val="150000"/>
              </a:lnSpc>
            </a:pPr>
            <a:r>
              <a:rPr lang="fa-IR" dirty="0">
                <a:cs typeface="B Zar" panose="00000400000000000000" pitchFamily="2" charset="-78"/>
              </a:rPr>
              <a:t>؛) ۲. مقیاس اضطراب امتحان )ساراسون، ۱۹۵۸</a:t>
            </a:r>
          </a:p>
          <a:p>
            <a:pPr>
              <a:lnSpc>
                <a:spcPct val="150000"/>
              </a:lnSpc>
            </a:pPr>
            <a:r>
              <a:rPr lang="fa-IR" dirty="0">
                <a:cs typeface="B Zar" panose="00000400000000000000" pitchFamily="2" charset="-78"/>
              </a:rPr>
              <a:t>؛) ۳. مقیاس اضطراب امتحان )لیبرت و موریس، ۱۹۶۷</a:t>
            </a:r>
          </a:p>
          <a:p>
            <a:pPr>
              <a:lnSpc>
                <a:spcPct val="150000"/>
              </a:lnSpc>
            </a:pPr>
            <a:r>
              <a:rPr lang="fa-IR" dirty="0">
                <a:cs typeface="B Zar" panose="00000400000000000000" pitchFamily="2" charset="-78"/>
              </a:rPr>
              <a:t>؛) ۴. سیاهه اضطراب امتحان )استرهوس، </a:t>
            </a:r>
            <a:r>
              <a:rPr lang="fa-IR" dirty="0" smtClean="0">
                <a:cs typeface="B Zar" panose="00000400000000000000" pitchFamily="2" charset="-78"/>
              </a:rPr>
              <a:t>۱۹۷۲</a:t>
            </a:r>
            <a:endParaRPr lang="fa-IR" dirty="0">
              <a:cs typeface="B Zar" panose="00000400000000000000" pitchFamily="2" charset="-78"/>
            </a:endParaRPr>
          </a:p>
        </p:txBody>
      </p:sp>
    </p:spTree>
    <p:extLst>
      <p:ext uri="{BB962C8B-B14F-4D97-AF65-F5344CB8AC3E}">
        <p14:creationId xmlns:p14="http://schemas.microsoft.com/office/powerpoint/2010/main" val="357289812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152" y="721782"/>
            <a:ext cx="9601196" cy="1303867"/>
          </a:xfrm>
          <a:solidFill>
            <a:schemeClr val="accent5">
              <a:lumMod val="60000"/>
              <a:lumOff val="40000"/>
            </a:schemeClr>
          </a:solidFill>
        </p:spPr>
        <p:txBody>
          <a:bodyPr/>
          <a:lstStyle/>
          <a:p>
            <a:pPr algn="ctr"/>
            <a:r>
              <a:rPr lang="fa-IR" dirty="0">
                <a:solidFill>
                  <a:srgbClr val="FF0000"/>
                </a:solidFill>
                <a:cs typeface="B Zar" panose="00000400000000000000" pitchFamily="2" charset="-78"/>
              </a:rPr>
              <a:t>ابزارهای سنجش اضطراب امتحان</a:t>
            </a:r>
          </a:p>
        </p:txBody>
      </p:sp>
      <p:sp>
        <p:nvSpPr>
          <p:cNvPr id="3" name="Content Placeholder 2"/>
          <p:cNvSpPr>
            <a:spLocks noGrp="1"/>
          </p:cNvSpPr>
          <p:nvPr>
            <p:ph idx="1"/>
          </p:nvPr>
        </p:nvSpPr>
        <p:spPr>
          <a:xfrm>
            <a:off x="1085849" y="2127250"/>
            <a:ext cx="9912351" cy="4038600"/>
          </a:xfrm>
          <a:solidFill>
            <a:schemeClr val="accent5">
              <a:lumMod val="60000"/>
              <a:lumOff val="40000"/>
            </a:schemeClr>
          </a:solidFill>
        </p:spPr>
        <p:txBody>
          <a:bodyPr>
            <a:normAutofit fontScale="92500" lnSpcReduction="10000"/>
          </a:bodyPr>
          <a:lstStyle/>
          <a:p>
            <a:pPr>
              <a:lnSpc>
                <a:spcPct val="150000"/>
              </a:lnSpc>
            </a:pPr>
            <a:r>
              <a:rPr lang="fa-IR" sz="2600" dirty="0">
                <a:cs typeface="B Zar" panose="00000400000000000000" pitchFamily="2" charset="-78"/>
              </a:rPr>
              <a:t>؛) ۵. سیاهه اضطراب امتحان )اسپیل برگر و همکاران، ۱۹۸۸</a:t>
            </a:r>
          </a:p>
          <a:p>
            <a:pPr>
              <a:lnSpc>
                <a:spcPct val="150000"/>
              </a:lnSpc>
            </a:pPr>
            <a:r>
              <a:rPr lang="fa-IR" sz="2600" dirty="0">
                <a:cs typeface="B Zar" panose="00000400000000000000" pitchFamily="2" charset="-78"/>
              </a:rPr>
              <a:t>؛) ۶. آزمون اضطراب پیشرفت )آلپرت وهبر، ۱۹۶۰</a:t>
            </a:r>
          </a:p>
          <a:p>
            <a:pPr>
              <a:lnSpc>
                <a:spcPct val="150000"/>
              </a:lnSpc>
            </a:pPr>
            <a:r>
              <a:rPr lang="fa-IR" sz="2600" dirty="0">
                <a:cs typeface="B Zar" panose="00000400000000000000" pitchFamily="2" charset="-78"/>
              </a:rPr>
              <a:t>۷. مقیاس رفتاری اضطراب امتحان )</a:t>
            </a:r>
            <a:r>
              <a:rPr lang="fa-IR" sz="2600" dirty="0" smtClean="0">
                <a:cs typeface="B Zar" panose="00000400000000000000" pitchFamily="2" charset="-78"/>
              </a:rPr>
              <a:t>سوین ۱۹۶۹</a:t>
            </a:r>
            <a:endParaRPr lang="fa-IR" sz="2600" dirty="0">
              <a:cs typeface="B Zar" panose="00000400000000000000" pitchFamily="2" charset="-78"/>
            </a:endParaRPr>
          </a:p>
          <a:p>
            <a:pPr>
              <a:lnSpc>
                <a:spcPct val="150000"/>
              </a:lnSpc>
            </a:pPr>
            <a:r>
              <a:rPr lang="fa-IR" sz="2600" dirty="0">
                <a:cs typeface="B Zar" panose="00000400000000000000" pitchFamily="2" charset="-78"/>
              </a:rPr>
              <a:t>؛) ۸. مقیاس اضطراب امتحان برای کودکان )ساراسون و همکاران، ۱۹۶۰</a:t>
            </a:r>
          </a:p>
          <a:p>
            <a:pPr>
              <a:lnSpc>
                <a:spcPct val="150000"/>
              </a:lnSpc>
            </a:pPr>
            <a:r>
              <a:rPr lang="fa-IR" sz="2600" dirty="0">
                <a:cs typeface="B Zar" panose="00000400000000000000" pitchFamily="2" charset="-78"/>
              </a:rPr>
              <a:t>؛) ۹. مقیاس ارزیابی شناختی در هنگام امتحان )زاتس و چاسین، ۱۹۸۵</a:t>
            </a:r>
          </a:p>
          <a:p>
            <a:pPr>
              <a:lnSpc>
                <a:spcPct val="150000"/>
              </a:lnSpc>
            </a:pPr>
            <a:r>
              <a:rPr lang="fa-IR" dirty="0">
                <a:cs typeface="B Zar" panose="00000400000000000000" pitchFamily="2" charset="-78"/>
              </a:rPr>
              <a:t>.) </a:t>
            </a:r>
            <a:r>
              <a:rPr lang="fa-IR" sz="2600" dirty="0">
                <a:cs typeface="B Zar" panose="00000400000000000000" pitchFamily="2" charset="-78"/>
              </a:rPr>
              <a:t>۱۰ . سیاهه اضطراب امتحان )ابوالقاسمی و همکاران، ۱۳۷۵</a:t>
            </a:r>
          </a:p>
          <a:p>
            <a:endParaRPr lang="fa-IR" dirty="0"/>
          </a:p>
        </p:txBody>
      </p:sp>
    </p:spTree>
    <p:extLst>
      <p:ext uri="{BB962C8B-B14F-4D97-AF65-F5344CB8AC3E}">
        <p14:creationId xmlns:p14="http://schemas.microsoft.com/office/powerpoint/2010/main" val="2685249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normAutofit fontScale="90000"/>
          </a:bodyPr>
          <a:lstStyle/>
          <a:p>
            <a:pPr algn="ctr"/>
            <a:r>
              <a:rPr lang="fa-IR" dirty="0">
                <a:solidFill>
                  <a:srgbClr val="FF0000"/>
                </a:solidFill>
                <a:cs typeface="B Zar" panose="00000400000000000000" pitchFamily="2" charset="-78"/>
              </a:rPr>
              <a:t>اضطراب امتحان و عملكرد</a:t>
            </a:r>
            <a:r>
              <a:rPr lang="fa-IR" dirty="0">
                <a:cs typeface="B Nazanin" panose="00000400000000000000" pitchFamily="2" charset="-78"/>
              </a:rPr>
              <a:t/>
            </a:r>
            <a:br>
              <a:rPr lang="fa-IR" dirty="0">
                <a:cs typeface="B Nazanin" panose="00000400000000000000" pitchFamily="2" charset="-78"/>
              </a:rPr>
            </a:br>
            <a:endParaRPr lang="fa-IR" dirty="0">
              <a:cs typeface="B Nazanin" panose="00000400000000000000" pitchFamily="2" charset="-78"/>
            </a:endParaRPr>
          </a:p>
        </p:txBody>
      </p:sp>
      <p:sp>
        <p:nvSpPr>
          <p:cNvPr id="3" name="Content Placeholder 2"/>
          <p:cNvSpPr>
            <a:spLocks noGrp="1"/>
          </p:cNvSpPr>
          <p:nvPr>
            <p:ph idx="1"/>
          </p:nvPr>
        </p:nvSpPr>
        <p:spPr>
          <a:solidFill>
            <a:schemeClr val="accent5">
              <a:lumMod val="60000"/>
              <a:lumOff val="40000"/>
            </a:schemeClr>
          </a:solidFill>
        </p:spPr>
        <p:txBody>
          <a:bodyPr/>
          <a:lstStyle/>
          <a:p>
            <a:pPr>
              <a:lnSpc>
                <a:spcPct val="150000"/>
              </a:lnSpc>
            </a:pPr>
            <a:r>
              <a:rPr lang="fa-IR" dirty="0" smtClean="0">
                <a:cs typeface="B Zar" panose="00000400000000000000" pitchFamily="2" charset="-78"/>
              </a:rPr>
              <a:t>یک </a:t>
            </a:r>
            <a:r>
              <a:rPr lang="fa-IR" dirty="0">
                <a:cs typeface="B Zar" panose="00000400000000000000" pitchFamily="2" charset="-78"/>
              </a:rPr>
              <a:t>دانش آموز یا دانشجوی مضطرب معمولاً به فردی گفته می شود که مطالب امتحانی را خوب یاد گرفته است، امّا به </a:t>
            </a:r>
            <a:r>
              <a:rPr lang="fa-IR" dirty="0" smtClean="0">
                <a:cs typeface="B Zar" panose="00000400000000000000" pitchFamily="2" charset="-78"/>
              </a:rPr>
              <a:t>علّت اضطراب </a:t>
            </a:r>
            <a:r>
              <a:rPr lang="fa-IR" dirty="0">
                <a:cs typeface="B Zar" panose="00000400000000000000" pitchFamily="2" charset="-78"/>
              </a:rPr>
              <a:t>نمی تواند دانش خود را در امتحان نشان دهد. از این رو، می توان انتظار داشت که بین نمرات اضطراب امتحان </a:t>
            </a:r>
            <a:r>
              <a:rPr lang="fa-IR" dirty="0" smtClean="0">
                <a:cs typeface="B Zar" panose="00000400000000000000" pitchFamily="2" charset="-78"/>
              </a:rPr>
              <a:t>و نمرات </a:t>
            </a:r>
            <a:r>
              <a:rPr lang="fa-IR" dirty="0">
                <a:cs typeface="B Zar" panose="00000400000000000000" pitchFamily="2" charset="-78"/>
              </a:rPr>
              <a:t>امتحان رابطه معکوس معناداری وجود دارد.</a:t>
            </a:r>
          </a:p>
        </p:txBody>
      </p:sp>
    </p:spTree>
    <p:extLst>
      <p:ext uri="{BB962C8B-B14F-4D97-AF65-F5344CB8AC3E}">
        <p14:creationId xmlns:p14="http://schemas.microsoft.com/office/powerpoint/2010/main" val="144409084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normAutofit fontScale="90000"/>
          </a:bodyPr>
          <a:lstStyle/>
          <a:p>
            <a:pPr algn="ctr"/>
            <a:r>
              <a:rPr lang="fa-IR" dirty="0">
                <a:solidFill>
                  <a:srgbClr val="002060"/>
                </a:solidFill>
                <a:cs typeface="B Zar" panose="00000400000000000000" pitchFamily="2" charset="-78"/>
              </a:rPr>
              <a:t>درمان اضطراب امتحان</a:t>
            </a:r>
            <a:r>
              <a:rPr lang="fa-IR" dirty="0"/>
              <a:t/>
            </a:r>
            <a:br>
              <a:rPr lang="fa-IR" dirty="0"/>
            </a:br>
            <a:endParaRPr lang="fa-IR" dirty="0"/>
          </a:p>
        </p:txBody>
      </p:sp>
      <p:sp>
        <p:nvSpPr>
          <p:cNvPr id="3" name="Content Placeholder 2"/>
          <p:cNvSpPr>
            <a:spLocks noGrp="1"/>
          </p:cNvSpPr>
          <p:nvPr>
            <p:ph idx="1"/>
          </p:nvPr>
        </p:nvSpPr>
        <p:spPr>
          <a:xfrm>
            <a:off x="1295400" y="2556932"/>
            <a:ext cx="9601197" cy="1538818"/>
          </a:xfrm>
          <a:solidFill>
            <a:schemeClr val="accent5">
              <a:lumMod val="60000"/>
              <a:lumOff val="40000"/>
            </a:schemeClr>
          </a:solidFill>
        </p:spPr>
        <p:txBody>
          <a:bodyPr>
            <a:normAutofit/>
          </a:bodyPr>
          <a:lstStyle/>
          <a:p>
            <a:pPr>
              <a:lnSpc>
                <a:spcPct val="150000"/>
              </a:lnSpc>
            </a:pPr>
            <a:r>
              <a:rPr lang="fa-IR" dirty="0" smtClean="0">
                <a:cs typeface="B Zar" panose="00000400000000000000" pitchFamily="2" charset="-78"/>
              </a:rPr>
              <a:t>به </a:t>
            </a:r>
            <a:r>
              <a:rPr lang="fa-IR" dirty="0">
                <a:cs typeface="B Zar" panose="00000400000000000000" pitchFamily="2" charset="-78"/>
              </a:rPr>
              <a:t>نظر می رسد که دانش آموزان و دانشجویان دارای اضطراب امتحان و هراس از مار از شایع ترین گروه هایی از افراد هستند </a:t>
            </a:r>
            <a:r>
              <a:rPr lang="fa-IR" dirty="0" smtClean="0">
                <a:cs typeface="B Zar" panose="00000400000000000000" pitchFamily="2" charset="-78"/>
              </a:rPr>
              <a:t>که برای </a:t>
            </a:r>
            <a:r>
              <a:rPr lang="fa-IR" dirty="0">
                <a:cs typeface="B Zar" panose="00000400000000000000" pitchFamily="2" charset="-78"/>
              </a:rPr>
              <a:t>درمان آن ها از روش های درمانی رفتاری استفاده شده </a:t>
            </a:r>
            <a:r>
              <a:rPr lang="fa-IR" dirty="0" smtClean="0">
                <a:cs typeface="B Zar" panose="00000400000000000000" pitchFamily="2" charset="-78"/>
              </a:rPr>
              <a:t>است</a:t>
            </a:r>
            <a:r>
              <a:rPr lang="fa-IR" dirty="0" smtClean="0">
                <a:cs typeface="B Nazanin" panose="00000400000000000000" pitchFamily="2" charset="-78"/>
              </a:rPr>
              <a:t>.</a:t>
            </a:r>
            <a:endParaRPr lang="fa-IR" dirty="0">
              <a:cs typeface="B Nazanin" panose="00000400000000000000" pitchFamily="2" charset="-78"/>
            </a:endParaRPr>
          </a:p>
        </p:txBody>
      </p:sp>
    </p:spTree>
    <p:extLst>
      <p:ext uri="{BB962C8B-B14F-4D97-AF65-F5344CB8AC3E}">
        <p14:creationId xmlns:p14="http://schemas.microsoft.com/office/powerpoint/2010/main" val="222161267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normAutofit fontScale="90000"/>
          </a:bodyPr>
          <a:lstStyle/>
          <a:p>
            <a:pPr algn="ctr"/>
            <a:r>
              <a:rPr lang="fa-IR" dirty="0" smtClean="0">
                <a:solidFill>
                  <a:srgbClr val="002060"/>
                </a:solidFill>
                <a:cs typeface="B Zar" panose="00000400000000000000" pitchFamily="2" charset="-78"/>
              </a:rPr>
              <a:t>حساسیت </a:t>
            </a:r>
            <a:r>
              <a:rPr lang="fa-IR" dirty="0">
                <a:solidFill>
                  <a:srgbClr val="002060"/>
                </a:solidFill>
                <a:cs typeface="B Zar" panose="00000400000000000000" pitchFamily="2" charset="-78"/>
              </a:rPr>
              <a:t>زدایی منظم</a:t>
            </a:r>
            <a:r>
              <a:rPr lang="fa-IR" dirty="0"/>
              <a:t/>
            </a:r>
            <a:br>
              <a:rPr lang="fa-IR" dirty="0"/>
            </a:br>
            <a:endParaRPr lang="fa-IR" dirty="0"/>
          </a:p>
        </p:txBody>
      </p:sp>
      <p:sp>
        <p:nvSpPr>
          <p:cNvPr id="3" name="Content Placeholder 2"/>
          <p:cNvSpPr>
            <a:spLocks noGrp="1"/>
          </p:cNvSpPr>
          <p:nvPr>
            <p:ph idx="1"/>
          </p:nvPr>
        </p:nvSpPr>
        <p:spPr>
          <a:solidFill>
            <a:schemeClr val="accent5">
              <a:lumMod val="60000"/>
              <a:lumOff val="40000"/>
            </a:schemeClr>
          </a:solidFill>
        </p:spPr>
        <p:txBody>
          <a:bodyPr/>
          <a:lstStyle/>
          <a:p>
            <a:pPr>
              <a:lnSpc>
                <a:spcPct val="150000"/>
              </a:lnSpc>
            </a:pPr>
            <a:r>
              <a:rPr lang="fa-IR" dirty="0" smtClean="0">
                <a:cs typeface="B Zar" panose="00000400000000000000" pitchFamily="2" charset="-78"/>
              </a:rPr>
              <a:t>حساسیت </a:t>
            </a:r>
            <a:r>
              <a:rPr lang="fa-IR" dirty="0">
                <a:cs typeface="B Zar" panose="00000400000000000000" pitchFamily="2" charset="-78"/>
              </a:rPr>
              <a:t>زدایی منظم ) ۱۰۰ (تکنیک رفتاری است که به میزان زیادی برای درمان اضطراب امتحان استفاده شده است. </a:t>
            </a:r>
            <a:r>
              <a:rPr lang="fa-IR" dirty="0" smtClean="0">
                <a:cs typeface="B Zar" panose="00000400000000000000" pitchFamily="2" charset="-78"/>
              </a:rPr>
              <a:t>روش </a:t>
            </a:r>
            <a:r>
              <a:rPr lang="fa-IR" dirty="0">
                <a:cs typeface="B Zar" panose="00000400000000000000" pitchFamily="2" charset="-78"/>
              </a:rPr>
              <a:t>حساسیت زدایی منظم اولین بار به وسیله </a:t>
            </a:r>
            <a:r>
              <a:rPr lang="fa-IR" dirty="0" smtClean="0">
                <a:cs typeface="B Zar" panose="00000400000000000000" pitchFamily="2" charset="-78"/>
              </a:rPr>
              <a:t>ولپی برای </a:t>
            </a:r>
            <a:r>
              <a:rPr lang="fa-IR" dirty="0">
                <a:cs typeface="B Zar" panose="00000400000000000000" pitchFamily="2" charset="-78"/>
              </a:rPr>
              <a:t>درمان هراس ها ابداع شد. بنابراین در اصل شرطی </a:t>
            </a:r>
            <a:r>
              <a:rPr lang="fa-IR" dirty="0" smtClean="0">
                <a:cs typeface="B Zar" panose="00000400000000000000" pitchFamily="2" charset="-78"/>
              </a:rPr>
              <a:t>سازی تقابلی ، ابتدا </a:t>
            </a:r>
            <a:r>
              <a:rPr lang="fa-IR" dirty="0">
                <a:cs typeface="B Zar" panose="00000400000000000000" pitchFamily="2" charset="-78"/>
              </a:rPr>
              <a:t>پاسخ هایی که با ترس مغایر و یا ناهمساز هستند شناسایی می شوند و بعد از مراجع خواسته می شود تا </a:t>
            </a:r>
            <a:r>
              <a:rPr lang="fa-IR" dirty="0" smtClean="0">
                <a:cs typeface="B Zar" panose="00000400000000000000" pitchFamily="2" charset="-78"/>
              </a:rPr>
              <a:t>درموقعیت </a:t>
            </a:r>
            <a:r>
              <a:rPr lang="fa-IR" dirty="0">
                <a:cs typeface="B Zar" panose="00000400000000000000" pitchFamily="2" charset="-78"/>
              </a:rPr>
              <a:t>هایی که ترس تولید می کنند این پاسخ های مغایر با ترس را از خود بروز </a:t>
            </a:r>
            <a:r>
              <a:rPr lang="fa-IR" dirty="0" smtClean="0">
                <a:cs typeface="B Zar" panose="00000400000000000000" pitchFamily="2" charset="-78"/>
              </a:rPr>
              <a:t>دهد.</a:t>
            </a:r>
            <a:endParaRPr lang="fa-IR" dirty="0">
              <a:cs typeface="B Zar" panose="00000400000000000000" pitchFamily="2" charset="-78"/>
            </a:endParaRPr>
          </a:p>
          <a:p>
            <a:endParaRPr lang="fa-IR" dirty="0"/>
          </a:p>
        </p:txBody>
      </p:sp>
    </p:spTree>
    <p:extLst>
      <p:ext uri="{BB962C8B-B14F-4D97-AF65-F5344CB8AC3E}">
        <p14:creationId xmlns:p14="http://schemas.microsoft.com/office/powerpoint/2010/main" val="3905047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3638" y="508715"/>
            <a:ext cx="11249697" cy="1513268"/>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fa-IR" sz="2800" b="1" dirty="0" smtClean="0">
                <a:solidFill>
                  <a:srgbClr val="FF0000"/>
                </a:solidFill>
                <a:cs typeface="B Zar" panose="00000400000000000000" pitchFamily="2" charset="-78"/>
              </a:rPr>
              <a:t>علل اضطراب دانش‌آموزان بسیار مختلف و متعدد است امّا مهم‌ترین علل عبارتند از:</a:t>
            </a:r>
            <a:r>
              <a:rPr lang="fa-IR" sz="2800" b="1" dirty="0" smtClean="0">
                <a:cs typeface="B Zar" panose="00000400000000000000" pitchFamily="2" charset="-78"/>
              </a:rPr>
              <a:t/>
            </a:r>
            <a:br>
              <a:rPr lang="fa-IR" sz="2800" b="1" dirty="0" smtClean="0">
                <a:cs typeface="B Zar" panose="00000400000000000000" pitchFamily="2" charset="-78"/>
              </a:rPr>
            </a:br>
            <a:endParaRPr lang="fa-IR" sz="2800" b="1" dirty="0">
              <a:cs typeface="B Zar" panose="00000400000000000000" pitchFamily="2" charset="-78"/>
            </a:endParaRPr>
          </a:p>
        </p:txBody>
      </p:sp>
      <p:graphicFrame>
        <p:nvGraphicFramePr>
          <p:cNvPr id="28" name="Content Placeholder 27"/>
          <p:cNvGraphicFramePr>
            <a:graphicFrameLocks noGrp="1"/>
          </p:cNvGraphicFramePr>
          <p:nvPr>
            <p:ph idx="1"/>
            <p:extLst>
              <p:ext uri="{D42A27DB-BD31-4B8C-83A1-F6EECF244321}">
                <p14:modId xmlns:p14="http://schemas.microsoft.com/office/powerpoint/2010/main" val="2532814919"/>
              </p:ext>
            </p:extLst>
          </p:nvPr>
        </p:nvGraphicFramePr>
        <p:xfrm>
          <a:off x="428223" y="2096080"/>
          <a:ext cx="11310869" cy="4459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176374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002060"/>
                </a:solidFill>
                <a:cs typeface="B Zar" panose="00000400000000000000" pitchFamily="2" charset="-78"/>
              </a:rPr>
              <a:t>حساسیت زدایی منظم</a:t>
            </a:r>
          </a:p>
        </p:txBody>
      </p:sp>
      <p:sp>
        <p:nvSpPr>
          <p:cNvPr id="3" name="Content Placeholder 2"/>
          <p:cNvSpPr>
            <a:spLocks noGrp="1"/>
          </p:cNvSpPr>
          <p:nvPr>
            <p:ph idx="1"/>
          </p:nvPr>
        </p:nvSpPr>
        <p:spPr>
          <a:solidFill>
            <a:schemeClr val="accent5">
              <a:lumMod val="60000"/>
              <a:lumOff val="40000"/>
            </a:schemeClr>
          </a:solidFill>
        </p:spPr>
        <p:txBody>
          <a:bodyPr>
            <a:normAutofit/>
          </a:bodyPr>
          <a:lstStyle/>
          <a:p>
            <a:pPr>
              <a:lnSpc>
                <a:spcPct val="150000"/>
              </a:lnSpc>
            </a:pPr>
            <a:r>
              <a:rPr lang="fa-IR" dirty="0">
                <a:cs typeface="B Zar" panose="00000400000000000000" pitchFamily="2" charset="-78"/>
              </a:rPr>
              <a:t>برای انجام عمل حساسیت زدایی درمانگر و مراجع طی چند جلسه به بررسی مشکل و درک چگونگی </a:t>
            </a:r>
            <a:r>
              <a:rPr lang="fa-IR" dirty="0" smtClean="0">
                <a:cs typeface="B Zar" panose="00000400000000000000" pitchFamily="2" charset="-78"/>
              </a:rPr>
              <a:t>اضطراب مراجع</a:t>
            </a:r>
            <a:r>
              <a:rPr lang="fa-IR" dirty="0">
                <a:cs typeface="B Zar" panose="00000400000000000000" pitchFamily="2" charset="-78"/>
              </a:rPr>
              <a:t> </a:t>
            </a:r>
            <a:r>
              <a:rPr lang="fa-IR" dirty="0" smtClean="0">
                <a:cs typeface="B Zar" panose="00000400000000000000" pitchFamily="2" charset="-78"/>
              </a:rPr>
              <a:t>می </a:t>
            </a:r>
            <a:r>
              <a:rPr lang="fa-IR" dirty="0">
                <a:cs typeface="B Zar" panose="00000400000000000000" pitchFamily="2" charset="-78"/>
              </a:rPr>
              <a:t>پردازند و موقعیت های خاص و اضطراب زا را مشخص می کنند. پس از </a:t>
            </a:r>
            <a:r>
              <a:rPr lang="fa-IR" dirty="0" smtClean="0">
                <a:cs typeface="B Zar" panose="00000400000000000000" pitchFamily="2" charset="-78"/>
              </a:rPr>
              <a:t>مشخص شدن </a:t>
            </a:r>
            <a:r>
              <a:rPr lang="fa-IR" dirty="0">
                <a:cs typeface="B Zar" panose="00000400000000000000" pitchFamily="2" charset="-78"/>
              </a:rPr>
              <a:t>نوع اضطراب مراجع و موقعیت </a:t>
            </a:r>
            <a:r>
              <a:rPr lang="fa-IR" dirty="0" smtClean="0">
                <a:cs typeface="B Zar" panose="00000400000000000000" pitchFamily="2" charset="-78"/>
              </a:rPr>
              <a:t>هایی که </a:t>
            </a:r>
            <a:r>
              <a:rPr lang="fa-IR" dirty="0">
                <a:cs typeface="B Zar" panose="00000400000000000000" pitchFamily="2" charset="-78"/>
              </a:rPr>
              <a:t>در او اضطراب ایجاد می کنند، درمانگر تکنیک حساسیت زدایی منظم و اصول زیربنایی آن را معرفی می </a:t>
            </a:r>
            <a:r>
              <a:rPr lang="fa-IR" dirty="0" smtClean="0">
                <a:cs typeface="B Zar" panose="00000400000000000000" pitchFamily="2" charset="-78"/>
              </a:rPr>
              <a:t>کند </a:t>
            </a:r>
            <a:r>
              <a:rPr lang="fa-IR" dirty="0">
                <a:cs typeface="B Zar" panose="00000400000000000000" pitchFamily="2" charset="-78"/>
              </a:rPr>
              <a:t>به ویژه </a:t>
            </a:r>
            <a:r>
              <a:rPr lang="fa-IR" dirty="0" smtClean="0">
                <a:cs typeface="B Zar" panose="00000400000000000000" pitchFamily="2" charset="-78"/>
              </a:rPr>
              <a:t>به مراجع </a:t>
            </a:r>
            <a:r>
              <a:rPr lang="fa-IR" dirty="0">
                <a:cs typeface="B Zar" panose="00000400000000000000" pitchFamily="2" charset="-78"/>
              </a:rPr>
              <a:t>گفته می شود که یک فرد نمی تواند در یک لحظه زمانی هم مضطرب و عصبی و هم در حالت آرامش و استراحت باشد.</a:t>
            </a:r>
          </a:p>
        </p:txBody>
      </p:sp>
    </p:spTree>
    <p:extLst>
      <p:ext uri="{BB962C8B-B14F-4D97-AF65-F5344CB8AC3E}">
        <p14:creationId xmlns:p14="http://schemas.microsoft.com/office/powerpoint/2010/main" val="120309122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002060"/>
                </a:solidFill>
                <a:cs typeface="B Zar" panose="00000400000000000000" pitchFamily="2" charset="-78"/>
              </a:rPr>
              <a:t>حساسیت زدایی منظم</a:t>
            </a:r>
          </a:p>
        </p:txBody>
      </p:sp>
      <p:sp>
        <p:nvSpPr>
          <p:cNvPr id="3" name="Content Placeholder 2"/>
          <p:cNvSpPr>
            <a:spLocks noGrp="1"/>
          </p:cNvSpPr>
          <p:nvPr>
            <p:ph idx="1"/>
          </p:nvPr>
        </p:nvSpPr>
        <p:spPr>
          <a:solidFill>
            <a:schemeClr val="accent5">
              <a:lumMod val="60000"/>
              <a:lumOff val="40000"/>
            </a:schemeClr>
          </a:solidFill>
        </p:spPr>
        <p:txBody>
          <a:bodyPr/>
          <a:lstStyle/>
          <a:p>
            <a:pPr>
              <a:lnSpc>
                <a:spcPct val="150000"/>
              </a:lnSpc>
            </a:pPr>
            <a:r>
              <a:rPr lang="fa-IR" dirty="0">
                <a:cs typeface="B Zar" panose="00000400000000000000" pitchFamily="2" charset="-78"/>
              </a:rPr>
              <a:t>پس از شناخت موقعیت های اضطراب زا و اصول زیربنایی روش حساسیت زدایی منظم، مراجع به کمک درمانگر فهرستی </a:t>
            </a:r>
            <a:r>
              <a:rPr lang="fa-IR" dirty="0" smtClean="0">
                <a:cs typeface="B Zar" panose="00000400000000000000" pitchFamily="2" charset="-78"/>
              </a:rPr>
              <a:t>از محرک </a:t>
            </a:r>
            <a:r>
              <a:rPr lang="fa-IR" dirty="0">
                <a:cs typeface="B Zar" panose="00000400000000000000" pitchFamily="2" charset="-78"/>
              </a:rPr>
              <a:t>های اضطراب زا را با رعایت سلسله مراتب تهیه این فهرست موقعیت هایی که بیشتر از همه اضطراب زا هستند در </a:t>
            </a:r>
            <a:r>
              <a:rPr lang="fa-IR" dirty="0" smtClean="0">
                <a:cs typeface="B Zar" panose="00000400000000000000" pitchFamily="2" charset="-78"/>
              </a:rPr>
              <a:t>بالای فهرست </a:t>
            </a:r>
            <a:r>
              <a:rPr lang="fa-IR" dirty="0">
                <a:cs typeface="B Zar" panose="00000400000000000000" pitchFamily="2" charset="-78"/>
              </a:rPr>
              <a:t>و آن هایی که کمتر از همه اضطراب ایجاد می کنند، در پایین فهرست قرار داده می شوند.</a:t>
            </a:r>
          </a:p>
        </p:txBody>
      </p:sp>
    </p:spTree>
    <p:extLst>
      <p:ext uri="{BB962C8B-B14F-4D97-AF65-F5344CB8AC3E}">
        <p14:creationId xmlns:p14="http://schemas.microsoft.com/office/powerpoint/2010/main" val="354602652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002060"/>
                </a:solidFill>
                <a:cs typeface="B Zar" panose="00000400000000000000" pitchFamily="2" charset="-78"/>
              </a:rPr>
              <a:t>حساسیت زدایی منظم</a:t>
            </a:r>
          </a:p>
        </p:txBody>
      </p:sp>
      <p:sp>
        <p:nvSpPr>
          <p:cNvPr id="3" name="Content Placeholder 2"/>
          <p:cNvSpPr>
            <a:spLocks noGrp="1"/>
          </p:cNvSpPr>
          <p:nvPr>
            <p:ph idx="1"/>
          </p:nvPr>
        </p:nvSpPr>
        <p:spPr>
          <a:solidFill>
            <a:schemeClr val="accent5">
              <a:lumMod val="60000"/>
              <a:lumOff val="40000"/>
            </a:schemeClr>
          </a:solidFill>
        </p:spPr>
        <p:txBody>
          <a:bodyPr>
            <a:normAutofit/>
          </a:bodyPr>
          <a:lstStyle/>
          <a:p>
            <a:pPr>
              <a:lnSpc>
                <a:spcPct val="150000"/>
              </a:lnSpc>
            </a:pPr>
            <a:r>
              <a:rPr lang="fa-IR" dirty="0">
                <a:cs typeface="B Zar" panose="00000400000000000000" pitchFamily="2" charset="-78"/>
              </a:rPr>
              <a:t>آنگاه، درمانگر </a:t>
            </a:r>
            <a:r>
              <a:rPr lang="fa-IR" dirty="0" smtClean="0">
                <a:cs typeface="B Zar" panose="00000400000000000000" pitchFamily="2" charset="-78"/>
              </a:rPr>
              <a:t>نحوه ی </a:t>
            </a:r>
            <a:r>
              <a:rPr lang="fa-IR" dirty="0">
                <a:cs typeface="B Zar" panose="00000400000000000000" pitchFamily="2" charset="-78"/>
              </a:rPr>
              <a:t>آرمیدگی </a:t>
            </a:r>
            <a:r>
              <a:rPr lang="fa-IR" dirty="0" smtClean="0">
                <a:cs typeface="B Zar" panose="00000400000000000000" pitchFamily="2" charset="-78"/>
              </a:rPr>
              <a:t>عضلانی را </a:t>
            </a:r>
            <a:r>
              <a:rPr lang="fa-IR" dirty="0">
                <a:cs typeface="B Zar" panose="00000400000000000000" pitchFamily="2" charset="-78"/>
              </a:rPr>
              <a:t>به </a:t>
            </a:r>
            <a:r>
              <a:rPr lang="fa-IR" dirty="0" smtClean="0">
                <a:cs typeface="B Zar" panose="00000400000000000000" pitchFamily="2" charset="-78"/>
              </a:rPr>
              <a:t>مراجع </a:t>
            </a:r>
            <a:r>
              <a:rPr lang="fa-IR" dirty="0">
                <a:cs typeface="B Zar" panose="00000400000000000000" pitchFamily="2" charset="-78"/>
              </a:rPr>
              <a:t>می آموزد و به او کمک می کند تا در یک حالت آرامش کامل قرار گیرد. در مرحله آخر، درمانگر برای مراجعی که </a:t>
            </a:r>
            <a:r>
              <a:rPr lang="fa-IR" dirty="0" smtClean="0">
                <a:cs typeface="B Zar" panose="00000400000000000000" pitchFamily="2" charset="-78"/>
              </a:rPr>
              <a:t>کاملاً در </a:t>
            </a:r>
            <a:r>
              <a:rPr lang="fa-IR" dirty="0">
                <a:cs typeface="B Zar" panose="00000400000000000000" pitchFamily="2" charset="-78"/>
              </a:rPr>
              <a:t>حال استراحت قرار گرفته است، محرک های اضطراب زا را یکی یکی ارایه می دهد. در ارایه محرک های اضطراب </a:t>
            </a:r>
            <a:r>
              <a:rPr lang="fa-IR" dirty="0" smtClean="0">
                <a:cs typeface="B Zar" panose="00000400000000000000" pitchFamily="2" charset="-78"/>
              </a:rPr>
              <a:t>زا درمانگر </a:t>
            </a:r>
            <a:r>
              <a:rPr lang="fa-IR" dirty="0">
                <a:cs typeface="B Zar" panose="00000400000000000000" pitchFamily="2" charset="-78"/>
              </a:rPr>
              <a:t>از پایین ترین سطح جدول شروع می کند و به تدریج به سمت موقعیت هایی پیش می رود که بیش از همه اضطراب </a:t>
            </a:r>
            <a:r>
              <a:rPr lang="fa-IR" dirty="0" smtClean="0">
                <a:cs typeface="B Zar" panose="00000400000000000000" pitchFamily="2" charset="-78"/>
              </a:rPr>
              <a:t>ایجاد می </a:t>
            </a:r>
            <a:r>
              <a:rPr lang="fa-IR" dirty="0">
                <a:cs typeface="B Zar" panose="00000400000000000000" pitchFamily="2" charset="-78"/>
              </a:rPr>
              <a:t>کنند.</a:t>
            </a:r>
          </a:p>
        </p:txBody>
      </p:sp>
    </p:spTree>
    <p:extLst>
      <p:ext uri="{BB962C8B-B14F-4D97-AF65-F5344CB8AC3E}">
        <p14:creationId xmlns:p14="http://schemas.microsoft.com/office/powerpoint/2010/main" val="18253969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cs typeface="B Zar" panose="00000400000000000000" pitchFamily="2" charset="-78"/>
              </a:rPr>
              <a:t>حساسیت زدایی منظم</a:t>
            </a:r>
          </a:p>
        </p:txBody>
      </p:sp>
      <p:sp>
        <p:nvSpPr>
          <p:cNvPr id="3" name="Content Placeholder 2"/>
          <p:cNvSpPr>
            <a:spLocks noGrp="1"/>
          </p:cNvSpPr>
          <p:nvPr>
            <p:ph idx="1"/>
          </p:nvPr>
        </p:nvSpPr>
        <p:spPr>
          <a:solidFill>
            <a:schemeClr val="accent5">
              <a:lumMod val="60000"/>
              <a:lumOff val="40000"/>
            </a:schemeClr>
          </a:solidFill>
        </p:spPr>
        <p:txBody>
          <a:bodyPr>
            <a:normAutofit/>
          </a:bodyPr>
          <a:lstStyle/>
          <a:p>
            <a:pPr>
              <a:lnSpc>
                <a:spcPct val="150000"/>
              </a:lnSpc>
            </a:pPr>
            <a:r>
              <a:rPr lang="fa-IR" dirty="0">
                <a:cs typeface="B Zar" panose="00000400000000000000" pitchFamily="2" charset="-78"/>
              </a:rPr>
              <a:t>دانش آموزان یا دانشجویانی که نمرات بالایی در مقیاس های اضطراب امتحان حساسیت زدایی قرار می گیرند. در </a:t>
            </a:r>
            <a:r>
              <a:rPr lang="fa-IR" dirty="0" smtClean="0">
                <a:cs typeface="B Zar" panose="00000400000000000000" pitchFamily="2" charset="-78"/>
              </a:rPr>
              <a:t>روش غرقه </a:t>
            </a:r>
            <a:r>
              <a:rPr lang="fa-IR" dirty="0">
                <a:cs typeface="B Zar" panose="00000400000000000000" pitchFamily="2" charset="-78"/>
              </a:rPr>
              <a:t>سازی </a:t>
            </a:r>
            <a:r>
              <a:rPr lang="fa-IR" dirty="0" smtClean="0">
                <a:cs typeface="B Zar" panose="00000400000000000000" pitchFamily="2" charset="-78"/>
              </a:rPr>
              <a:t>خیالی مراجع </a:t>
            </a:r>
            <a:r>
              <a:rPr lang="fa-IR" dirty="0">
                <a:cs typeface="B Zar" panose="00000400000000000000" pitchFamily="2" charset="-78"/>
              </a:rPr>
              <a:t>فقط با اضطراب زاترین محرک های سلسله مراتب اضطراب مواجه می شوند. البته به آزمودنی </a:t>
            </a:r>
            <a:r>
              <a:rPr lang="fa-IR" dirty="0" smtClean="0">
                <a:cs typeface="B Zar" panose="00000400000000000000" pitchFamily="2" charset="-78"/>
              </a:rPr>
              <a:t>هاآموزش </a:t>
            </a:r>
            <a:r>
              <a:rPr lang="fa-IR" dirty="0">
                <a:cs typeface="B Zar" panose="00000400000000000000" pitchFamily="2" charset="-78"/>
              </a:rPr>
              <a:t>آرمیدگی داده نمی شود و به همین دلیل آن ها اضطراب زیادی را تجربه می کنند که باید از طریق مواجهه طولانی </a:t>
            </a:r>
            <a:r>
              <a:rPr lang="fa-IR" dirty="0" smtClean="0">
                <a:cs typeface="B Zar" panose="00000400000000000000" pitchFamily="2" charset="-78"/>
              </a:rPr>
              <a:t>با صحنه </a:t>
            </a:r>
            <a:r>
              <a:rPr lang="fa-IR" dirty="0">
                <a:cs typeface="B Zar" panose="00000400000000000000" pitchFamily="2" charset="-78"/>
              </a:rPr>
              <a:t>ها آن را خاموش کرد</a:t>
            </a:r>
          </a:p>
        </p:txBody>
      </p:sp>
    </p:spTree>
    <p:extLst>
      <p:ext uri="{BB962C8B-B14F-4D97-AF65-F5344CB8AC3E}">
        <p14:creationId xmlns:p14="http://schemas.microsoft.com/office/powerpoint/2010/main" val="39593581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normAutofit fontScale="90000"/>
          </a:bodyPr>
          <a:lstStyle/>
          <a:p>
            <a:pPr algn="ctr"/>
            <a:r>
              <a:rPr lang="fa-IR" dirty="0">
                <a:solidFill>
                  <a:srgbClr val="002060"/>
                </a:solidFill>
                <a:cs typeface="B Zar" panose="00000400000000000000" pitchFamily="2" charset="-78"/>
              </a:rPr>
              <a:t>روش های شناختی</a:t>
            </a:r>
            <a:r>
              <a:rPr lang="fa-IR" dirty="0"/>
              <a:t/>
            </a:r>
            <a:br>
              <a:rPr lang="fa-IR" dirty="0"/>
            </a:br>
            <a:endParaRPr lang="fa-IR" dirty="0"/>
          </a:p>
        </p:txBody>
      </p:sp>
      <p:sp>
        <p:nvSpPr>
          <p:cNvPr id="3" name="Content Placeholder 2"/>
          <p:cNvSpPr>
            <a:spLocks noGrp="1"/>
          </p:cNvSpPr>
          <p:nvPr>
            <p:ph idx="1"/>
          </p:nvPr>
        </p:nvSpPr>
        <p:spPr>
          <a:solidFill>
            <a:schemeClr val="accent5">
              <a:lumMod val="60000"/>
              <a:lumOff val="40000"/>
            </a:schemeClr>
          </a:solidFill>
        </p:spPr>
        <p:txBody>
          <a:bodyPr>
            <a:normAutofit lnSpcReduction="10000"/>
          </a:bodyPr>
          <a:lstStyle/>
          <a:p>
            <a:pPr>
              <a:lnSpc>
                <a:spcPct val="150000"/>
              </a:lnSpc>
            </a:pPr>
            <a:r>
              <a:rPr lang="fa-IR" dirty="0" smtClean="0">
                <a:cs typeface="B Zar" panose="00000400000000000000" pitchFamily="2" charset="-78"/>
              </a:rPr>
              <a:t>شناخت </a:t>
            </a:r>
            <a:r>
              <a:rPr lang="fa-IR" dirty="0">
                <a:cs typeface="B Zar" panose="00000400000000000000" pitchFamily="2" charset="-78"/>
              </a:rPr>
              <a:t>درمانی شکلی سازمان یافته از روان درمانی است که برای کاهش علایم و کمک به بیمار برای یادگیری روش </a:t>
            </a:r>
            <a:r>
              <a:rPr lang="fa-IR" dirty="0" smtClean="0">
                <a:cs typeface="B Zar" panose="00000400000000000000" pitchFamily="2" charset="-78"/>
              </a:rPr>
              <a:t>های مؤثرتر </a:t>
            </a:r>
            <a:r>
              <a:rPr lang="fa-IR" dirty="0">
                <a:cs typeface="B Zar" panose="00000400000000000000" pitchFamily="2" charset="-78"/>
              </a:rPr>
              <a:t>به منظور مواجهه با مشکلاتی که سبب ناراحتی او می شوند، طراحی شده است. </a:t>
            </a:r>
            <a:endParaRPr lang="fa-IR" dirty="0" smtClean="0">
              <a:cs typeface="B Zar" panose="00000400000000000000" pitchFamily="2" charset="-78"/>
            </a:endParaRPr>
          </a:p>
          <a:p>
            <a:pPr>
              <a:lnSpc>
                <a:spcPct val="150000"/>
              </a:lnSpc>
            </a:pPr>
            <a:r>
              <a:rPr lang="fa-IR" dirty="0" smtClean="0">
                <a:cs typeface="B Zar" panose="00000400000000000000" pitchFamily="2" charset="-78"/>
              </a:rPr>
              <a:t>طبق </a:t>
            </a:r>
            <a:r>
              <a:rPr lang="fa-IR" dirty="0">
                <a:cs typeface="B Zar" panose="00000400000000000000" pitchFamily="2" charset="-78"/>
              </a:rPr>
              <a:t>نظر نظریه پردازان </a:t>
            </a:r>
            <a:r>
              <a:rPr lang="fa-IR" dirty="0" smtClean="0">
                <a:cs typeface="B Zar" panose="00000400000000000000" pitchFamily="2" charset="-78"/>
              </a:rPr>
              <a:t>شناختی،آشفتگی </a:t>
            </a:r>
            <a:r>
              <a:rPr lang="fa-IR" dirty="0">
                <a:cs typeface="B Zar" panose="00000400000000000000" pitchFamily="2" charset="-78"/>
              </a:rPr>
              <a:t>های فکری که فقط در مکان ها یا در رابطه با مشکلات خاص رخ می دهند، منابع اضطراب هستند. این نوع آشفتگی </a:t>
            </a:r>
            <a:r>
              <a:rPr lang="fa-IR" dirty="0" smtClean="0">
                <a:cs typeface="B Zar" panose="00000400000000000000" pitchFamily="2" charset="-78"/>
              </a:rPr>
              <a:t>ها شامل </a:t>
            </a:r>
            <a:r>
              <a:rPr lang="fa-IR" dirty="0">
                <a:cs typeface="B Zar" panose="00000400000000000000" pitchFamily="2" charset="-78"/>
              </a:rPr>
              <a:t>ارزیابی های غیر واقعی موقعیت ها و غلو همیشگی </a:t>
            </a:r>
            <a:r>
              <a:rPr lang="fa-IR" dirty="0" smtClean="0">
                <a:cs typeface="B Zar" panose="00000400000000000000" pitchFamily="2" charset="-78"/>
              </a:rPr>
              <a:t>درباره ی جنبه </a:t>
            </a:r>
            <a:r>
              <a:rPr lang="fa-IR" dirty="0">
                <a:cs typeface="B Zar" panose="00000400000000000000" pitchFamily="2" charset="-78"/>
              </a:rPr>
              <a:t>های خطرناک آن </a:t>
            </a:r>
            <a:r>
              <a:rPr lang="fa-IR" dirty="0" smtClean="0">
                <a:cs typeface="B Zar" panose="00000400000000000000" pitchFamily="2" charset="-78"/>
              </a:rPr>
              <a:t>هاست.</a:t>
            </a:r>
            <a:endParaRPr lang="fa-IR" dirty="0">
              <a:cs typeface="B Zar" panose="00000400000000000000" pitchFamily="2" charset="-78"/>
            </a:endParaRPr>
          </a:p>
        </p:txBody>
      </p:sp>
    </p:spTree>
    <p:extLst>
      <p:ext uri="{BB962C8B-B14F-4D97-AF65-F5344CB8AC3E}">
        <p14:creationId xmlns:p14="http://schemas.microsoft.com/office/powerpoint/2010/main" val="49368113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cs typeface="B Zar" panose="00000400000000000000" pitchFamily="2" charset="-78"/>
              </a:rPr>
              <a:t>روش های شناختی</a:t>
            </a:r>
          </a:p>
        </p:txBody>
      </p:sp>
      <p:sp>
        <p:nvSpPr>
          <p:cNvPr id="3" name="Content Placeholder 2"/>
          <p:cNvSpPr>
            <a:spLocks noGrp="1"/>
          </p:cNvSpPr>
          <p:nvPr>
            <p:ph idx="1"/>
          </p:nvPr>
        </p:nvSpPr>
        <p:spPr>
          <a:solidFill>
            <a:schemeClr val="accent5">
              <a:lumMod val="60000"/>
              <a:lumOff val="40000"/>
            </a:schemeClr>
          </a:solidFill>
        </p:spPr>
        <p:txBody>
          <a:bodyPr/>
          <a:lstStyle/>
          <a:p>
            <a:pPr>
              <a:lnSpc>
                <a:spcPct val="150000"/>
              </a:lnSpc>
            </a:pPr>
            <a:r>
              <a:rPr lang="fa-IR" dirty="0">
                <a:cs typeface="B Zar" panose="00000400000000000000" pitchFamily="2" charset="-78"/>
              </a:rPr>
              <a:t>به رغم تنوع زیاد دیدگاه های نظری و روش های عملی شناخت درمانی، بازسازی </a:t>
            </a:r>
            <a:r>
              <a:rPr lang="fa-IR" dirty="0" smtClean="0">
                <a:cs typeface="B Zar" panose="00000400000000000000" pitchFamily="2" charset="-78"/>
              </a:rPr>
              <a:t>شناختی مهم </a:t>
            </a:r>
            <a:r>
              <a:rPr lang="fa-IR" dirty="0">
                <a:cs typeface="B Zar" panose="00000400000000000000" pitchFamily="2" charset="-78"/>
              </a:rPr>
              <a:t>ترین ویژگی روش </a:t>
            </a:r>
            <a:r>
              <a:rPr lang="fa-IR" dirty="0" smtClean="0">
                <a:cs typeface="B Zar" panose="00000400000000000000" pitchFamily="2" charset="-78"/>
              </a:rPr>
              <a:t>های درمانی همه ی </a:t>
            </a:r>
            <a:r>
              <a:rPr lang="fa-IR" dirty="0">
                <a:cs typeface="B Zar" panose="00000400000000000000" pitchFamily="2" charset="-78"/>
              </a:rPr>
              <a:t>آن هاست</a:t>
            </a:r>
            <a:r>
              <a:rPr lang="fa-IR" dirty="0" smtClean="0">
                <a:cs typeface="B Zar" panose="00000400000000000000" pitchFamily="2" charset="-78"/>
              </a:rPr>
              <a:t>.</a:t>
            </a:r>
          </a:p>
          <a:p>
            <a:pPr>
              <a:lnSpc>
                <a:spcPct val="150000"/>
              </a:lnSpc>
            </a:pPr>
            <a:r>
              <a:rPr lang="fa-IR" dirty="0" smtClean="0">
                <a:cs typeface="B Zar" panose="00000400000000000000" pitchFamily="2" charset="-78"/>
              </a:rPr>
              <a:t> </a:t>
            </a:r>
            <a:r>
              <a:rPr lang="fa-IR" dirty="0">
                <a:cs typeface="B Zar" panose="00000400000000000000" pitchFamily="2" charset="-78"/>
              </a:rPr>
              <a:t>بازسازی شناختی به </a:t>
            </a:r>
            <a:r>
              <a:rPr lang="fa-IR" dirty="0" smtClean="0">
                <a:cs typeface="B Zar" panose="00000400000000000000" pitchFamily="2" charset="-78"/>
              </a:rPr>
              <a:t>مجموعه ی </a:t>
            </a:r>
            <a:r>
              <a:rPr lang="fa-IR" dirty="0">
                <a:cs typeface="B Zar" panose="00000400000000000000" pitchFamily="2" charset="-78"/>
              </a:rPr>
              <a:t>روش ها و فنونی گفته می شود که هدف </a:t>
            </a:r>
            <a:r>
              <a:rPr lang="fa-IR" dirty="0" smtClean="0">
                <a:cs typeface="B Zar" panose="00000400000000000000" pitchFamily="2" charset="-78"/>
              </a:rPr>
              <a:t>همه ی آن </a:t>
            </a:r>
            <a:r>
              <a:rPr lang="fa-IR" dirty="0">
                <a:cs typeface="B Zar" panose="00000400000000000000" pitchFamily="2" charset="-78"/>
              </a:rPr>
              <a:t>ها این است که به </a:t>
            </a:r>
            <a:r>
              <a:rPr lang="fa-IR" dirty="0" smtClean="0">
                <a:cs typeface="B Zar" panose="00000400000000000000" pitchFamily="2" charset="-78"/>
              </a:rPr>
              <a:t>مراجع </a:t>
            </a:r>
            <a:r>
              <a:rPr lang="fa-IR" dirty="0">
                <a:cs typeface="B Zar" panose="00000400000000000000" pitchFamily="2" charset="-78"/>
              </a:rPr>
              <a:t>کمک کند تا الگو های فکری غلط خود را تغییر </a:t>
            </a:r>
            <a:r>
              <a:rPr lang="fa-IR" dirty="0" smtClean="0">
                <a:cs typeface="B Zar" panose="00000400000000000000" pitchFamily="2" charset="-78"/>
              </a:rPr>
              <a:t>دهد</a:t>
            </a:r>
            <a:r>
              <a:rPr lang="fa-IR" dirty="0" smtClean="0">
                <a:cs typeface="B Nazanin" panose="00000400000000000000" pitchFamily="2" charset="-78"/>
              </a:rPr>
              <a:t>.</a:t>
            </a:r>
            <a:endParaRPr lang="fa-IR" dirty="0">
              <a:cs typeface="B Nazanin" panose="00000400000000000000" pitchFamily="2" charset="-78"/>
            </a:endParaRPr>
          </a:p>
        </p:txBody>
      </p:sp>
    </p:spTree>
    <p:extLst>
      <p:ext uri="{BB962C8B-B14F-4D97-AF65-F5344CB8AC3E}">
        <p14:creationId xmlns:p14="http://schemas.microsoft.com/office/powerpoint/2010/main" val="278962241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cs typeface="B Zar" panose="00000400000000000000" pitchFamily="2" charset="-78"/>
              </a:rPr>
              <a:t>روش های شناختی</a:t>
            </a:r>
          </a:p>
        </p:txBody>
      </p:sp>
      <p:sp>
        <p:nvSpPr>
          <p:cNvPr id="3" name="Content Placeholder 2"/>
          <p:cNvSpPr>
            <a:spLocks noGrp="1"/>
          </p:cNvSpPr>
          <p:nvPr>
            <p:ph idx="1"/>
          </p:nvPr>
        </p:nvSpPr>
        <p:spPr>
          <a:solidFill>
            <a:schemeClr val="accent5">
              <a:lumMod val="60000"/>
              <a:lumOff val="40000"/>
            </a:schemeClr>
          </a:solidFill>
        </p:spPr>
        <p:txBody>
          <a:bodyPr>
            <a:normAutofit/>
          </a:bodyPr>
          <a:lstStyle/>
          <a:p>
            <a:pPr>
              <a:lnSpc>
                <a:spcPct val="160000"/>
              </a:lnSpc>
            </a:pPr>
            <a:r>
              <a:rPr lang="fa-IR" dirty="0">
                <a:cs typeface="B Zar" panose="00000400000000000000" pitchFamily="2" charset="-78"/>
              </a:rPr>
              <a:t>از راه بازسازی شناختی، افراد ارزیابی واقعی تری از خود و دیگران می کنند</a:t>
            </a:r>
            <a:r>
              <a:rPr lang="fa-IR" dirty="0" smtClean="0">
                <a:cs typeface="B Zar" panose="00000400000000000000" pitchFamily="2" charset="-78"/>
              </a:rPr>
              <a:t>.</a:t>
            </a:r>
          </a:p>
          <a:p>
            <a:pPr>
              <a:lnSpc>
                <a:spcPct val="160000"/>
              </a:lnSpc>
            </a:pPr>
            <a:r>
              <a:rPr lang="fa-IR" dirty="0" smtClean="0">
                <a:cs typeface="B Zar" panose="00000400000000000000" pitchFamily="2" charset="-78"/>
              </a:rPr>
              <a:t> </a:t>
            </a:r>
            <a:r>
              <a:rPr lang="fa-IR" dirty="0">
                <a:cs typeface="B Zar" panose="00000400000000000000" pitchFamily="2" charset="-78"/>
              </a:rPr>
              <a:t>به عنوان مثال، شخص در گذراندن </a:t>
            </a:r>
            <a:r>
              <a:rPr lang="fa-IR" dirty="0" smtClean="0">
                <a:cs typeface="B Zar" panose="00000400000000000000" pitchFamily="2" charset="-78"/>
              </a:rPr>
              <a:t>امتحان، این </a:t>
            </a:r>
            <a:r>
              <a:rPr lang="fa-IR" dirty="0">
                <a:cs typeface="B Zar" panose="00000400000000000000" pitchFamily="2" charset="-78"/>
              </a:rPr>
              <a:t>امتحان سخت است. مثل اینکه دیگران همه امتحان را آسان می دانند. همهٔ آن ها باید چیز های بیشتر از من </a:t>
            </a:r>
            <a:r>
              <a:rPr lang="fa-IR" dirty="0" smtClean="0">
                <a:cs typeface="B Zar" panose="00000400000000000000" pitchFamily="2" charset="-78"/>
              </a:rPr>
              <a:t>بدانند </a:t>
            </a:r>
            <a:r>
              <a:rPr lang="fa-IR" dirty="0">
                <a:cs typeface="B Zar" panose="00000400000000000000" pitchFamily="2" charset="-78"/>
              </a:rPr>
              <a:t>ممکن است فکر </a:t>
            </a:r>
            <a:r>
              <a:rPr lang="fa-IR" dirty="0" smtClean="0">
                <a:cs typeface="B Zar" panose="00000400000000000000" pitchFamily="2" charset="-78"/>
              </a:rPr>
              <a:t>کند</a:t>
            </a:r>
            <a:endParaRPr lang="fa-IR" dirty="0">
              <a:cs typeface="B Zar" panose="00000400000000000000" pitchFamily="2" charset="-78"/>
            </a:endParaRPr>
          </a:p>
        </p:txBody>
      </p:sp>
    </p:spTree>
    <p:extLst>
      <p:ext uri="{BB962C8B-B14F-4D97-AF65-F5344CB8AC3E}">
        <p14:creationId xmlns:p14="http://schemas.microsoft.com/office/powerpoint/2010/main" val="13884755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002060"/>
                </a:solidFill>
                <a:cs typeface="B Zar" panose="00000400000000000000" pitchFamily="2" charset="-78"/>
              </a:rPr>
              <a:t>روش های شناختی</a:t>
            </a:r>
          </a:p>
        </p:txBody>
      </p:sp>
      <p:sp>
        <p:nvSpPr>
          <p:cNvPr id="3" name="Content Placeholder 2"/>
          <p:cNvSpPr>
            <a:spLocks noGrp="1"/>
          </p:cNvSpPr>
          <p:nvPr>
            <p:ph idx="1"/>
          </p:nvPr>
        </p:nvSpPr>
        <p:spPr>
          <a:xfrm>
            <a:off x="1295400" y="2556932"/>
            <a:ext cx="9601197" cy="3710518"/>
          </a:xfrm>
          <a:solidFill>
            <a:schemeClr val="accent5">
              <a:lumMod val="60000"/>
              <a:lumOff val="40000"/>
            </a:schemeClr>
          </a:solidFill>
        </p:spPr>
        <p:txBody>
          <a:bodyPr>
            <a:normAutofit fontScale="92500" lnSpcReduction="10000"/>
          </a:bodyPr>
          <a:lstStyle/>
          <a:p>
            <a:pPr>
              <a:lnSpc>
                <a:spcPct val="160000"/>
              </a:lnSpc>
            </a:pPr>
            <a:r>
              <a:rPr lang="fa-IR" sz="2600" dirty="0">
                <a:cs typeface="B Zar" panose="00000400000000000000" pitchFamily="2" charset="-78"/>
              </a:rPr>
              <a:t>چنین افکاری احتمال دارد به اضطراب شدیدی ختم شود  درمانگر شناختی به این مراجع کمک می کند روی یک من سخت مطالعه کردم. من نهایت تلاش خود را می کنم تا هر بار به یک سؤال پاسخ </a:t>
            </a:r>
            <a:r>
              <a:rPr lang="fa-IR" sz="2600" dirty="0" smtClean="0">
                <a:cs typeface="B Zar" panose="00000400000000000000" pitchFamily="2" charset="-78"/>
              </a:rPr>
              <a:t>گویم</a:t>
            </a:r>
            <a:endParaRPr lang="fa-IR" sz="2600" dirty="0">
              <a:cs typeface="B Zar" panose="00000400000000000000" pitchFamily="2" charset="-78"/>
            </a:endParaRPr>
          </a:p>
          <a:p>
            <a:pPr>
              <a:lnSpc>
                <a:spcPct val="160000"/>
              </a:lnSpc>
            </a:pPr>
            <a:r>
              <a:rPr lang="fa-IR" sz="2600" dirty="0" smtClean="0">
                <a:cs typeface="B Zar" panose="00000400000000000000" pitchFamily="2" charset="-78"/>
              </a:rPr>
              <a:t> </a:t>
            </a:r>
            <a:r>
              <a:rPr lang="fa-IR" sz="2600" dirty="0">
                <a:cs typeface="B Zar" panose="00000400000000000000" pitchFamily="2" charset="-78"/>
              </a:rPr>
              <a:t>نوع فکر انطباقی تر تمرکز کند، از </a:t>
            </a:r>
            <a:r>
              <a:rPr lang="fa-IR" sz="2600" dirty="0" smtClean="0">
                <a:cs typeface="B Zar" panose="00000400000000000000" pitchFamily="2" charset="-78"/>
              </a:rPr>
              <a:t>قبیل اگر </a:t>
            </a:r>
            <a:r>
              <a:rPr lang="fa-IR" sz="2600" dirty="0">
                <a:cs typeface="B Zar" panose="00000400000000000000" pitchFamily="2" charset="-78"/>
              </a:rPr>
              <a:t>پاسخ آن را </a:t>
            </a:r>
            <a:r>
              <a:rPr lang="fa-IR" sz="2600" dirty="0" smtClean="0">
                <a:cs typeface="B Zar" panose="00000400000000000000" pitchFamily="2" charset="-78"/>
              </a:rPr>
              <a:t>نمیدانم به سراغ دیگری </a:t>
            </a:r>
            <a:r>
              <a:rPr lang="fa-IR" sz="2600" dirty="0">
                <a:cs typeface="B Zar" panose="00000400000000000000" pitchFamily="2" charset="-78"/>
              </a:rPr>
              <a:t>می </a:t>
            </a:r>
            <a:r>
              <a:rPr lang="fa-IR" sz="2600" dirty="0" smtClean="0">
                <a:cs typeface="B Zar" panose="00000400000000000000" pitchFamily="2" charset="-78"/>
              </a:rPr>
              <a:t>روم، </a:t>
            </a:r>
            <a:r>
              <a:rPr lang="fa-IR" sz="2600" dirty="0">
                <a:cs typeface="B Zar" panose="00000400000000000000" pitchFamily="2" charset="-78"/>
              </a:rPr>
              <a:t>دلیلی برای هراس و اضطراب وجود </a:t>
            </a:r>
            <a:r>
              <a:rPr lang="fa-IR" sz="2600" dirty="0" smtClean="0">
                <a:cs typeface="B Zar" panose="00000400000000000000" pitchFamily="2" charset="-78"/>
              </a:rPr>
              <a:t>ندارد، </a:t>
            </a:r>
            <a:r>
              <a:rPr lang="fa-IR" sz="2600" dirty="0">
                <a:cs typeface="B Zar" panose="00000400000000000000" pitchFamily="2" charset="-78"/>
              </a:rPr>
              <a:t>حتی افرادی که خوب عمل می کنند جواب </a:t>
            </a:r>
            <a:r>
              <a:rPr lang="fa-IR" sz="2600" dirty="0" smtClean="0">
                <a:cs typeface="B Zar" panose="00000400000000000000" pitchFamily="2" charset="-78"/>
              </a:rPr>
              <a:t>همه ی </a:t>
            </a:r>
            <a:r>
              <a:rPr lang="fa-IR" sz="2600" dirty="0">
                <a:cs typeface="B Zar" panose="00000400000000000000" pitchFamily="2" charset="-78"/>
              </a:rPr>
              <a:t>سؤالات را نمی </a:t>
            </a:r>
            <a:r>
              <a:rPr lang="fa-IR" sz="2600" dirty="0" smtClean="0">
                <a:cs typeface="B Zar" panose="00000400000000000000" pitchFamily="2" charset="-78"/>
              </a:rPr>
              <a:t>دانند.</a:t>
            </a:r>
            <a:endParaRPr lang="fa-IR" sz="2600" dirty="0">
              <a:cs typeface="B Zar" panose="00000400000000000000" pitchFamily="2" charset="-78"/>
            </a:endParaRPr>
          </a:p>
          <a:p>
            <a:endParaRPr lang="fa-IR" dirty="0"/>
          </a:p>
        </p:txBody>
      </p:sp>
    </p:spTree>
    <p:extLst>
      <p:ext uri="{BB962C8B-B14F-4D97-AF65-F5344CB8AC3E}">
        <p14:creationId xmlns:p14="http://schemas.microsoft.com/office/powerpoint/2010/main" val="394343764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cs typeface="B Zar" panose="00000400000000000000" pitchFamily="2" charset="-78"/>
              </a:rPr>
              <a:t>روش های شناختی</a:t>
            </a:r>
          </a:p>
        </p:txBody>
      </p:sp>
      <p:sp>
        <p:nvSpPr>
          <p:cNvPr id="3" name="Content Placeholder 2"/>
          <p:cNvSpPr>
            <a:spLocks noGrp="1"/>
          </p:cNvSpPr>
          <p:nvPr>
            <p:ph idx="1"/>
          </p:nvPr>
        </p:nvSpPr>
        <p:spPr>
          <a:solidFill>
            <a:schemeClr val="accent5">
              <a:lumMod val="60000"/>
              <a:lumOff val="40000"/>
            </a:schemeClr>
          </a:solidFill>
        </p:spPr>
        <p:txBody>
          <a:bodyPr/>
          <a:lstStyle/>
          <a:p>
            <a:pPr>
              <a:lnSpc>
                <a:spcPct val="150000"/>
              </a:lnSpc>
            </a:pPr>
            <a:r>
              <a:rPr lang="fa-IR" dirty="0">
                <a:cs typeface="B Zar" panose="00000400000000000000" pitchFamily="2" charset="-78"/>
              </a:rPr>
              <a:t>از روش های شناختی برای کمک به افراد مبتلا به اضطراب امتحان استفاده می شود تا بیاموزند که به جای توجّه به پاسخ </a:t>
            </a:r>
            <a:r>
              <a:rPr lang="fa-IR" dirty="0" smtClean="0">
                <a:cs typeface="B Zar" panose="00000400000000000000" pitchFamily="2" charset="-78"/>
              </a:rPr>
              <a:t>های اخلال کننده </a:t>
            </a:r>
            <a:r>
              <a:rPr lang="fa-IR" dirty="0">
                <a:cs typeface="B Zar" panose="00000400000000000000" pitchFamily="2" charset="-78"/>
              </a:rPr>
              <a:t>به تکلیف در دست اقدام توجّه نمایند. روش های متمرکز بر توجّه </a:t>
            </a:r>
            <a:r>
              <a:rPr lang="fa-IR" dirty="0" smtClean="0">
                <a:cs typeface="B Zar" panose="00000400000000000000" pitchFamily="2" charset="-78"/>
              </a:rPr>
              <a:t>توسط( </a:t>
            </a:r>
            <a:r>
              <a:rPr lang="fa-IR" dirty="0">
                <a:cs typeface="B Zar" panose="00000400000000000000" pitchFamily="2" charset="-78"/>
              </a:rPr>
              <a:t>وین </a:t>
            </a:r>
            <a:r>
              <a:rPr lang="fa-IR" dirty="0" smtClean="0">
                <a:cs typeface="B Zar" panose="00000400000000000000" pitchFamily="2" charset="-78"/>
              </a:rPr>
              <a:t>۱۹۸۰) برای </a:t>
            </a:r>
            <a:r>
              <a:rPr lang="fa-IR" dirty="0">
                <a:cs typeface="B Zar" panose="00000400000000000000" pitchFamily="2" charset="-78"/>
              </a:rPr>
              <a:t>استفاده در مواجهه </a:t>
            </a:r>
            <a:r>
              <a:rPr lang="fa-IR" dirty="0" smtClean="0">
                <a:cs typeface="B Zar" panose="00000400000000000000" pitchFamily="2" charset="-78"/>
              </a:rPr>
              <a:t>با جنبه ی </a:t>
            </a:r>
            <a:r>
              <a:rPr lang="fa-IR" dirty="0">
                <a:cs typeface="B Zar" panose="00000400000000000000" pitchFamily="2" charset="-78"/>
              </a:rPr>
              <a:t>نگرانی اضطراب امتحان تهیه شده است.</a:t>
            </a:r>
          </a:p>
        </p:txBody>
      </p:sp>
    </p:spTree>
    <p:extLst>
      <p:ext uri="{BB962C8B-B14F-4D97-AF65-F5344CB8AC3E}">
        <p14:creationId xmlns:p14="http://schemas.microsoft.com/office/powerpoint/2010/main" val="24053640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normAutofit fontScale="90000"/>
          </a:bodyPr>
          <a:lstStyle/>
          <a:p>
            <a:pPr algn="ctr"/>
            <a:r>
              <a:rPr lang="fa-IR" dirty="0">
                <a:solidFill>
                  <a:srgbClr val="002060"/>
                </a:solidFill>
                <a:cs typeface="B Zar" panose="00000400000000000000" pitchFamily="2" charset="-78"/>
              </a:rPr>
              <a:t>یادگیری مشاهده ای (</a:t>
            </a:r>
            <a:r>
              <a:rPr lang="fa-IR" dirty="0" smtClean="0">
                <a:solidFill>
                  <a:srgbClr val="002060"/>
                </a:solidFill>
                <a:cs typeface="B Zar" panose="00000400000000000000" pitchFamily="2" charset="-78"/>
              </a:rPr>
              <a:t>سرمشق گیری)</a:t>
            </a:r>
            <a:r>
              <a:rPr lang="fa-IR" dirty="0"/>
              <a:t/>
            </a:r>
            <a:br>
              <a:rPr lang="fa-IR" dirty="0"/>
            </a:br>
            <a:endParaRPr lang="fa-IR" dirty="0"/>
          </a:p>
        </p:txBody>
      </p:sp>
      <p:sp>
        <p:nvSpPr>
          <p:cNvPr id="3" name="Content Placeholder 2"/>
          <p:cNvSpPr>
            <a:spLocks noGrp="1"/>
          </p:cNvSpPr>
          <p:nvPr>
            <p:ph idx="1"/>
          </p:nvPr>
        </p:nvSpPr>
        <p:spPr>
          <a:solidFill>
            <a:schemeClr val="accent5">
              <a:lumMod val="60000"/>
              <a:lumOff val="40000"/>
            </a:schemeClr>
          </a:solidFill>
        </p:spPr>
        <p:txBody>
          <a:bodyPr>
            <a:normAutofit/>
          </a:bodyPr>
          <a:lstStyle/>
          <a:p>
            <a:pPr>
              <a:lnSpc>
                <a:spcPct val="150000"/>
              </a:lnSpc>
            </a:pPr>
            <a:r>
              <a:rPr lang="fa-IR" dirty="0" smtClean="0">
                <a:cs typeface="B Zar" panose="00000400000000000000" pitchFamily="2" charset="-78"/>
              </a:rPr>
              <a:t>) </a:t>
            </a:r>
            <a:r>
              <a:rPr lang="fa-IR" dirty="0">
                <a:cs typeface="B Zar" panose="00000400000000000000" pitchFamily="2" charset="-78"/>
              </a:rPr>
              <a:t>مطالعات نشان داده است که افراد دارای اضطراب امتحان بالا در </a:t>
            </a:r>
            <a:r>
              <a:rPr lang="fa-IR" dirty="0" smtClean="0">
                <a:cs typeface="B Zar" panose="00000400000000000000" pitchFamily="2" charset="-78"/>
              </a:rPr>
              <a:t>مقایسه </a:t>
            </a:r>
            <a:r>
              <a:rPr lang="fa-IR" dirty="0">
                <a:cs typeface="B Zar" panose="00000400000000000000" pitchFamily="2" charset="-78"/>
              </a:rPr>
              <a:t>با </a:t>
            </a:r>
            <a:r>
              <a:rPr lang="fa-IR" dirty="0" smtClean="0">
                <a:cs typeface="B Zar" panose="00000400000000000000" pitchFamily="2" charset="-78"/>
              </a:rPr>
              <a:t>افراد عادی به </a:t>
            </a:r>
            <a:r>
              <a:rPr lang="fa-IR" dirty="0">
                <a:cs typeface="B Zar" panose="00000400000000000000" pitchFamily="2" charset="-78"/>
              </a:rPr>
              <a:t>نشانه ها و قرینه های سرمشق </a:t>
            </a:r>
            <a:r>
              <a:rPr lang="fa-IR" dirty="0" smtClean="0">
                <a:cs typeface="B Zar" panose="00000400000000000000" pitchFamily="2" charset="-78"/>
              </a:rPr>
              <a:t>گیری حساس </a:t>
            </a:r>
            <a:r>
              <a:rPr lang="fa-IR" dirty="0">
                <a:cs typeface="B Zar" panose="00000400000000000000" pitchFamily="2" charset="-78"/>
              </a:rPr>
              <a:t>تر </a:t>
            </a:r>
            <a:r>
              <a:rPr lang="fa-IR" dirty="0" smtClean="0">
                <a:cs typeface="B Zar" panose="00000400000000000000" pitchFamily="2" charset="-78"/>
              </a:rPr>
              <a:t>هستند </a:t>
            </a:r>
            <a:r>
              <a:rPr lang="fa-IR" dirty="0">
                <a:cs typeface="B Zar" panose="00000400000000000000" pitchFamily="2" charset="-78"/>
              </a:rPr>
              <a:t>به همین دلیل برخی از پژوهشگران از سرمشق گیری به عنوان یک روش درمانی </a:t>
            </a:r>
            <a:r>
              <a:rPr lang="fa-IR" dirty="0" smtClean="0">
                <a:cs typeface="B Zar" panose="00000400000000000000" pitchFamily="2" charset="-78"/>
              </a:rPr>
              <a:t>برای اضطراب </a:t>
            </a:r>
            <a:r>
              <a:rPr lang="fa-IR" dirty="0">
                <a:cs typeface="B Zar" panose="00000400000000000000" pitchFamily="2" charset="-78"/>
              </a:rPr>
              <a:t>امتحان استفاده می کنند</a:t>
            </a:r>
            <a:r>
              <a:rPr lang="fa-IR" dirty="0" smtClean="0">
                <a:cs typeface="B Zar" panose="00000400000000000000" pitchFamily="2" charset="-78"/>
              </a:rPr>
              <a:t>.</a:t>
            </a:r>
          </a:p>
          <a:p>
            <a:pPr>
              <a:lnSpc>
                <a:spcPct val="150000"/>
              </a:lnSpc>
            </a:pPr>
            <a:r>
              <a:rPr lang="fa-IR" dirty="0" smtClean="0">
                <a:cs typeface="B Zar" panose="00000400000000000000" pitchFamily="2" charset="-78"/>
              </a:rPr>
              <a:t> </a:t>
            </a:r>
            <a:endParaRPr lang="fa-IR" dirty="0">
              <a:cs typeface="B Zar" panose="00000400000000000000" pitchFamily="2" charset="-78"/>
            </a:endParaRPr>
          </a:p>
        </p:txBody>
      </p:sp>
    </p:spTree>
    <p:extLst>
      <p:ext uri="{BB962C8B-B14F-4D97-AF65-F5344CB8AC3E}">
        <p14:creationId xmlns:p14="http://schemas.microsoft.com/office/powerpoint/2010/main" val="2072069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pPr algn="ctr"/>
            <a:r>
              <a:rPr lang="fa-IR" b="1" dirty="0" smtClean="0">
                <a:solidFill>
                  <a:schemeClr val="tx1"/>
                </a:solidFill>
                <a:cs typeface="B Zar" panose="00000400000000000000" pitchFamily="2" charset="-78"/>
              </a:rPr>
              <a:t>علل اضطراب دانش اموزان</a:t>
            </a:r>
            <a:endParaRPr lang="fa-IR" b="1" dirty="0">
              <a:solidFill>
                <a:schemeClr val="tx1"/>
              </a:solidFill>
              <a:cs typeface="B Zar" panose="00000400000000000000" pitchFamily="2" charset="-78"/>
            </a:endParaRPr>
          </a:p>
        </p:txBody>
      </p:sp>
      <p:sp>
        <p:nvSpPr>
          <p:cNvPr id="3" name="Content Placeholder 2"/>
          <p:cNvSpPr>
            <a:spLocks noGrp="1"/>
          </p:cNvSpPr>
          <p:nvPr>
            <p:ph idx="1"/>
          </p:nvPr>
        </p:nvSpPr>
        <p:spPr>
          <a:xfrm>
            <a:off x="1295401" y="2556931"/>
            <a:ext cx="9601196" cy="3631368"/>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lnSpc>
                <a:spcPct val="160000"/>
              </a:lnSpc>
            </a:pPr>
            <a:r>
              <a:rPr lang="fa-IR" b="1" dirty="0">
                <a:cs typeface="B Zar" panose="00000400000000000000" pitchFamily="2" charset="-78"/>
              </a:rPr>
              <a:t>الف. عوامل فردی و شخصیتی دانش‌آموز </a:t>
            </a:r>
            <a:r>
              <a:rPr lang="fa-IR" dirty="0">
                <a:cs typeface="B Zar" panose="00000400000000000000" pitchFamily="2" charset="-78"/>
              </a:rPr>
              <a:t>چون اضطراب عمومی، پایین بودن سطح عزت نفس، هوش، ارزیابی شناختی، عدم آمادگی، عدم توجّه و تمرکز، روش‌های مطالعه نادرست، و انتظارات بالا؛</a:t>
            </a:r>
            <a:br>
              <a:rPr lang="fa-IR" dirty="0">
                <a:cs typeface="B Zar" panose="00000400000000000000" pitchFamily="2" charset="-78"/>
              </a:rPr>
            </a:br>
            <a:r>
              <a:rPr lang="fa-IR" b="1" dirty="0">
                <a:cs typeface="B Zar" panose="00000400000000000000" pitchFamily="2" charset="-78"/>
              </a:rPr>
              <a:t>ب. عوامل آموزشگاهی و اجتماعی </a:t>
            </a:r>
            <a:r>
              <a:rPr lang="fa-IR" dirty="0">
                <a:cs typeface="B Zar" panose="00000400000000000000" pitchFamily="2" charset="-78"/>
              </a:rPr>
              <a:t>چون انتظارات معلّمان، رقابت، نظام آموزشی حاکم بر مدارس، نوع درس، موقعیت و مراقبان امتحان و مدرک‌گرایی</a:t>
            </a:r>
            <a:r>
              <a:rPr lang="fa-IR" dirty="0" smtClean="0">
                <a:cs typeface="B Zar" panose="00000400000000000000" pitchFamily="2" charset="-78"/>
              </a:rPr>
              <a:t>؛</a:t>
            </a:r>
          </a:p>
          <a:p>
            <a:pPr>
              <a:lnSpc>
                <a:spcPct val="160000"/>
              </a:lnSpc>
            </a:pPr>
            <a:r>
              <a:rPr lang="fa-IR" dirty="0" smtClean="0">
                <a:cs typeface="B Zar" panose="00000400000000000000" pitchFamily="2" charset="-78"/>
              </a:rPr>
              <a:t> </a:t>
            </a:r>
            <a:r>
              <a:rPr lang="fa-IR" b="1" dirty="0">
                <a:cs typeface="B Zar" panose="00000400000000000000" pitchFamily="2" charset="-78"/>
              </a:rPr>
              <a:t>ج. عوامل خانوادگی </a:t>
            </a:r>
            <a:r>
              <a:rPr lang="fa-IR" dirty="0">
                <a:cs typeface="B Zar" panose="00000400000000000000" pitchFamily="2" charset="-78"/>
              </a:rPr>
              <a:t>چون </a:t>
            </a:r>
            <a:r>
              <a:rPr lang="fa-IR" dirty="0" smtClean="0">
                <a:cs typeface="B Zar" panose="00000400000000000000" pitchFamily="2" charset="-78"/>
              </a:rPr>
              <a:t>شیوه ی </a:t>
            </a:r>
            <a:r>
              <a:rPr lang="fa-IR" dirty="0">
                <a:cs typeface="B Zar" panose="00000400000000000000" pitchFamily="2" charset="-78"/>
              </a:rPr>
              <a:t>تربیتی والدین، انتظارات آن‌ها، جو عاطفی حاکم بر خانواده، ویژگی‌های شخصیتی والدین و طبقه اقتصادی اجتماعی.</a:t>
            </a:r>
          </a:p>
        </p:txBody>
      </p:sp>
    </p:spTree>
    <p:extLst>
      <p:ext uri="{BB962C8B-B14F-4D97-AF65-F5344CB8AC3E}">
        <p14:creationId xmlns:p14="http://schemas.microsoft.com/office/powerpoint/2010/main" val="231779291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r>
              <a:rPr lang="fa-IR" dirty="0">
                <a:solidFill>
                  <a:srgbClr val="002060"/>
                </a:solidFill>
                <a:cs typeface="B Zar" panose="00000400000000000000" pitchFamily="2" charset="-78"/>
              </a:rPr>
              <a:t>یادگیری مشاهده ای (سرمشق گیری</a:t>
            </a:r>
            <a:endParaRPr lang="fa-IR" dirty="0"/>
          </a:p>
        </p:txBody>
      </p:sp>
      <p:sp>
        <p:nvSpPr>
          <p:cNvPr id="3" name="Content Placeholder 2"/>
          <p:cNvSpPr>
            <a:spLocks noGrp="1"/>
          </p:cNvSpPr>
          <p:nvPr>
            <p:ph idx="1"/>
          </p:nvPr>
        </p:nvSpPr>
        <p:spPr>
          <a:solidFill>
            <a:schemeClr val="accent5">
              <a:lumMod val="60000"/>
              <a:lumOff val="40000"/>
            </a:schemeClr>
          </a:solidFill>
        </p:spPr>
        <p:txBody>
          <a:bodyPr/>
          <a:lstStyle/>
          <a:p>
            <a:pPr>
              <a:lnSpc>
                <a:spcPct val="150000"/>
              </a:lnSpc>
            </a:pPr>
            <a:r>
              <a:rPr lang="fa-IR" dirty="0">
                <a:cs typeface="B Zar" panose="00000400000000000000" pitchFamily="2" charset="-78"/>
              </a:rPr>
              <a:t>شکل دیگر یادگیری مشاهده ای حساسیت زدایی جانشینی است که در آن آزمودنی حساسیت زدایی فرد دیگری را مشاهده می کند. </a:t>
            </a:r>
          </a:p>
          <a:p>
            <a:pPr>
              <a:lnSpc>
                <a:spcPct val="150000"/>
              </a:lnSpc>
            </a:pPr>
            <a:r>
              <a:rPr lang="fa-IR" dirty="0">
                <a:cs typeface="B Zar" panose="00000400000000000000" pitchFamily="2" charset="-78"/>
              </a:rPr>
              <a:t>یک نوع از حساسیت زدایی جانشینی حساسیت زدایی جانشینی فعال است که در آن آزمودنی افکار خودش را در طی ارایه صحنه به زبان می آورد.</a:t>
            </a:r>
          </a:p>
          <a:p>
            <a:endParaRPr lang="fa-IR" dirty="0"/>
          </a:p>
        </p:txBody>
      </p:sp>
    </p:spTree>
    <p:extLst>
      <p:ext uri="{BB962C8B-B14F-4D97-AF65-F5344CB8AC3E}">
        <p14:creationId xmlns:p14="http://schemas.microsoft.com/office/powerpoint/2010/main" val="224269630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002060"/>
                </a:solidFill>
                <a:cs typeface="B Zar" panose="00000400000000000000" pitchFamily="2" charset="-78"/>
              </a:rPr>
              <a:t>یادگیری مشاهده ای (سرمشق گیری)</a:t>
            </a:r>
          </a:p>
        </p:txBody>
      </p:sp>
      <p:sp>
        <p:nvSpPr>
          <p:cNvPr id="3" name="Content Placeholder 2"/>
          <p:cNvSpPr>
            <a:spLocks noGrp="1"/>
          </p:cNvSpPr>
          <p:nvPr>
            <p:ph idx="1"/>
          </p:nvPr>
        </p:nvSpPr>
        <p:spPr>
          <a:solidFill>
            <a:schemeClr val="accent5">
              <a:lumMod val="60000"/>
              <a:lumOff val="40000"/>
            </a:schemeClr>
          </a:solidFill>
        </p:spPr>
        <p:txBody>
          <a:bodyPr>
            <a:normAutofit/>
          </a:bodyPr>
          <a:lstStyle/>
          <a:p>
            <a:pPr>
              <a:lnSpc>
                <a:spcPct val="150000"/>
              </a:lnSpc>
            </a:pPr>
            <a:r>
              <a:rPr lang="fa-IR" dirty="0">
                <a:cs typeface="B Zar" panose="00000400000000000000" pitchFamily="2" charset="-78"/>
              </a:rPr>
              <a:t>شاید اضطراب امتحان یک واکنش طبیعی است که از </a:t>
            </a:r>
            <a:r>
              <a:rPr lang="fa-IR" dirty="0" smtClean="0">
                <a:cs typeface="B Zar" panose="00000400000000000000" pitchFamily="2" charset="-78"/>
              </a:rPr>
              <a:t>مطالعه ی </a:t>
            </a:r>
            <a:r>
              <a:rPr lang="fa-IR" dirty="0">
                <a:cs typeface="B Zar" panose="00000400000000000000" pitchFamily="2" charset="-78"/>
              </a:rPr>
              <a:t>ضعیف و مهارت های امتحان دهی منشأ می </a:t>
            </a:r>
            <a:r>
              <a:rPr lang="fa-IR" dirty="0" smtClean="0">
                <a:cs typeface="B Zar" panose="00000400000000000000" pitchFamily="2" charset="-78"/>
              </a:rPr>
              <a:t>گیرد </a:t>
            </a:r>
            <a:r>
              <a:rPr lang="fa-IR" dirty="0">
                <a:cs typeface="B Zar" panose="00000400000000000000" pitchFamily="2" charset="-78"/>
              </a:rPr>
              <a:t>اگر این </a:t>
            </a:r>
            <a:r>
              <a:rPr lang="fa-IR" dirty="0" smtClean="0">
                <a:cs typeface="B Zar" panose="00000400000000000000" pitchFamily="2" charset="-78"/>
              </a:rPr>
              <a:t>طور باشد</a:t>
            </a:r>
            <a:r>
              <a:rPr lang="fa-IR" dirty="0">
                <a:cs typeface="B Zar" panose="00000400000000000000" pitchFamily="2" charset="-78"/>
              </a:rPr>
              <a:t>، می توان انتظار داشت که مشاوره در مورد مهارت های مطالعه، اضطراب امتحان را کاهش و نمرات درسی را </a:t>
            </a:r>
            <a:r>
              <a:rPr lang="fa-IR" dirty="0" smtClean="0">
                <a:cs typeface="B Zar" panose="00000400000000000000" pitchFamily="2" charset="-78"/>
              </a:rPr>
              <a:t>افزایش خواهد </a:t>
            </a:r>
            <a:r>
              <a:rPr lang="fa-IR" dirty="0">
                <a:cs typeface="B Zar" panose="00000400000000000000" pitchFamily="2" charset="-78"/>
              </a:rPr>
              <a:t>داد. </a:t>
            </a:r>
            <a:endParaRPr lang="fa-IR" dirty="0" smtClean="0">
              <a:cs typeface="B Zar" panose="00000400000000000000" pitchFamily="2" charset="-78"/>
            </a:endParaRPr>
          </a:p>
          <a:p>
            <a:pPr>
              <a:lnSpc>
                <a:spcPct val="150000"/>
              </a:lnSpc>
            </a:pPr>
            <a:r>
              <a:rPr lang="fa-IR" dirty="0" smtClean="0">
                <a:cs typeface="B Zar" panose="00000400000000000000" pitchFamily="2" charset="-78"/>
              </a:rPr>
              <a:t>با </a:t>
            </a:r>
            <a:r>
              <a:rPr lang="fa-IR" dirty="0">
                <a:cs typeface="B Zar" panose="00000400000000000000" pitchFamily="2" charset="-78"/>
              </a:rPr>
              <a:t>اینکه مهارت های مطالعه به تنهایی گاهی اوقات در کاهش اضطراب امتحان مؤثر است </a:t>
            </a:r>
            <a:r>
              <a:rPr lang="fa-IR" dirty="0" smtClean="0">
                <a:cs typeface="B Zar" panose="00000400000000000000" pitchFamily="2" charset="-78"/>
              </a:rPr>
              <a:t>به نظر </a:t>
            </a:r>
            <a:r>
              <a:rPr lang="fa-IR" dirty="0">
                <a:cs typeface="B Zar" panose="00000400000000000000" pitchFamily="2" charset="-78"/>
              </a:rPr>
              <a:t>می رسد مهارت های مطالعه به اضافه حساسیت زدایی یا آرمیدگی نیز به کاهش اضطراب منجر می </a:t>
            </a:r>
            <a:r>
              <a:rPr lang="fa-IR" dirty="0" smtClean="0">
                <a:cs typeface="B Zar" panose="00000400000000000000" pitchFamily="2" charset="-78"/>
              </a:rPr>
              <a:t>شود.</a:t>
            </a:r>
            <a:endParaRPr lang="fa-IR" dirty="0">
              <a:cs typeface="B Zar" panose="00000400000000000000" pitchFamily="2" charset="-78"/>
            </a:endParaRPr>
          </a:p>
        </p:txBody>
      </p:sp>
    </p:spTree>
    <p:extLst>
      <p:ext uri="{BB962C8B-B14F-4D97-AF65-F5344CB8AC3E}">
        <p14:creationId xmlns:p14="http://schemas.microsoft.com/office/powerpoint/2010/main" val="255279261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002060"/>
                </a:solidFill>
                <a:cs typeface="B Zar" panose="00000400000000000000" pitchFamily="2" charset="-78"/>
              </a:rPr>
              <a:t>یادگیری مشاهده ای (سرمشق گیری)</a:t>
            </a:r>
          </a:p>
        </p:txBody>
      </p:sp>
      <p:sp>
        <p:nvSpPr>
          <p:cNvPr id="3" name="Content Placeholder 2"/>
          <p:cNvSpPr>
            <a:spLocks noGrp="1"/>
          </p:cNvSpPr>
          <p:nvPr>
            <p:ph idx="1"/>
          </p:nvPr>
        </p:nvSpPr>
        <p:spPr>
          <a:solidFill>
            <a:schemeClr val="accent5">
              <a:lumMod val="60000"/>
              <a:lumOff val="40000"/>
            </a:schemeClr>
          </a:solidFill>
        </p:spPr>
        <p:txBody>
          <a:bodyPr/>
          <a:lstStyle/>
          <a:p>
            <a:pPr>
              <a:lnSpc>
                <a:spcPct val="150000"/>
              </a:lnSpc>
            </a:pPr>
            <a:r>
              <a:rPr lang="fa-IR" dirty="0">
                <a:cs typeface="B Zar" panose="00000400000000000000" pitchFamily="2" charset="-78"/>
              </a:rPr>
              <a:t>نتیجه گیری اینکه به نظر می رسد ترکیب مهارت های مطالعه با دیگر روش های درمانی </a:t>
            </a:r>
            <a:r>
              <a:rPr lang="fa-IR" dirty="0" smtClean="0">
                <a:cs typeface="B Zar" panose="00000400000000000000" pitchFamily="2" charset="-78"/>
              </a:rPr>
              <a:t>حساسیت </a:t>
            </a:r>
            <a:r>
              <a:rPr lang="fa-IR" dirty="0">
                <a:cs typeface="B Zar" panose="00000400000000000000" pitchFamily="2" charset="-78"/>
              </a:rPr>
              <a:t>زدایی یا </a:t>
            </a:r>
            <a:r>
              <a:rPr lang="fa-IR" dirty="0" smtClean="0">
                <a:cs typeface="B Zar" panose="00000400000000000000" pitchFamily="2" charset="-78"/>
              </a:rPr>
              <a:t>آرمیدگی ازمهارت </a:t>
            </a:r>
            <a:r>
              <a:rPr lang="fa-IR" dirty="0">
                <a:cs typeface="B Zar" panose="00000400000000000000" pitchFamily="2" charset="-78"/>
              </a:rPr>
              <a:t>های مطالعه به تنهایی در کاهش اضطراب امتحان مؤثرتر است. </a:t>
            </a:r>
            <a:endParaRPr lang="fa-IR" dirty="0" smtClean="0">
              <a:cs typeface="B Zar" panose="00000400000000000000" pitchFamily="2" charset="-78"/>
            </a:endParaRPr>
          </a:p>
          <a:p>
            <a:pPr>
              <a:lnSpc>
                <a:spcPct val="150000"/>
              </a:lnSpc>
            </a:pPr>
            <a:r>
              <a:rPr lang="fa-IR" dirty="0" smtClean="0">
                <a:cs typeface="B Zar" panose="00000400000000000000" pitchFamily="2" charset="-78"/>
              </a:rPr>
              <a:t>پژوهش </a:t>
            </a:r>
            <a:r>
              <a:rPr lang="fa-IR" dirty="0">
                <a:cs typeface="B Zar" panose="00000400000000000000" pitchFamily="2" charset="-78"/>
              </a:rPr>
              <a:t>های بیشتری برای تعیین میزان اثربخشی </a:t>
            </a:r>
            <a:r>
              <a:rPr lang="fa-IR" dirty="0" smtClean="0">
                <a:cs typeface="B Zar" panose="00000400000000000000" pitchFamily="2" charset="-78"/>
              </a:rPr>
              <a:t>این روش </a:t>
            </a:r>
            <a:r>
              <a:rPr lang="fa-IR" dirty="0">
                <a:cs typeface="B Zar" panose="00000400000000000000" pitchFamily="2" charset="-78"/>
              </a:rPr>
              <a:t>های درمانی ضروری است</a:t>
            </a:r>
            <a:r>
              <a:rPr lang="fa-IR" dirty="0">
                <a:cs typeface="B Nazanin" panose="00000400000000000000" pitchFamily="2" charset="-78"/>
              </a:rPr>
              <a:t>.</a:t>
            </a:r>
          </a:p>
        </p:txBody>
      </p:sp>
    </p:spTree>
    <p:extLst>
      <p:ext uri="{BB962C8B-B14F-4D97-AF65-F5344CB8AC3E}">
        <p14:creationId xmlns:p14="http://schemas.microsoft.com/office/powerpoint/2010/main" val="404029438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normAutofit fontScale="90000"/>
          </a:bodyPr>
          <a:lstStyle/>
          <a:p>
            <a:pPr algn="ctr"/>
            <a:r>
              <a:rPr lang="fa-IR" dirty="0">
                <a:solidFill>
                  <a:srgbClr val="002060"/>
                </a:solidFill>
                <a:cs typeface="B Zar" panose="00000400000000000000" pitchFamily="2" charset="-78"/>
              </a:rPr>
              <a:t>اهمیت مطالعه و </a:t>
            </a:r>
            <a:r>
              <a:rPr lang="fa-IR" dirty="0" smtClean="0">
                <a:solidFill>
                  <a:srgbClr val="002060"/>
                </a:solidFill>
                <a:cs typeface="B Zar" panose="00000400000000000000" pitchFamily="2" charset="-78"/>
              </a:rPr>
              <a:t>نحوه ی </a:t>
            </a:r>
            <a:r>
              <a:rPr lang="fa-IR" dirty="0">
                <a:solidFill>
                  <a:srgbClr val="002060"/>
                </a:solidFill>
                <a:cs typeface="B Zar" panose="00000400000000000000" pitchFamily="2" charset="-78"/>
              </a:rPr>
              <a:t>درست آن</a:t>
            </a:r>
            <a:r>
              <a:rPr lang="fa-IR" dirty="0"/>
              <a:t/>
            </a:r>
            <a:br>
              <a:rPr lang="fa-IR" dirty="0"/>
            </a:br>
            <a:endParaRPr lang="fa-IR" dirty="0"/>
          </a:p>
        </p:txBody>
      </p:sp>
      <p:sp>
        <p:nvSpPr>
          <p:cNvPr id="3" name="Content Placeholder 2"/>
          <p:cNvSpPr>
            <a:spLocks noGrp="1"/>
          </p:cNvSpPr>
          <p:nvPr>
            <p:ph idx="1"/>
          </p:nvPr>
        </p:nvSpPr>
        <p:spPr>
          <a:xfrm>
            <a:off x="1295401" y="2556932"/>
            <a:ext cx="9601196" cy="3583518"/>
          </a:xfrm>
          <a:solidFill>
            <a:schemeClr val="accent5">
              <a:lumMod val="60000"/>
              <a:lumOff val="40000"/>
            </a:schemeClr>
          </a:solidFill>
        </p:spPr>
        <p:txBody>
          <a:bodyPr>
            <a:noAutofit/>
          </a:bodyPr>
          <a:lstStyle/>
          <a:p>
            <a:pPr>
              <a:lnSpc>
                <a:spcPct val="150000"/>
              </a:lnSpc>
            </a:pPr>
            <a:r>
              <a:rPr lang="fa-IR" dirty="0" smtClean="0">
                <a:cs typeface="B Zar" panose="00000400000000000000" pitchFamily="2" charset="-78"/>
              </a:rPr>
              <a:t>مطالعه</a:t>
            </a:r>
            <a:r>
              <a:rPr lang="fa-IR" dirty="0">
                <a:cs typeface="B Zar" panose="00000400000000000000" pitchFamily="2" charset="-78"/>
              </a:rPr>
              <a:t>، همانند انجام هر کار یا فعالیت دیگر، نیازمند استفاده از روش درست </a:t>
            </a:r>
            <a:r>
              <a:rPr lang="fa-IR" dirty="0" smtClean="0">
                <a:cs typeface="B Zar" panose="00000400000000000000" pitchFamily="2" charset="-78"/>
              </a:rPr>
              <a:t>است </a:t>
            </a:r>
            <a:r>
              <a:rPr lang="fa-IR" dirty="0">
                <a:cs typeface="B Zar" panose="00000400000000000000" pitchFamily="2" charset="-78"/>
              </a:rPr>
              <a:t>رشد و شکوفایی استعدادها، توانایی ها و</a:t>
            </a:r>
          </a:p>
          <a:p>
            <a:pPr>
              <a:lnSpc>
                <a:spcPct val="150000"/>
              </a:lnSpc>
            </a:pPr>
            <a:r>
              <a:rPr lang="fa-IR" dirty="0">
                <a:cs typeface="B Zar" panose="00000400000000000000" pitchFamily="2" charset="-78"/>
              </a:rPr>
              <a:t>دانش هر انسان به کمیت و کیفیت مطالعه او بستگی </a:t>
            </a:r>
            <a:r>
              <a:rPr lang="fa-IR" dirty="0" smtClean="0">
                <a:cs typeface="B Zar" panose="00000400000000000000" pitchFamily="2" charset="-78"/>
              </a:rPr>
              <a:t>دارد </a:t>
            </a:r>
            <a:r>
              <a:rPr lang="fa-IR" dirty="0">
                <a:cs typeface="B Zar" panose="00000400000000000000" pitchFamily="2" charset="-78"/>
              </a:rPr>
              <a:t>اگر به دقّت بررسی کنیم خواهیم دید که یکی از دلایل اُفت </a:t>
            </a:r>
            <a:r>
              <a:rPr lang="fa-IR" dirty="0" smtClean="0">
                <a:cs typeface="B Zar" panose="00000400000000000000" pitchFamily="2" charset="-78"/>
              </a:rPr>
              <a:t>تحصیلی برخی </a:t>
            </a:r>
            <a:r>
              <a:rPr lang="fa-IR" dirty="0">
                <a:cs typeface="B Zar" panose="00000400000000000000" pitchFamily="2" charset="-78"/>
              </a:rPr>
              <a:t>از دانش آموزان این است که </a:t>
            </a:r>
            <a:r>
              <a:rPr lang="fa-IR" dirty="0" smtClean="0">
                <a:cs typeface="B Zar" panose="00000400000000000000" pitchFamily="2" charset="-78"/>
              </a:rPr>
              <a:t>شیوه ی مطالعه ی آن </a:t>
            </a:r>
            <a:r>
              <a:rPr lang="fa-IR" dirty="0">
                <a:cs typeface="B Zar" panose="00000400000000000000" pitchFamily="2" charset="-78"/>
              </a:rPr>
              <a:t>ها بر طبق روش ها و اصول صحیح مطالعه نیست و نه اینکه لزوماً </a:t>
            </a:r>
            <a:r>
              <a:rPr lang="fa-IR" dirty="0" smtClean="0">
                <a:cs typeface="B Zar" panose="00000400000000000000" pitchFamily="2" charset="-78"/>
              </a:rPr>
              <a:t>کم مطالعه </a:t>
            </a:r>
            <a:r>
              <a:rPr lang="fa-IR" dirty="0">
                <a:cs typeface="B Zar" panose="00000400000000000000" pitchFamily="2" charset="-78"/>
              </a:rPr>
              <a:t>می کنند</a:t>
            </a:r>
            <a:r>
              <a:rPr lang="fa-IR" dirty="0" smtClean="0">
                <a:cs typeface="B Zar" panose="00000400000000000000" pitchFamily="2" charset="-78"/>
              </a:rPr>
              <a:t>.</a:t>
            </a:r>
          </a:p>
        </p:txBody>
      </p:sp>
    </p:spTree>
    <p:extLst>
      <p:ext uri="{BB962C8B-B14F-4D97-AF65-F5344CB8AC3E}">
        <p14:creationId xmlns:p14="http://schemas.microsoft.com/office/powerpoint/2010/main" val="9947632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002060"/>
                </a:solidFill>
                <a:cs typeface="B Zar" panose="00000400000000000000" pitchFamily="2" charset="-78"/>
              </a:rPr>
              <a:t>اهمیت مطالعه و </a:t>
            </a:r>
            <a:r>
              <a:rPr lang="fa-IR" dirty="0" smtClean="0">
                <a:solidFill>
                  <a:srgbClr val="002060"/>
                </a:solidFill>
                <a:cs typeface="B Zar" panose="00000400000000000000" pitchFamily="2" charset="-78"/>
              </a:rPr>
              <a:t>نحوه ی </a:t>
            </a:r>
            <a:r>
              <a:rPr lang="fa-IR" dirty="0">
                <a:solidFill>
                  <a:srgbClr val="002060"/>
                </a:solidFill>
                <a:cs typeface="B Zar" panose="00000400000000000000" pitchFamily="2" charset="-78"/>
              </a:rPr>
              <a:t>درست آن</a:t>
            </a:r>
          </a:p>
        </p:txBody>
      </p:sp>
      <p:sp>
        <p:nvSpPr>
          <p:cNvPr id="3" name="Content Placeholder 2"/>
          <p:cNvSpPr>
            <a:spLocks noGrp="1"/>
          </p:cNvSpPr>
          <p:nvPr>
            <p:ph idx="1"/>
          </p:nvPr>
        </p:nvSpPr>
        <p:spPr>
          <a:xfrm>
            <a:off x="1295401" y="2556932"/>
            <a:ext cx="9601196" cy="1392768"/>
          </a:xfrm>
          <a:solidFill>
            <a:schemeClr val="accent5">
              <a:lumMod val="60000"/>
              <a:lumOff val="40000"/>
            </a:schemeClr>
          </a:solidFill>
        </p:spPr>
        <p:txBody>
          <a:bodyPr/>
          <a:lstStyle/>
          <a:p>
            <a:pPr>
              <a:lnSpc>
                <a:spcPct val="150000"/>
              </a:lnSpc>
            </a:pPr>
            <a:r>
              <a:rPr lang="fa-IR" dirty="0">
                <a:cs typeface="B Zar" panose="00000400000000000000" pitchFamily="2" charset="-78"/>
              </a:rPr>
              <a:t>رعایت نکردن اصول و بهداشت مطالعه موجب پایین آمدن سطح کارآیی و بازدهی انسان، تضعیف روحیه،کاهش اعتماد به نفس و خستگی و دلزدگی از مطالعه می شود.</a:t>
            </a:r>
          </a:p>
          <a:p>
            <a:endParaRPr lang="fa-IR" dirty="0"/>
          </a:p>
        </p:txBody>
      </p:sp>
    </p:spTree>
    <p:extLst>
      <p:ext uri="{BB962C8B-B14F-4D97-AF65-F5344CB8AC3E}">
        <p14:creationId xmlns:p14="http://schemas.microsoft.com/office/powerpoint/2010/main" val="82239666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002060"/>
                </a:solidFill>
                <a:cs typeface="B Zar" panose="00000400000000000000" pitchFamily="2" charset="-78"/>
              </a:rPr>
              <a:t>اهمیت مطالعه و نحوه ی درست آن</a:t>
            </a:r>
          </a:p>
        </p:txBody>
      </p:sp>
      <p:sp>
        <p:nvSpPr>
          <p:cNvPr id="3" name="Content Placeholder 2"/>
          <p:cNvSpPr>
            <a:spLocks noGrp="1"/>
          </p:cNvSpPr>
          <p:nvPr>
            <p:ph idx="1"/>
          </p:nvPr>
        </p:nvSpPr>
        <p:spPr>
          <a:solidFill>
            <a:schemeClr val="accent5">
              <a:lumMod val="60000"/>
              <a:lumOff val="40000"/>
            </a:schemeClr>
          </a:solidFill>
        </p:spPr>
        <p:txBody>
          <a:bodyPr/>
          <a:lstStyle/>
          <a:p>
            <a:pPr>
              <a:lnSpc>
                <a:spcPct val="150000"/>
              </a:lnSpc>
            </a:pPr>
            <a:r>
              <a:rPr lang="fa-IR" dirty="0">
                <a:cs typeface="B Zar" panose="00000400000000000000" pitchFamily="2" charset="-78"/>
              </a:rPr>
              <a:t>واقعیت این است که در دنیای امروز که عصر اطلاعات و </a:t>
            </a:r>
            <a:r>
              <a:rPr lang="fa-IR" dirty="0" smtClean="0">
                <a:cs typeface="B Zar" panose="00000400000000000000" pitchFamily="2" charset="-78"/>
              </a:rPr>
              <a:t>نبرد اندیشه </a:t>
            </a:r>
            <a:r>
              <a:rPr lang="fa-IR" dirty="0">
                <a:cs typeface="B Zar" panose="00000400000000000000" pitchFamily="2" charset="-78"/>
              </a:rPr>
              <a:t>ها و مغز هاست و انسان با انبوه فزاینده اطلاعات اعم از کتاب، مجله، روزنامه، و... مواجه است، نمی توان با </a:t>
            </a:r>
            <a:r>
              <a:rPr lang="fa-IR" dirty="0" smtClean="0">
                <a:cs typeface="B Zar" panose="00000400000000000000" pitchFamily="2" charset="-78"/>
              </a:rPr>
              <a:t>همان روش </a:t>
            </a:r>
            <a:r>
              <a:rPr lang="fa-IR" dirty="0">
                <a:cs typeface="B Zar" panose="00000400000000000000" pitchFamily="2" charset="-78"/>
              </a:rPr>
              <a:t>های قدیمی پیش </a:t>
            </a:r>
            <a:r>
              <a:rPr lang="fa-IR" dirty="0" smtClean="0">
                <a:cs typeface="B Zar" panose="00000400000000000000" pitchFamily="2" charset="-78"/>
              </a:rPr>
              <a:t>رفت در </a:t>
            </a:r>
            <a:r>
              <a:rPr lang="fa-IR" dirty="0">
                <a:cs typeface="B Zar" panose="00000400000000000000" pitchFamily="2" charset="-78"/>
              </a:rPr>
              <a:t>جهان امروز مطالعه، ضرورت پیشرفت است</a:t>
            </a:r>
            <a:r>
              <a:rPr lang="fa-IR" dirty="0" smtClean="0">
                <a:cs typeface="B Zar" panose="00000400000000000000" pitchFamily="2" charset="-78"/>
              </a:rPr>
              <a:t>.</a:t>
            </a:r>
          </a:p>
          <a:p>
            <a:pPr>
              <a:lnSpc>
                <a:spcPct val="150000"/>
              </a:lnSpc>
            </a:pPr>
            <a:r>
              <a:rPr lang="fa-IR" dirty="0" smtClean="0">
                <a:cs typeface="B Zar" panose="00000400000000000000" pitchFamily="2" charset="-78"/>
              </a:rPr>
              <a:t> </a:t>
            </a:r>
            <a:r>
              <a:rPr lang="fa-IR" dirty="0">
                <a:cs typeface="B Zar" panose="00000400000000000000" pitchFamily="2" charset="-78"/>
              </a:rPr>
              <a:t>در اینجا به ذکر پیشنهادها و توصیه </a:t>
            </a:r>
            <a:r>
              <a:rPr lang="fa-IR" dirty="0" smtClean="0">
                <a:cs typeface="B Zar" panose="00000400000000000000" pitchFamily="2" charset="-78"/>
              </a:rPr>
              <a:t>هایی می </a:t>
            </a:r>
            <a:r>
              <a:rPr lang="fa-IR" dirty="0">
                <a:cs typeface="B Zar" panose="00000400000000000000" pitchFamily="2" charset="-78"/>
              </a:rPr>
              <a:t>پردازیم که رعایت آن ها در هنگام مطالعه تقریباً </a:t>
            </a:r>
            <a:r>
              <a:rPr lang="fa-IR" dirty="0" smtClean="0">
                <a:cs typeface="B Zar" panose="00000400000000000000" pitchFamily="2" charset="-78"/>
              </a:rPr>
              <a:t>برای همه </a:t>
            </a:r>
            <a:r>
              <a:rPr lang="fa-IR" dirty="0">
                <a:cs typeface="B Zar" panose="00000400000000000000" pitchFamily="2" charset="-78"/>
              </a:rPr>
              <a:t>مفید و ضروری به نظر می رسد.</a:t>
            </a:r>
          </a:p>
        </p:txBody>
      </p:sp>
    </p:spTree>
    <p:extLst>
      <p:ext uri="{BB962C8B-B14F-4D97-AF65-F5344CB8AC3E}">
        <p14:creationId xmlns:p14="http://schemas.microsoft.com/office/powerpoint/2010/main" val="35586919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5">
              <a:lumMod val="60000"/>
              <a:lumOff val="40000"/>
            </a:schemeClr>
          </a:solidFill>
        </p:spPr>
        <p:txBody>
          <a:bodyPr/>
          <a:lstStyle/>
          <a:p>
            <a:pPr algn="ctr"/>
            <a:r>
              <a:rPr lang="fa-IR" dirty="0" smtClean="0">
                <a:solidFill>
                  <a:schemeClr val="accent4"/>
                </a:solidFill>
                <a:cs typeface="B Zar" panose="00000400000000000000" pitchFamily="2" charset="-78"/>
              </a:rPr>
              <a:t>پیشنهاد و توصیه ها</a:t>
            </a:r>
            <a:endParaRPr lang="fa-IR" dirty="0">
              <a:solidFill>
                <a:schemeClr val="accent4"/>
              </a:solidFill>
              <a:cs typeface="B Zar" panose="00000400000000000000" pitchFamily="2" charset="-78"/>
            </a:endParaRPr>
          </a:p>
        </p:txBody>
      </p:sp>
      <p:sp>
        <p:nvSpPr>
          <p:cNvPr id="5" name="Content Placeholder 4"/>
          <p:cNvSpPr>
            <a:spLocks noGrp="1"/>
          </p:cNvSpPr>
          <p:nvPr>
            <p:ph idx="1"/>
          </p:nvPr>
        </p:nvSpPr>
        <p:spPr>
          <a:solidFill>
            <a:schemeClr val="accent5">
              <a:lumMod val="60000"/>
              <a:lumOff val="40000"/>
            </a:schemeClr>
          </a:solidFill>
        </p:spPr>
        <p:txBody>
          <a:bodyPr/>
          <a:lstStyle/>
          <a:p>
            <a:pPr>
              <a:lnSpc>
                <a:spcPct val="150000"/>
              </a:lnSpc>
            </a:pPr>
            <a:r>
              <a:rPr lang="fa-IR" b="1" dirty="0">
                <a:solidFill>
                  <a:srgbClr val="002060"/>
                </a:solidFill>
                <a:cs typeface="B Zar" panose="00000400000000000000" pitchFamily="2" charset="-78"/>
              </a:rPr>
              <a:t>۱. هدف:</a:t>
            </a:r>
            <a:r>
              <a:rPr lang="fa-IR" dirty="0">
                <a:cs typeface="B Zar" panose="00000400000000000000" pitchFamily="2" charset="-78"/>
              </a:rPr>
              <a:t> قبل از شروع مطالعه، حتماً هدف را مشخص کنید. هدف از مطالعه می تواند شامل لذت بردن از یک داستان، فهمیدن یک مطلب، شرکت در کنکور یا آمادگی برای امتحان و... باشد؛</a:t>
            </a:r>
          </a:p>
          <a:p>
            <a:endParaRPr lang="fa-IR" dirty="0"/>
          </a:p>
        </p:txBody>
      </p:sp>
    </p:spTree>
    <p:extLst>
      <p:ext uri="{BB962C8B-B14F-4D97-AF65-F5344CB8AC3E}">
        <p14:creationId xmlns:p14="http://schemas.microsoft.com/office/powerpoint/2010/main" val="239158882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5">
              <a:lumMod val="60000"/>
              <a:lumOff val="40000"/>
            </a:schemeClr>
          </a:solidFill>
        </p:spPr>
        <p:txBody>
          <a:bodyPr/>
          <a:lstStyle/>
          <a:p>
            <a:pPr algn="ctr"/>
            <a:r>
              <a:rPr lang="fa-IR" dirty="0">
                <a:solidFill>
                  <a:schemeClr val="accent4"/>
                </a:solidFill>
                <a:cs typeface="B Zar" panose="00000400000000000000" pitchFamily="2" charset="-78"/>
              </a:rPr>
              <a:t>پیشنهاد و توصیه ها</a:t>
            </a:r>
          </a:p>
        </p:txBody>
      </p:sp>
      <p:sp>
        <p:nvSpPr>
          <p:cNvPr id="5" name="Content Placeholder 4"/>
          <p:cNvSpPr>
            <a:spLocks noGrp="1"/>
          </p:cNvSpPr>
          <p:nvPr>
            <p:ph idx="1"/>
          </p:nvPr>
        </p:nvSpPr>
        <p:spPr>
          <a:solidFill>
            <a:schemeClr val="accent5">
              <a:lumMod val="60000"/>
              <a:lumOff val="40000"/>
            </a:schemeClr>
          </a:solidFill>
        </p:spPr>
        <p:txBody>
          <a:bodyPr>
            <a:normAutofit/>
          </a:bodyPr>
          <a:lstStyle/>
          <a:p>
            <a:pPr>
              <a:lnSpc>
                <a:spcPct val="150000"/>
              </a:lnSpc>
            </a:pPr>
            <a:r>
              <a:rPr lang="fa-IR" b="1" dirty="0">
                <a:solidFill>
                  <a:srgbClr val="002060"/>
                </a:solidFill>
                <a:cs typeface="B Zar" panose="00000400000000000000" pitchFamily="2" charset="-78"/>
              </a:rPr>
              <a:t>۲. اعتماد:</a:t>
            </a:r>
            <a:r>
              <a:rPr lang="fa-IR" dirty="0">
                <a:cs typeface="B Zar" panose="00000400000000000000" pitchFamily="2" charset="-78"/>
              </a:rPr>
              <a:t> اعتماد به خود و اعتقاد به توانستن، موفّقیت و کامروایی را به ارمغان می آورد. به خود اعتماد کنید و معتقد باشید که قادر به انجام هر کاری هستید. هنگامی که شما حافظه خود را ضعیف می دانید، به خود تلقین کرده اید که همه چیز را فراموش کنید؛</a:t>
            </a:r>
          </a:p>
          <a:p>
            <a:endParaRPr lang="fa-IR" dirty="0"/>
          </a:p>
        </p:txBody>
      </p:sp>
    </p:spTree>
    <p:extLst>
      <p:ext uri="{BB962C8B-B14F-4D97-AF65-F5344CB8AC3E}">
        <p14:creationId xmlns:p14="http://schemas.microsoft.com/office/powerpoint/2010/main" val="110497118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5">
              <a:lumMod val="60000"/>
              <a:lumOff val="40000"/>
            </a:schemeClr>
          </a:solidFill>
        </p:spPr>
        <p:txBody>
          <a:bodyPr/>
          <a:lstStyle/>
          <a:p>
            <a:pPr algn="ctr"/>
            <a:r>
              <a:rPr lang="fa-IR" dirty="0">
                <a:solidFill>
                  <a:schemeClr val="accent4"/>
                </a:solidFill>
                <a:cs typeface="B Zar" panose="00000400000000000000" pitchFamily="2" charset="-78"/>
              </a:rPr>
              <a:t>پیشنهاد و توصیه ها</a:t>
            </a:r>
          </a:p>
        </p:txBody>
      </p:sp>
      <p:sp>
        <p:nvSpPr>
          <p:cNvPr id="5" name="Content Placeholder 4"/>
          <p:cNvSpPr>
            <a:spLocks noGrp="1"/>
          </p:cNvSpPr>
          <p:nvPr>
            <p:ph idx="1"/>
          </p:nvPr>
        </p:nvSpPr>
        <p:spPr>
          <a:solidFill>
            <a:schemeClr val="accent5">
              <a:lumMod val="60000"/>
              <a:lumOff val="40000"/>
            </a:schemeClr>
          </a:solidFill>
        </p:spPr>
        <p:txBody>
          <a:bodyPr/>
          <a:lstStyle/>
          <a:p>
            <a:pPr>
              <a:lnSpc>
                <a:spcPct val="150000"/>
              </a:lnSpc>
            </a:pPr>
            <a:r>
              <a:rPr lang="fa-IR" b="1" dirty="0">
                <a:solidFill>
                  <a:srgbClr val="002060"/>
                </a:solidFill>
                <a:cs typeface="B Zar" panose="00000400000000000000" pitchFamily="2" charset="-78"/>
              </a:rPr>
              <a:t>۳. برنامه ریزی:</a:t>
            </a:r>
            <a:r>
              <a:rPr lang="fa-IR" dirty="0">
                <a:cs typeface="B Zar" panose="00000400000000000000" pitchFamily="2" charset="-78"/>
              </a:rPr>
              <a:t> برای کار های روزمره و تصمیم های خود برنامه داشته باشید. برنامه ریزی، همت و پشتکار، پله های موفّقیت </a:t>
            </a:r>
            <a:r>
              <a:rPr lang="fa-IR" dirty="0" smtClean="0">
                <a:cs typeface="B Zar" panose="00000400000000000000" pitchFamily="2" charset="-78"/>
              </a:rPr>
              <a:t>را تشکیل </a:t>
            </a:r>
            <a:r>
              <a:rPr lang="fa-IR" dirty="0">
                <a:cs typeface="B Zar" panose="00000400000000000000" pitchFamily="2" charset="-78"/>
              </a:rPr>
              <a:t>می دهند. بر طبق برنامه عمل کنید و از اینکه نتوانستید کل برنامه را در مدت مقرر تمام کنید، مأیوس نشوید؛</a:t>
            </a:r>
          </a:p>
          <a:p>
            <a:endParaRPr lang="fa-IR" dirty="0"/>
          </a:p>
        </p:txBody>
      </p:sp>
    </p:spTree>
    <p:extLst>
      <p:ext uri="{BB962C8B-B14F-4D97-AF65-F5344CB8AC3E}">
        <p14:creationId xmlns:p14="http://schemas.microsoft.com/office/powerpoint/2010/main" val="314140680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5">
              <a:lumMod val="60000"/>
              <a:lumOff val="40000"/>
            </a:schemeClr>
          </a:solidFill>
        </p:spPr>
        <p:txBody>
          <a:bodyPr/>
          <a:lstStyle/>
          <a:p>
            <a:pPr algn="ctr"/>
            <a:r>
              <a:rPr lang="fa-IR" dirty="0">
                <a:solidFill>
                  <a:srgbClr val="C00000"/>
                </a:solidFill>
                <a:cs typeface="B Zar" panose="00000400000000000000" pitchFamily="2" charset="-78"/>
              </a:rPr>
              <a:t>پیشنهاد و توصیه ها</a:t>
            </a:r>
          </a:p>
        </p:txBody>
      </p:sp>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19350" y="3029744"/>
            <a:ext cx="2476500" cy="2371725"/>
          </a:xfrm>
        </p:spPr>
      </p:pic>
      <p:sp>
        <p:nvSpPr>
          <p:cNvPr id="5" name="Content Placeholder 4"/>
          <p:cNvSpPr>
            <a:spLocks noGrp="1"/>
          </p:cNvSpPr>
          <p:nvPr>
            <p:ph sz="half" idx="2"/>
          </p:nvPr>
        </p:nvSpPr>
        <p:spPr>
          <a:solidFill>
            <a:schemeClr val="accent5">
              <a:lumMod val="60000"/>
              <a:lumOff val="40000"/>
            </a:schemeClr>
          </a:solidFill>
        </p:spPr>
        <p:txBody>
          <a:bodyPr/>
          <a:lstStyle/>
          <a:p>
            <a:pPr>
              <a:lnSpc>
                <a:spcPct val="150000"/>
              </a:lnSpc>
            </a:pPr>
            <a:r>
              <a:rPr lang="fa-IR" b="1" dirty="0">
                <a:solidFill>
                  <a:srgbClr val="002060"/>
                </a:solidFill>
                <a:cs typeface="B Zar" panose="00000400000000000000" pitchFamily="2" charset="-78"/>
              </a:rPr>
              <a:t>۴. خونسردی: </a:t>
            </a:r>
            <a:r>
              <a:rPr lang="fa-IR" dirty="0">
                <a:cs typeface="B Zar" panose="00000400000000000000" pitchFamily="2" charset="-78"/>
              </a:rPr>
              <a:t>دلهره و اضطراب، عدم موفّقیت را در بر دارد و شما را به سوی شکست خواهد کشاند. به شکست فکر نکنید و هرگونه دلهره و اضطراب را با ایجاد افکار مثبت و اعتماد به نفس از بین ببرید؛</a:t>
            </a:r>
          </a:p>
          <a:p>
            <a:endParaRPr lang="fa-IR" dirty="0"/>
          </a:p>
        </p:txBody>
      </p:sp>
    </p:spTree>
    <p:extLst>
      <p:ext uri="{BB962C8B-B14F-4D97-AF65-F5344CB8AC3E}">
        <p14:creationId xmlns:p14="http://schemas.microsoft.com/office/powerpoint/2010/main" val="349757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r>
              <a:rPr lang="fa-IR" sz="3200" b="1" dirty="0">
                <a:solidFill>
                  <a:schemeClr val="tx1"/>
                </a:solidFill>
                <a:cs typeface="B Zar" panose="00000400000000000000" pitchFamily="2" charset="-78"/>
              </a:rPr>
              <a:t>اضطراب امتحان در افراد به گونه‌های متفاوت بروز </a:t>
            </a:r>
            <a:r>
              <a:rPr lang="fa-IR" sz="3200" b="1" dirty="0" smtClean="0">
                <a:solidFill>
                  <a:schemeClr val="tx1"/>
                </a:solidFill>
                <a:cs typeface="B Zar" panose="00000400000000000000" pitchFamily="2" charset="-78"/>
              </a:rPr>
              <a:t>می‌کند</a:t>
            </a:r>
            <a:r>
              <a:rPr lang="fa-IR" sz="3200" b="1" dirty="0">
                <a:solidFill>
                  <a:schemeClr val="tx1"/>
                </a:solidFill>
              </a:rPr>
              <a:t/>
            </a:r>
            <a:br>
              <a:rPr lang="fa-IR" sz="3200" b="1" dirty="0">
                <a:solidFill>
                  <a:schemeClr val="tx1"/>
                </a:solidFill>
              </a:rPr>
            </a:br>
            <a:endParaRPr lang="fa-IR" sz="3200" b="1" dirty="0">
              <a:solidFill>
                <a:schemeClr val="tx1"/>
              </a:solidFill>
            </a:endParaRPr>
          </a:p>
        </p:txBody>
      </p:sp>
      <p:sp>
        <p:nvSpPr>
          <p:cNvPr id="3" name="Content Placeholder 2"/>
          <p:cNvSpPr>
            <a:spLocks noGrp="1"/>
          </p:cNvSpPr>
          <p:nvPr>
            <p:ph idx="1"/>
          </p:nvPr>
        </p:nvSpPr>
        <p:spPr>
          <a:solidFill>
            <a:schemeClr val="accent5">
              <a:lumMod val="60000"/>
              <a:lumOff val="40000"/>
            </a:schemeClr>
          </a:solidFill>
        </p:spPr>
        <p:txBody>
          <a:bodyPr>
            <a:normAutofit fontScale="92500" lnSpcReduction="10000"/>
          </a:bodyPr>
          <a:lstStyle/>
          <a:p>
            <a:pPr>
              <a:lnSpc>
                <a:spcPct val="150000"/>
              </a:lnSpc>
            </a:pPr>
            <a:r>
              <a:rPr lang="fa-IR" b="1" dirty="0" smtClean="0">
                <a:cs typeface="B Zar" panose="00000400000000000000" pitchFamily="2" charset="-78"/>
              </a:rPr>
              <a:t>در </a:t>
            </a:r>
            <a:r>
              <a:rPr lang="fa-IR" b="1" dirty="0">
                <a:cs typeface="B Zar" panose="00000400000000000000" pitchFamily="2" charset="-78"/>
              </a:rPr>
              <a:t>مواردی اطرافیان آثار آن را مشاهده نمی‌کنند، و فقط خود شخص با آن درگیر می‌شود و به گونه‌ای واکنش‌های خود را نسبت به امتحان کنترل می‌کند</a:t>
            </a:r>
            <a:r>
              <a:rPr lang="fa-IR" b="1" dirty="0" smtClean="0">
                <a:cs typeface="B Zar" panose="00000400000000000000" pitchFamily="2" charset="-78"/>
              </a:rPr>
              <a:t>.</a:t>
            </a:r>
          </a:p>
          <a:p>
            <a:pPr>
              <a:lnSpc>
                <a:spcPct val="150000"/>
              </a:lnSpc>
            </a:pPr>
            <a:r>
              <a:rPr lang="fa-IR" b="1" dirty="0" smtClean="0">
                <a:cs typeface="B Zar" panose="00000400000000000000" pitchFamily="2" charset="-78"/>
              </a:rPr>
              <a:t> </a:t>
            </a:r>
            <a:r>
              <a:rPr lang="fa-IR" b="1" dirty="0">
                <a:cs typeface="B Zar" panose="00000400000000000000" pitchFamily="2" charset="-78"/>
              </a:rPr>
              <a:t>بعضی از افراد در این موقعیت کنترل خود را از دست می‌دهند، دچار مشکلاتی اعم از جسمانی، رفتاری و شناختی می‌شوند و در نتیجه اضطراب امتحان در عملکرد تحصیلی آن‌ها تأثیر می‌گذارد، و مشکلاتی را برای آن‌ها فراهم می‌سازد، حتی باعث شکست آن‌ها در امتحانات می‌شود</a:t>
            </a:r>
            <a:r>
              <a:rPr lang="fa-IR" dirty="0">
                <a:cs typeface="B Zar" panose="00000400000000000000" pitchFamily="2" charset="-78"/>
              </a:rPr>
              <a:t>.</a:t>
            </a:r>
            <a:endParaRPr lang="en-US" dirty="0">
              <a:cs typeface="B Zar" panose="00000400000000000000" pitchFamily="2" charset="-78"/>
            </a:endParaRPr>
          </a:p>
          <a:p>
            <a:endParaRPr lang="fa-IR" dirty="0"/>
          </a:p>
        </p:txBody>
      </p:sp>
    </p:spTree>
    <p:extLst>
      <p:ext uri="{BB962C8B-B14F-4D97-AF65-F5344CB8AC3E}">
        <p14:creationId xmlns:p14="http://schemas.microsoft.com/office/powerpoint/2010/main" val="379593127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5">
              <a:lumMod val="60000"/>
              <a:lumOff val="40000"/>
            </a:schemeClr>
          </a:solidFill>
        </p:spPr>
        <p:txBody>
          <a:bodyPr/>
          <a:lstStyle/>
          <a:p>
            <a:pPr algn="ctr"/>
            <a:r>
              <a:rPr lang="fa-IR" dirty="0">
                <a:solidFill>
                  <a:srgbClr val="C00000"/>
                </a:solidFill>
                <a:cs typeface="B Zar" panose="00000400000000000000" pitchFamily="2" charset="-78"/>
              </a:rPr>
              <a:t>پیشنهاد و توصیه ها</a:t>
            </a:r>
          </a:p>
        </p:txBody>
      </p:sp>
      <p:sp>
        <p:nvSpPr>
          <p:cNvPr id="5" name="Content Placeholder 4"/>
          <p:cNvSpPr>
            <a:spLocks noGrp="1"/>
          </p:cNvSpPr>
          <p:nvPr>
            <p:ph idx="1"/>
          </p:nvPr>
        </p:nvSpPr>
        <p:spPr>
          <a:solidFill>
            <a:schemeClr val="accent5">
              <a:lumMod val="60000"/>
              <a:lumOff val="40000"/>
            </a:schemeClr>
          </a:solidFill>
        </p:spPr>
        <p:txBody>
          <a:bodyPr/>
          <a:lstStyle/>
          <a:p>
            <a:pPr>
              <a:lnSpc>
                <a:spcPct val="150000"/>
              </a:lnSpc>
            </a:pPr>
            <a:r>
              <a:rPr lang="fa-IR" b="1" dirty="0">
                <a:solidFill>
                  <a:srgbClr val="002060"/>
                </a:solidFill>
                <a:cs typeface="B Zar" panose="00000400000000000000" pitchFamily="2" charset="-78"/>
              </a:rPr>
              <a:t>۵. علاقه: </a:t>
            </a:r>
            <a:r>
              <a:rPr lang="fa-IR" dirty="0">
                <a:cs typeface="B Zar" panose="00000400000000000000" pitchFamily="2" charset="-78"/>
              </a:rPr>
              <a:t>علاقه در مطالعه، نقش مهمی ایفا می کند. اگر مطالب را با علاقه برای فهمیدن و یا برای یک هدف مشخص بخوانید،آن ها را بهتر درک می کنید و بیشتر به خاطر خواهید سپرد</a:t>
            </a:r>
          </a:p>
        </p:txBody>
      </p:sp>
    </p:spTree>
    <p:extLst>
      <p:ext uri="{BB962C8B-B14F-4D97-AF65-F5344CB8AC3E}">
        <p14:creationId xmlns:p14="http://schemas.microsoft.com/office/powerpoint/2010/main" val="237228265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5">
              <a:lumMod val="60000"/>
              <a:lumOff val="40000"/>
            </a:schemeClr>
          </a:solidFill>
        </p:spPr>
        <p:txBody>
          <a:bodyPr/>
          <a:lstStyle/>
          <a:p>
            <a:pPr algn="ctr"/>
            <a:r>
              <a:rPr lang="fa-IR" dirty="0">
                <a:solidFill>
                  <a:srgbClr val="C00000"/>
                </a:solidFill>
                <a:cs typeface="B Zar" panose="00000400000000000000" pitchFamily="2" charset="-78"/>
              </a:rPr>
              <a:t>پیشنهاد و توصیه ها</a:t>
            </a:r>
          </a:p>
        </p:txBody>
      </p:sp>
      <p:sp>
        <p:nvSpPr>
          <p:cNvPr id="5" name="Content Placeholder 4"/>
          <p:cNvSpPr>
            <a:spLocks noGrp="1"/>
          </p:cNvSpPr>
          <p:nvPr>
            <p:ph idx="1"/>
          </p:nvPr>
        </p:nvSpPr>
        <p:spPr>
          <a:solidFill>
            <a:schemeClr val="accent5">
              <a:lumMod val="60000"/>
              <a:lumOff val="40000"/>
            </a:schemeClr>
          </a:solidFill>
        </p:spPr>
        <p:txBody>
          <a:bodyPr/>
          <a:lstStyle/>
          <a:p>
            <a:pPr>
              <a:lnSpc>
                <a:spcPct val="150000"/>
              </a:lnSpc>
            </a:pPr>
            <a:r>
              <a:rPr lang="fa-IR" b="1" dirty="0">
                <a:solidFill>
                  <a:srgbClr val="002060"/>
                </a:solidFill>
                <a:cs typeface="B Zar" panose="00000400000000000000" pitchFamily="2" charset="-78"/>
              </a:rPr>
              <a:t>۶. تفکر و اندیشه مثبت: </a:t>
            </a:r>
            <a:r>
              <a:rPr lang="fa-IR" dirty="0">
                <a:cs typeface="B Zar" panose="00000400000000000000" pitchFamily="2" charset="-78"/>
              </a:rPr>
              <a:t>به همه مسایل و موضوع های زندگی خود با نظر مثبت بنگرید. به آنچه هست فکر کنید، نه به آنچه نیست. تفکر منفی آثار زیانباری در </a:t>
            </a:r>
            <a:r>
              <a:rPr lang="fa-IR" dirty="0" smtClean="0">
                <a:cs typeface="B Zar" panose="00000400000000000000" pitchFamily="2" charset="-78"/>
              </a:rPr>
              <a:t>بردارد.</a:t>
            </a:r>
            <a:endParaRPr lang="fa-IR" dirty="0">
              <a:cs typeface="B Zar" panose="00000400000000000000" pitchFamily="2" charset="-78"/>
            </a:endParaRPr>
          </a:p>
          <a:p>
            <a:endParaRPr lang="fa-IR" dirty="0"/>
          </a:p>
        </p:txBody>
      </p:sp>
    </p:spTree>
    <p:extLst>
      <p:ext uri="{BB962C8B-B14F-4D97-AF65-F5344CB8AC3E}">
        <p14:creationId xmlns:p14="http://schemas.microsoft.com/office/powerpoint/2010/main" val="264311943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5">
              <a:lumMod val="60000"/>
              <a:lumOff val="40000"/>
            </a:schemeClr>
          </a:solidFill>
        </p:spPr>
        <p:txBody>
          <a:bodyPr/>
          <a:lstStyle/>
          <a:p>
            <a:pPr algn="ctr"/>
            <a:r>
              <a:rPr lang="fa-IR" dirty="0">
                <a:solidFill>
                  <a:srgbClr val="C00000"/>
                </a:solidFill>
                <a:cs typeface="B Zar" panose="00000400000000000000" pitchFamily="2" charset="-78"/>
              </a:rPr>
              <a:t>پیشنهاد و توصیه ها</a:t>
            </a:r>
          </a:p>
        </p:txBody>
      </p:sp>
      <p:sp>
        <p:nvSpPr>
          <p:cNvPr id="5" name="Content Placeholder 4"/>
          <p:cNvSpPr>
            <a:spLocks noGrp="1"/>
          </p:cNvSpPr>
          <p:nvPr>
            <p:ph idx="1"/>
          </p:nvPr>
        </p:nvSpPr>
        <p:spPr>
          <a:solidFill>
            <a:schemeClr val="accent5">
              <a:lumMod val="60000"/>
              <a:lumOff val="40000"/>
            </a:schemeClr>
          </a:solidFill>
        </p:spPr>
        <p:txBody>
          <a:bodyPr/>
          <a:lstStyle/>
          <a:p>
            <a:pPr>
              <a:lnSpc>
                <a:spcPct val="150000"/>
              </a:lnSpc>
            </a:pPr>
            <a:r>
              <a:rPr lang="fa-IR" b="1" dirty="0">
                <a:solidFill>
                  <a:srgbClr val="002060"/>
                </a:solidFill>
                <a:cs typeface="B Zar" panose="00000400000000000000" pitchFamily="2" charset="-78"/>
              </a:rPr>
              <a:t>۷. احساس رضامندی: </a:t>
            </a:r>
            <a:r>
              <a:rPr lang="fa-IR" dirty="0">
                <a:cs typeface="B Zar" panose="00000400000000000000" pitchFamily="2" charset="-78"/>
              </a:rPr>
              <a:t>سعی کنید که پس از مطالعه هر مطلب، خود را تقویت و تشویق نمایید و احساس رضامندی و </a:t>
            </a:r>
            <a:r>
              <a:rPr lang="fa-IR" dirty="0" smtClean="0">
                <a:cs typeface="B Zar" panose="00000400000000000000" pitchFamily="2" charset="-78"/>
              </a:rPr>
              <a:t>خودارزشمندی </a:t>
            </a:r>
            <a:r>
              <a:rPr lang="fa-IR" dirty="0">
                <a:cs typeface="B Zar" panose="00000400000000000000" pitchFamily="2" charset="-78"/>
              </a:rPr>
              <a:t>کنید؛</a:t>
            </a:r>
          </a:p>
          <a:p>
            <a:endParaRPr lang="fa-IR" dirty="0"/>
          </a:p>
        </p:txBody>
      </p:sp>
    </p:spTree>
    <p:extLst>
      <p:ext uri="{BB962C8B-B14F-4D97-AF65-F5344CB8AC3E}">
        <p14:creationId xmlns:p14="http://schemas.microsoft.com/office/powerpoint/2010/main" val="74729599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5">
              <a:lumMod val="60000"/>
              <a:lumOff val="40000"/>
            </a:schemeClr>
          </a:solidFill>
        </p:spPr>
        <p:txBody>
          <a:bodyPr/>
          <a:lstStyle/>
          <a:p>
            <a:pPr algn="ctr"/>
            <a:r>
              <a:rPr lang="fa-IR" dirty="0">
                <a:solidFill>
                  <a:srgbClr val="C00000"/>
                </a:solidFill>
                <a:cs typeface="B Zar" panose="00000400000000000000" pitchFamily="2" charset="-78"/>
              </a:rPr>
              <a:t>پیشنهاد و توصیه ها</a:t>
            </a:r>
          </a:p>
        </p:txBody>
      </p:sp>
      <p:pic>
        <p:nvPicPr>
          <p:cNvPr id="2" name="Content Placeholder 1"/>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98575" y="2768410"/>
            <a:ext cx="4718050" cy="2894393"/>
          </a:xfrm>
        </p:spPr>
      </p:pic>
      <p:sp>
        <p:nvSpPr>
          <p:cNvPr id="5" name="Content Placeholder 4"/>
          <p:cNvSpPr>
            <a:spLocks noGrp="1"/>
          </p:cNvSpPr>
          <p:nvPr>
            <p:ph sz="half" idx="2"/>
          </p:nvPr>
        </p:nvSpPr>
        <p:spPr>
          <a:solidFill>
            <a:schemeClr val="accent5">
              <a:lumMod val="60000"/>
              <a:lumOff val="40000"/>
            </a:schemeClr>
          </a:solidFill>
        </p:spPr>
        <p:txBody>
          <a:bodyPr/>
          <a:lstStyle/>
          <a:p>
            <a:pPr>
              <a:lnSpc>
                <a:spcPct val="150000"/>
              </a:lnSpc>
            </a:pPr>
            <a:r>
              <a:rPr lang="fa-IR" b="1" dirty="0">
                <a:solidFill>
                  <a:srgbClr val="002060"/>
                </a:solidFill>
                <a:cs typeface="B Zar" panose="00000400000000000000" pitchFamily="2" charset="-78"/>
              </a:rPr>
              <a:t>۸. تمرکز حواس: </a:t>
            </a:r>
            <a:r>
              <a:rPr lang="fa-IR" dirty="0">
                <a:cs typeface="B Zar" panose="00000400000000000000" pitchFamily="2" charset="-78"/>
              </a:rPr>
              <a:t>برای به خاطر سپردن و یا به یاد آوردن هر مطلب باید تمرکز حواس داشته باشید. به عبارت دیگر، در </a:t>
            </a:r>
            <a:r>
              <a:rPr lang="fa-IR" dirty="0" smtClean="0">
                <a:cs typeface="B Zar" panose="00000400000000000000" pitchFamily="2" charset="-78"/>
              </a:rPr>
              <a:t>حالی که </a:t>
            </a:r>
            <a:r>
              <a:rPr lang="fa-IR" dirty="0">
                <a:cs typeface="B Zar" panose="00000400000000000000" pitchFamily="2" charset="-78"/>
              </a:rPr>
              <a:t>حواس شما به چیز دیگری است، حافظه نمی تواند مطلبی را به خاطر بسپرد یا به یاد آورد؛</a:t>
            </a:r>
          </a:p>
          <a:p>
            <a:endParaRPr lang="fa-IR" dirty="0"/>
          </a:p>
        </p:txBody>
      </p:sp>
    </p:spTree>
    <p:extLst>
      <p:ext uri="{BB962C8B-B14F-4D97-AF65-F5344CB8AC3E}">
        <p14:creationId xmlns:p14="http://schemas.microsoft.com/office/powerpoint/2010/main" val="8489465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5">
              <a:lumMod val="60000"/>
              <a:lumOff val="40000"/>
            </a:schemeClr>
          </a:solidFill>
        </p:spPr>
        <p:txBody>
          <a:bodyPr/>
          <a:lstStyle/>
          <a:p>
            <a:pPr algn="ctr"/>
            <a:r>
              <a:rPr lang="fa-IR" dirty="0">
                <a:solidFill>
                  <a:srgbClr val="C00000"/>
                </a:solidFill>
                <a:cs typeface="B Zar" panose="00000400000000000000" pitchFamily="2" charset="-78"/>
              </a:rPr>
              <a:t>پیشنهاد و توصیه ها</a:t>
            </a:r>
          </a:p>
        </p:txBody>
      </p:sp>
      <p:sp>
        <p:nvSpPr>
          <p:cNvPr id="5" name="Content Placeholder 4"/>
          <p:cNvSpPr>
            <a:spLocks noGrp="1"/>
          </p:cNvSpPr>
          <p:nvPr>
            <p:ph idx="1"/>
          </p:nvPr>
        </p:nvSpPr>
        <p:spPr>
          <a:solidFill>
            <a:schemeClr val="accent5">
              <a:lumMod val="60000"/>
              <a:lumOff val="40000"/>
            </a:schemeClr>
          </a:solidFill>
        </p:spPr>
        <p:txBody>
          <a:bodyPr>
            <a:normAutofit/>
          </a:bodyPr>
          <a:lstStyle/>
          <a:p>
            <a:pPr>
              <a:lnSpc>
                <a:spcPct val="150000"/>
              </a:lnSpc>
            </a:pPr>
            <a:r>
              <a:rPr lang="fa-IR" b="1" dirty="0">
                <a:solidFill>
                  <a:srgbClr val="002060"/>
                </a:solidFill>
                <a:cs typeface="B Zar" panose="00000400000000000000" pitchFamily="2" charset="-78"/>
              </a:rPr>
              <a:t>۹. طبقه بندی مطالب: </a:t>
            </a:r>
            <a:r>
              <a:rPr lang="fa-IR" dirty="0">
                <a:cs typeface="B Zar" panose="00000400000000000000" pitchFamily="2" charset="-78"/>
              </a:rPr>
              <a:t>هر قدر نکات به یاد سپرده شده به هم مرتبط تر باشند و منظم تر طبقه بندی شوند بهتر در خاطر می مانند </a:t>
            </a:r>
            <a:r>
              <a:rPr lang="fa-IR" dirty="0" smtClean="0">
                <a:cs typeface="B Zar" panose="00000400000000000000" pitchFamily="2" charset="-78"/>
              </a:rPr>
              <a:t>و به </a:t>
            </a:r>
            <a:r>
              <a:rPr lang="fa-IR" dirty="0">
                <a:cs typeface="B Zar" panose="00000400000000000000" pitchFamily="2" charset="-78"/>
              </a:rPr>
              <a:t>یاد آوردن آن ها راحت تر و سریع تر خواهد بود؛</a:t>
            </a:r>
          </a:p>
          <a:p>
            <a:endParaRPr lang="fa-IR" dirty="0"/>
          </a:p>
        </p:txBody>
      </p:sp>
    </p:spTree>
    <p:extLst>
      <p:ext uri="{BB962C8B-B14F-4D97-AF65-F5344CB8AC3E}">
        <p14:creationId xmlns:p14="http://schemas.microsoft.com/office/powerpoint/2010/main" val="20802974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b="1" dirty="0">
                <a:solidFill>
                  <a:srgbClr val="C00000"/>
                </a:solidFill>
                <a:cs typeface="B Zar" panose="00000400000000000000" pitchFamily="2" charset="-78"/>
              </a:rPr>
              <a:t>پیشنهاد و توصیه ها</a:t>
            </a:r>
          </a:p>
        </p:txBody>
      </p:sp>
      <p:sp>
        <p:nvSpPr>
          <p:cNvPr id="4" name="Content Placeholder 3"/>
          <p:cNvSpPr>
            <a:spLocks noGrp="1"/>
          </p:cNvSpPr>
          <p:nvPr>
            <p:ph idx="1"/>
          </p:nvPr>
        </p:nvSpPr>
        <p:spPr>
          <a:solidFill>
            <a:schemeClr val="accent5">
              <a:lumMod val="60000"/>
              <a:lumOff val="40000"/>
            </a:schemeClr>
          </a:solidFill>
        </p:spPr>
        <p:txBody>
          <a:bodyPr/>
          <a:lstStyle/>
          <a:p>
            <a:pPr>
              <a:lnSpc>
                <a:spcPct val="150000"/>
              </a:lnSpc>
            </a:pPr>
            <a:r>
              <a:rPr lang="fa-IR" b="1" dirty="0">
                <a:solidFill>
                  <a:srgbClr val="002060"/>
                </a:solidFill>
                <a:cs typeface="B Nazanin" panose="00000400000000000000" pitchFamily="2" charset="-78"/>
              </a:rPr>
              <a:t>۱۰ . فهمیدن مطالب</a:t>
            </a:r>
            <a:r>
              <a:rPr lang="fa-IR" b="1" dirty="0" smtClean="0">
                <a:solidFill>
                  <a:srgbClr val="002060"/>
                </a:solidFill>
                <a:cs typeface="B Nazanin" panose="00000400000000000000" pitchFamily="2" charset="-78"/>
              </a:rPr>
              <a:t>:</a:t>
            </a:r>
            <a:endParaRPr lang="en-US" b="1" dirty="0" smtClean="0">
              <a:solidFill>
                <a:srgbClr val="002060"/>
              </a:solidFill>
              <a:cs typeface="B Nazanin" panose="00000400000000000000" pitchFamily="2" charset="-78"/>
            </a:endParaRPr>
          </a:p>
          <a:p>
            <a:pPr>
              <a:lnSpc>
                <a:spcPct val="150000"/>
              </a:lnSpc>
            </a:pPr>
            <a:r>
              <a:rPr lang="fa-IR" b="1" dirty="0" smtClean="0">
                <a:solidFill>
                  <a:srgbClr val="002060"/>
                </a:solidFill>
                <a:cs typeface="B Zar" panose="00000400000000000000" pitchFamily="2" charset="-78"/>
              </a:rPr>
              <a:t> </a:t>
            </a:r>
            <a:r>
              <a:rPr lang="fa-IR" b="1" dirty="0">
                <a:cs typeface="B Zar" panose="00000400000000000000" pitchFamily="2" charset="-78"/>
              </a:rPr>
              <a:t>حتی الامکان سعی که مطالب را بفهمید و به خاطر </a:t>
            </a:r>
            <a:r>
              <a:rPr lang="fa-IR" b="1" dirty="0" smtClean="0">
                <a:cs typeface="B Zar" panose="00000400000000000000" pitchFamily="2" charset="-78"/>
              </a:rPr>
              <a:t>بسپارید</a:t>
            </a:r>
            <a:endParaRPr lang="en-US" b="1" dirty="0" smtClean="0">
              <a:cs typeface="B Zar" panose="00000400000000000000" pitchFamily="2" charset="-78"/>
            </a:endParaRPr>
          </a:p>
          <a:p>
            <a:pPr>
              <a:lnSpc>
                <a:spcPct val="150000"/>
              </a:lnSpc>
            </a:pPr>
            <a:r>
              <a:rPr lang="fa-IR" b="1" dirty="0" smtClean="0">
                <a:cs typeface="B Zar" panose="00000400000000000000" pitchFamily="2" charset="-78"/>
              </a:rPr>
              <a:t> </a:t>
            </a:r>
            <a:r>
              <a:rPr lang="fa-IR" b="1" dirty="0">
                <a:cs typeface="B Zar" panose="00000400000000000000" pitchFamily="2" charset="-78"/>
              </a:rPr>
              <a:t>زیرا مطالبی که طوطی وار حفظ شده اند، </a:t>
            </a:r>
            <a:r>
              <a:rPr lang="fa-IR" b="1" dirty="0" smtClean="0">
                <a:cs typeface="B Zar" panose="00000400000000000000" pitchFamily="2" charset="-78"/>
              </a:rPr>
              <a:t>خیلی زود </a:t>
            </a:r>
            <a:r>
              <a:rPr lang="fa-IR" b="1" dirty="0">
                <a:cs typeface="B Zar" panose="00000400000000000000" pitchFamily="2" charset="-78"/>
              </a:rPr>
              <a:t>فراموش خواهند شد</a:t>
            </a:r>
            <a:r>
              <a:rPr lang="fa-IR" dirty="0">
                <a:cs typeface="B Nazanin" panose="00000400000000000000" pitchFamily="2" charset="-78"/>
              </a:rPr>
              <a:t>؛</a:t>
            </a:r>
          </a:p>
          <a:p>
            <a:endParaRPr lang="fa-IR" dirty="0"/>
          </a:p>
        </p:txBody>
      </p:sp>
    </p:spTree>
    <p:extLst>
      <p:ext uri="{BB962C8B-B14F-4D97-AF65-F5344CB8AC3E}">
        <p14:creationId xmlns:p14="http://schemas.microsoft.com/office/powerpoint/2010/main" val="59158565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5">
              <a:lumMod val="60000"/>
              <a:lumOff val="40000"/>
            </a:schemeClr>
          </a:solidFill>
        </p:spPr>
        <p:txBody>
          <a:bodyPr/>
          <a:lstStyle/>
          <a:p>
            <a:pPr algn="ctr"/>
            <a:r>
              <a:rPr lang="fa-IR" dirty="0">
                <a:solidFill>
                  <a:srgbClr val="C00000"/>
                </a:solidFill>
                <a:cs typeface="B Zar" panose="00000400000000000000" pitchFamily="2" charset="-78"/>
              </a:rPr>
              <a:t>پیشنهاد و توصیه ها</a:t>
            </a:r>
          </a:p>
        </p:txBody>
      </p:sp>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02631" y="2560638"/>
            <a:ext cx="3309937" cy="3309937"/>
          </a:xfrm>
        </p:spPr>
      </p:pic>
      <p:sp>
        <p:nvSpPr>
          <p:cNvPr id="5" name="Content Placeholder 4"/>
          <p:cNvSpPr>
            <a:spLocks noGrp="1"/>
          </p:cNvSpPr>
          <p:nvPr>
            <p:ph sz="half" idx="2"/>
          </p:nvPr>
        </p:nvSpPr>
        <p:spPr/>
        <p:txBody>
          <a:bodyPr>
            <a:normAutofit lnSpcReduction="10000"/>
          </a:bodyPr>
          <a:lstStyle/>
          <a:p>
            <a:pPr>
              <a:lnSpc>
                <a:spcPct val="150000"/>
              </a:lnSpc>
            </a:pPr>
            <a:r>
              <a:rPr lang="fa-IR" b="1" dirty="0">
                <a:solidFill>
                  <a:srgbClr val="002060"/>
                </a:solidFill>
                <a:cs typeface="B Zar" panose="00000400000000000000" pitchFamily="2" charset="-78"/>
              </a:rPr>
              <a:t>11. فعال بودن: </a:t>
            </a:r>
            <a:r>
              <a:rPr lang="fa-IR" dirty="0">
                <a:cs typeface="B Zar" panose="00000400000000000000" pitchFamily="2" charset="-78"/>
              </a:rPr>
              <a:t>در هنگام مطالعه باید فعال بود. یادداشت برداری، حاشیه نویسی، طبقه بندی و سازمان دادن، برجسته و </a:t>
            </a:r>
            <a:r>
              <a:rPr lang="fa-IR" dirty="0" smtClean="0">
                <a:cs typeface="B Zar" panose="00000400000000000000" pitchFamily="2" charset="-78"/>
              </a:rPr>
              <a:t>بارزکردن </a:t>
            </a:r>
            <a:r>
              <a:rPr lang="fa-IR" dirty="0">
                <a:cs typeface="B Zar" panose="00000400000000000000" pitchFamily="2" charset="-78"/>
              </a:rPr>
              <a:t>نکات مهم مطالب مورد نظر، به زبان خود تکرار کردن مطالب و... از جمله فنونی هستند که انسان را در هنگام </a:t>
            </a:r>
            <a:r>
              <a:rPr lang="fa-IR" dirty="0" smtClean="0">
                <a:cs typeface="B Zar" panose="00000400000000000000" pitchFamily="2" charset="-78"/>
              </a:rPr>
              <a:t>مطالعه فعال </a:t>
            </a:r>
            <a:r>
              <a:rPr lang="fa-IR" dirty="0">
                <a:cs typeface="B Zar" panose="00000400000000000000" pitchFamily="2" charset="-78"/>
              </a:rPr>
              <a:t>نگه می دارند</a:t>
            </a:r>
            <a:r>
              <a:rPr lang="fa-IR" dirty="0">
                <a:cs typeface="B Nazanin" panose="00000400000000000000" pitchFamily="2" charset="-78"/>
              </a:rPr>
              <a:t>؛</a:t>
            </a:r>
          </a:p>
          <a:p>
            <a:endParaRPr lang="fa-IR" dirty="0"/>
          </a:p>
        </p:txBody>
      </p:sp>
    </p:spTree>
    <p:extLst>
      <p:ext uri="{BB962C8B-B14F-4D97-AF65-F5344CB8AC3E}">
        <p14:creationId xmlns:p14="http://schemas.microsoft.com/office/powerpoint/2010/main" val="367175379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C00000"/>
                </a:solidFill>
                <a:cs typeface="B Zar" panose="00000400000000000000" pitchFamily="2" charset="-78"/>
              </a:rPr>
              <a:t>پیشنهاد و توصیه ها</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35846" y="2560638"/>
            <a:ext cx="4243508" cy="3309937"/>
          </a:xfrm>
        </p:spPr>
      </p:pic>
      <p:sp>
        <p:nvSpPr>
          <p:cNvPr id="4" name="Content Placeholder 3"/>
          <p:cNvSpPr>
            <a:spLocks noGrp="1"/>
          </p:cNvSpPr>
          <p:nvPr>
            <p:ph sz="half" idx="2"/>
          </p:nvPr>
        </p:nvSpPr>
        <p:spPr>
          <a:solidFill>
            <a:schemeClr val="accent5">
              <a:lumMod val="60000"/>
              <a:lumOff val="40000"/>
            </a:schemeClr>
          </a:solidFill>
        </p:spPr>
        <p:txBody>
          <a:bodyPr/>
          <a:lstStyle/>
          <a:p>
            <a:pPr>
              <a:lnSpc>
                <a:spcPct val="150000"/>
              </a:lnSpc>
            </a:pPr>
            <a:r>
              <a:rPr lang="fa-IR" b="1" dirty="0">
                <a:solidFill>
                  <a:srgbClr val="002060"/>
                </a:solidFill>
                <a:cs typeface="B Zar" panose="00000400000000000000" pitchFamily="2" charset="-78"/>
              </a:rPr>
              <a:t>۱۲ . فشار نیاوردن به حافظه: </a:t>
            </a:r>
            <a:r>
              <a:rPr lang="fa-IR" dirty="0">
                <a:cs typeface="B Zar" panose="00000400000000000000" pitchFamily="2" charset="-78"/>
              </a:rPr>
              <a:t>از فشار آوردن به حافظه خود و متراکم کردن زمان فراگیری جداً بپرهیزید و در فعالیت های </a:t>
            </a:r>
            <a:r>
              <a:rPr lang="fa-IR" dirty="0" smtClean="0">
                <a:cs typeface="B Zar" panose="00000400000000000000" pitchFamily="2" charset="-78"/>
              </a:rPr>
              <a:t>ذهنی بین </a:t>
            </a:r>
            <a:r>
              <a:rPr lang="fa-IR" dirty="0">
                <a:cs typeface="B Zar" panose="00000400000000000000" pitchFamily="2" charset="-78"/>
              </a:rPr>
              <a:t>هر ۳۰ تا ۴۰ دقیقه یک بار به مدت ۵ دقیقه استراحت و تنفس عمیق داشته باشید</a:t>
            </a:r>
            <a:r>
              <a:rPr lang="fa-IR" dirty="0">
                <a:cs typeface="B Nazanin" panose="00000400000000000000" pitchFamily="2" charset="-78"/>
              </a:rPr>
              <a:t>.</a:t>
            </a:r>
          </a:p>
          <a:p>
            <a:endParaRPr lang="fa-IR" dirty="0"/>
          </a:p>
        </p:txBody>
      </p:sp>
    </p:spTree>
    <p:extLst>
      <p:ext uri="{BB962C8B-B14F-4D97-AF65-F5344CB8AC3E}">
        <p14:creationId xmlns:p14="http://schemas.microsoft.com/office/powerpoint/2010/main" val="355350417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5">
              <a:lumMod val="60000"/>
              <a:lumOff val="40000"/>
            </a:schemeClr>
          </a:solidFill>
        </p:spPr>
        <p:txBody>
          <a:bodyPr/>
          <a:lstStyle/>
          <a:p>
            <a:pPr algn="ctr"/>
            <a:r>
              <a:rPr lang="fa-IR" dirty="0">
                <a:solidFill>
                  <a:srgbClr val="C00000"/>
                </a:solidFill>
                <a:cs typeface="B Zar" panose="00000400000000000000" pitchFamily="2" charset="-78"/>
              </a:rPr>
              <a:t>پیشنهاد و توصیه ها</a:t>
            </a:r>
          </a:p>
        </p:txBody>
      </p:sp>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35846" y="2560638"/>
            <a:ext cx="4243508" cy="3309937"/>
          </a:xfrm>
        </p:spPr>
      </p:pic>
      <p:sp>
        <p:nvSpPr>
          <p:cNvPr id="5" name="Content Placeholder 4"/>
          <p:cNvSpPr>
            <a:spLocks noGrp="1"/>
          </p:cNvSpPr>
          <p:nvPr>
            <p:ph sz="half" idx="2"/>
          </p:nvPr>
        </p:nvSpPr>
        <p:spPr>
          <a:solidFill>
            <a:schemeClr val="accent5">
              <a:lumMod val="60000"/>
              <a:lumOff val="40000"/>
            </a:schemeClr>
          </a:solidFill>
        </p:spPr>
        <p:txBody>
          <a:bodyPr>
            <a:normAutofit lnSpcReduction="10000"/>
          </a:bodyPr>
          <a:lstStyle/>
          <a:p>
            <a:pPr>
              <a:lnSpc>
                <a:spcPct val="150000"/>
              </a:lnSpc>
            </a:pPr>
            <a:r>
              <a:rPr lang="fa-IR" b="1" dirty="0" smtClean="0">
                <a:solidFill>
                  <a:srgbClr val="002060"/>
                </a:solidFill>
                <a:cs typeface="B Zar" panose="00000400000000000000" pitchFamily="2" charset="-78"/>
              </a:rPr>
              <a:t>13. </a:t>
            </a:r>
            <a:r>
              <a:rPr lang="fa-IR" b="1" dirty="0">
                <a:solidFill>
                  <a:srgbClr val="002060"/>
                </a:solidFill>
                <a:cs typeface="B Zar" panose="00000400000000000000" pitchFamily="2" charset="-78"/>
              </a:rPr>
              <a:t>اجتناب از مطالعه اجباری: </a:t>
            </a:r>
            <a:r>
              <a:rPr lang="fa-IR" dirty="0">
                <a:cs typeface="B Zar" panose="00000400000000000000" pitchFamily="2" charset="-78"/>
              </a:rPr>
              <a:t>هنگامی که بسیار خسته هستید و یا بعد از مدتی مطالعه خسته شده اید و تمرکز حواس خود </a:t>
            </a:r>
            <a:r>
              <a:rPr lang="fa-IR" dirty="0" smtClean="0">
                <a:cs typeface="B Zar" panose="00000400000000000000" pitchFamily="2" charset="-78"/>
              </a:rPr>
              <a:t>را از </a:t>
            </a:r>
            <a:r>
              <a:rPr lang="fa-IR" dirty="0">
                <a:cs typeface="B Zar" panose="00000400000000000000" pitchFamily="2" charset="-78"/>
              </a:rPr>
              <a:t>دست داده اید، بهتر است سعی نکنید مطالعه خود را به طور اجباری ادامه دهید، زیرا این امر باعث دلزدگی شما از </a:t>
            </a:r>
            <a:r>
              <a:rPr lang="fa-IR" dirty="0" smtClean="0">
                <a:cs typeface="B Zar" panose="00000400000000000000" pitchFamily="2" charset="-78"/>
              </a:rPr>
              <a:t>مطالعه خواهد </a:t>
            </a:r>
            <a:r>
              <a:rPr lang="fa-IR" dirty="0">
                <a:cs typeface="B Zar" panose="00000400000000000000" pitchFamily="2" charset="-78"/>
              </a:rPr>
              <a:t>شد؛</a:t>
            </a:r>
          </a:p>
          <a:p>
            <a:endParaRPr lang="fa-IR" dirty="0"/>
          </a:p>
        </p:txBody>
      </p:sp>
    </p:spTree>
    <p:extLst>
      <p:ext uri="{BB962C8B-B14F-4D97-AF65-F5344CB8AC3E}">
        <p14:creationId xmlns:p14="http://schemas.microsoft.com/office/powerpoint/2010/main" val="163063107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C00000"/>
                </a:solidFill>
                <a:cs typeface="B Zar" panose="00000400000000000000" pitchFamily="2" charset="-78"/>
              </a:rPr>
              <a:t>پیشنهاد و توصیه ها</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8575" y="3389948"/>
            <a:ext cx="4718050" cy="1651317"/>
          </a:xfrm>
        </p:spPr>
      </p:pic>
      <p:sp>
        <p:nvSpPr>
          <p:cNvPr id="4" name="Content Placeholder 3"/>
          <p:cNvSpPr>
            <a:spLocks noGrp="1"/>
          </p:cNvSpPr>
          <p:nvPr>
            <p:ph sz="half" idx="2"/>
          </p:nvPr>
        </p:nvSpPr>
        <p:spPr>
          <a:solidFill>
            <a:schemeClr val="accent5">
              <a:lumMod val="60000"/>
              <a:lumOff val="40000"/>
            </a:schemeClr>
          </a:solidFill>
        </p:spPr>
        <p:txBody>
          <a:bodyPr>
            <a:normAutofit lnSpcReduction="10000"/>
          </a:bodyPr>
          <a:lstStyle/>
          <a:p>
            <a:pPr>
              <a:lnSpc>
                <a:spcPct val="150000"/>
              </a:lnSpc>
            </a:pPr>
            <a:r>
              <a:rPr lang="fa-IR" b="1" dirty="0">
                <a:solidFill>
                  <a:srgbClr val="002060"/>
                </a:solidFill>
                <a:cs typeface="B Zar" panose="00000400000000000000" pitchFamily="2" charset="-78"/>
              </a:rPr>
              <a:t>۱۴ . استراحت مطلق پس از </a:t>
            </a:r>
            <a:r>
              <a:rPr lang="fa-IR" b="1" dirty="0" smtClean="0">
                <a:solidFill>
                  <a:srgbClr val="002060"/>
                </a:solidFill>
                <a:cs typeface="B Zar" panose="00000400000000000000" pitchFamily="2" charset="-78"/>
              </a:rPr>
              <a:t>مطالعه </a:t>
            </a:r>
            <a:r>
              <a:rPr lang="fa-IR" b="1" dirty="0">
                <a:solidFill>
                  <a:srgbClr val="002060"/>
                </a:solidFill>
                <a:cs typeface="B Zar" panose="00000400000000000000" pitchFamily="2" charset="-78"/>
              </a:rPr>
              <a:t>علمی: </a:t>
            </a:r>
            <a:r>
              <a:rPr lang="fa-IR" dirty="0">
                <a:cs typeface="B Zar" panose="00000400000000000000" pitchFamily="2" charset="-78"/>
              </a:rPr>
              <a:t>میزان از دست دادن مطالب و فراموشی حافظه، در خواب به مراتب کمتر از </a:t>
            </a:r>
            <a:r>
              <a:rPr lang="fa-IR" dirty="0" smtClean="0">
                <a:cs typeface="B Zar" panose="00000400000000000000" pitchFamily="2" charset="-78"/>
              </a:rPr>
              <a:t>بیداری است </a:t>
            </a:r>
            <a:r>
              <a:rPr lang="fa-IR" dirty="0">
                <a:cs typeface="B Zar" panose="00000400000000000000" pitchFamily="2" charset="-78"/>
              </a:rPr>
              <a:t>بنابراین بعد از آموختن یک مطلب علمی و مشکل </a:t>
            </a:r>
            <a:r>
              <a:rPr lang="fa-IR" dirty="0" smtClean="0">
                <a:cs typeface="B Zar" panose="00000400000000000000" pitchFamily="2" charset="-78"/>
              </a:rPr>
              <a:t>به </a:t>
            </a:r>
            <a:r>
              <a:rPr lang="fa-IR" dirty="0">
                <a:cs typeface="B Zar" panose="00000400000000000000" pitchFamily="2" charset="-78"/>
              </a:rPr>
              <a:t>خصوص قبل از </a:t>
            </a:r>
            <a:r>
              <a:rPr lang="fa-IR" dirty="0" smtClean="0">
                <a:cs typeface="B Zar" panose="00000400000000000000" pitchFamily="2" charset="-78"/>
              </a:rPr>
              <a:t>امتحان </a:t>
            </a:r>
            <a:r>
              <a:rPr lang="fa-IR" dirty="0">
                <a:cs typeface="B Zar" panose="00000400000000000000" pitchFamily="2" charset="-78"/>
              </a:rPr>
              <a:t>مدتی استراحت مطلق داشته باشید؛</a:t>
            </a:r>
          </a:p>
          <a:p>
            <a:endParaRPr lang="fa-IR" dirty="0"/>
          </a:p>
        </p:txBody>
      </p:sp>
    </p:spTree>
    <p:extLst>
      <p:ext uri="{BB962C8B-B14F-4D97-AF65-F5344CB8AC3E}">
        <p14:creationId xmlns:p14="http://schemas.microsoft.com/office/powerpoint/2010/main" val="1777270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34792" y="891906"/>
            <a:ext cx="10495208" cy="5231998"/>
          </a:xfrm>
          <a:solidFill>
            <a:schemeClr val="accent5">
              <a:lumMod val="60000"/>
              <a:lumOff val="40000"/>
            </a:schemeClr>
          </a:solidFill>
        </p:spPr>
        <p:txBody>
          <a:bodyPr>
            <a:normAutofit/>
          </a:bodyPr>
          <a:lstStyle/>
          <a:p>
            <a:pPr>
              <a:lnSpc>
                <a:spcPct val="150000"/>
              </a:lnSpc>
            </a:pPr>
            <a:r>
              <a:rPr lang="fa-IR" sz="2800" b="1" dirty="0">
                <a:cs typeface="B Zar" panose="00000400000000000000" pitchFamily="2" charset="-78"/>
              </a:rPr>
              <a:t>این مشکلی است که باید از سوی متخصصان و </a:t>
            </a:r>
            <a:r>
              <a:rPr lang="fa-IR" sz="2800" b="1" dirty="0" smtClean="0">
                <a:cs typeface="B Zar" panose="00000400000000000000" pitchFamily="2" charset="-78"/>
              </a:rPr>
              <a:t>دست‌اندرکاران</a:t>
            </a:r>
          </a:p>
          <a:p>
            <a:pPr>
              <a:lnSpc>
                <a:spcPct val="150000"/>
              </a:lnSpc>
            </a:pPr>
            <a:r>
              <a:rPr lang="fa-IR" sz="2800" b="1" dirty="0" smtClean="0">
                <a:cs typeface="B Zar" panose="00000400000000000000" pitchFamily="2" charset="-78"/>
              </a:rPr>
              <a:t> </a:t>
            </a:r>
            <a:r>
              <a:rPr lang="fa-IR" sz="2800" b="1" dirty="0">
                <a:cs typeface="B Zar" panose="00000400000000000000" pitchFamily="2" charset="-78"/>
              </a:rPr>
              <a:t>و پژوهشگران در جهت رفع آن گام‌هایی مؤثر برداشته شود</a:t>
            </a:r>
            <a:r>
              <a:rPr lang="fa-IR" sz="2800" b="1" dirty="0" smtClean="0">
                <a:cs typeface="B Zar" panose="00000400000000000000" pitchFamily="2" charset="-78"/>
              </a:rPr>
              <a:t>.</a:t>
            </a:r>
          </a:p>
          <a:p>
            <a:pPr>
              <a:lnSpc>
                <a:spcPct val="150000"/>
              </a:lnSpc>
            </a:pPr>
            <a:r>
              <a:rPr lang="fa-IR" sz="2800" b="1" dirty="0" smtClean="0">
                <a:cs typeface="B Zar" panose="00000400000000000000" pitchFamily="2" charset="-78"/>
              </a:rPr>
              <a:t> </a:t>
            </a:r>
            <a:r>
              <a:rPr lang="fa-IR" sz="2800" b="1" dirty="0">
                <a:cs typeface="B Zar" panose="00000400000000000000" pitchFamily="2" charset="-78"/>
              </a:rPr>
              <a:t>مربیان و مشاورانی که در مدارس و دیگر مکان‌های </a:t>
            </a:r>
            <a:r>
              <a:rPr lang="fa-IR" sz="2800" b="1" dirty="0" smtClean="0">
                <a:cs typeface="B Zar" panose="00000400000000000000" pitchFamily="2" charset="-78"/>
              </a:rPr>
              <a:t>آموزشی</a:t>
            </a:r>
          </a:p>
          <a:p>
            <a:pPr>
              <a:lnSpc>
                <a:spcPct val="150000"/>
              </a:lnSpc>
            </a:pPr>
            <a:r>
              <a:rPr lang="fa-IR" sz="2800" b="1" dirty="0" smtClean="0">
                <a:cs typeface="B Zar" panose="00000400000000000000" pitchFamily="2" charset="-78"/>
              </a:rPr>
              <a:t> </a:t>
            </a:r>
            <a:r>
              <a:rPr lang="fa-IR" sz="2800" b="1" dirty="0">
                <a:cs typeface="B Zar" panose="00000400000000000000" pitchFamily="2" charset="-78"/>
              </a:rPr>
              <a:t>به کار مشغولند، می‌توانند با آگاهی از نتایج تحقیقاتی که </a:t>
            </a:r>
            <a:r>
              <a:rPr lang="fa-IR" sz="2800" b="1" dirty="0" smtClean="0">
                <a:cs typeface="B Zar" panose="00000400000000000000" pitchFamily="2" charset="-78"/>
              </a:rPr>
              <a:t>در</a:t>
            </a:r>
          </a:p>
          <a:p>
            <a:pPr>
              <a:lnSpc>
                <a:spcPct val="150000"/>
              </a:lnSpc>
            </a:pPr>
            <a:r>
              <a:rPr lang="fa-IR" sz="2800" b="1" dirty="0" smtClean="0">
                <a:cs typeface="B Zar" panose="00000400000000000000" pitchFamily="2" charset="-78"/>
              </a:rPr>
              <a:t> </a:t>
            </a:r>
            <a:r>
              <a:rPr lang="fa-IR" sz="2800" b="1" dirty="0">
                <a:cs typeface="B Zar" panose="00000400000000000000" pitchFamily="2" charset="-78"/>
              </a:rPr>
              <a:t>این زمینه صورت گرفته است اقدامات مؤثری در جهت کمک </a:t>
            </a:r>
            <a:endParaRPr lang="fa-IR" sz="2800" b="1" dirty="0" smtClean="0">
              <a:cs typeface="B Zar" panose="00000400000000000000" pitchFamily="2" charset="-78"/>
            </a:endParaRPr>
          </a:p>
          <a:p>
            <a:pPr>
              <a:lnSpc>
                <a:spcPct val="150000"/>
              </a:lnSpc>
            </a:pPr>
            <a:r>
              <a:rPr lang="fa-IR" sz="2800" b="1" dirty="0" smtClean="0">
                <a:cs typeface="B Zar" panose="00000400000000000000" pitchFamily="2" charset="-78"/>
              </a:rPr>
              <a:t>به </a:t>
            </a:r>
            <a:r>
              <a:rPr lang="fa-IR" sz="2800" b="1" dirty="0">
                <a:cs typeface="B Zar" panose="00000400000000000000" pitchFamily="2" charset="-78"/>
              </a:rPr>
              <a:t>دانش‌آموزان </a:t>
            </a:r>
            <a:r>
              <a:rPr lang="fa-IR" sz="2800" b="1" dirty="0" smtClean="0">
                <a:cs typeface="B Zar" panose="00000400000000000000" pitchFamily="2" charset="-78"/>
              </a:rPr>
              <a:t>نجام </a:t>
            </a:r>
            <a:r>
              <a:rPr lang="fa-IR" sz="2800" b="1" dirty="0">
                <a:cs typeface="B Zar" panose="00000400000000000000" pitchFamily="2" charset="-78"/>
              </a:rPr>
              <a:t>دهند و به شناسایی و درمان آن‌ها بپردازند.</a:t>
            </a:r>
            <a:endParaRPr lang="en-US" sz="2800" b="1" dirty="0">
              <a:cs typeface="B Zar" panose="00000400000000000000" pitchFamily="2" charset="-78"/>
            </a:endParaRPr>
          </a:p>
          <a:p>
            <a:endParaRPr lang="fa-IR" sz="28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007" y="773584"/>
            <a:ext cx="1920832" cy="5244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187147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5">
              <a:lumMod val="60000"/>
              <a:lumOff val="40000"/>
            </a:schemeClr>
          </a:solidFill>
        </p:spPr>
        <p:txBody>
          <a:bodyPr>
            <a:normAutofit/>
          </a:bodyPr>
          <a:lstStyle/>
          <a:p>
            <a:pPr algn="ctr"/>
            <a:r>
              <a:rPr lang="fa-IR" sz="3600" b="1" dirty="0">
                <a:solidFill>
                  <a:srgbClr val="C00000"/>
                </a:solidFill>
                <a:cs typeface="B Zar" panose="00000400000000000000" pitchFamily="2" charset="-78"/>
              </a:rPr>
              <a:t>پیشنهاد و توصیه ها</a:t>
            </a:r>
          </a:p>
        </p:txBody>
      </p:sp>
      <p:sp>
        <p:nvSpPr>
          <p:cNvPr id="5" name="Content Placeholder 4"/>
          <p:cNvSpPr>
            <a:spLocks noGrp="1"/>
          </p:cNvSpPr>
          <p:nvPr>
            <p:ph idx="1"/>
          </p:nvPr>
        </p:nvSpPr>
        <p:spPr>
          <a:solidFill>
            <a:schemeClr val="accent5">
              <a:lumMod val="60000"/>
              <a:lumOff val="40000"/>
            </a:schemeClr>
          </a:solidFill>
        </p:spPr>
        <p:txBody>
          <a:bodyPr/>
          <a:lstStyle/>
          <a:p>
            <a:pPr>
              <a:lnSpc>
                <a:spcPct val="150000"/>
              </a:lnSpc>
            </a:pPr>
            <a:r>
              <a:rPr lang="fa-IR" b="1" dirty="0" smtClean="0">
                <a:solidFill>
                  <a:srgbClr val="002060"/>
                </a:solidFill>
                <a:cs typeface="B Zar" panose="00000400000000000000" pitchFamily="2" charset="-78"/>
              </a:rPr>
              <a:t>15. </a:t>
            </a:r>
            <a:r>
              <a:rPr lang="fa-IR" b="1" dirty="0">
                <a:solidFill>
                  <a:srgbClr val="002060"/>
                </a:solidFill>
                <a:cs typeface="B Zar" panose="00000400000000000000" pitchFamily="2" charset="-78"/>
              </a:rPr>
              <a:t>به خاطر سپردن</a:t>
            </a:r>
            <a:r>
              <a:rPr lang="fa-IR" b="1" dirty="0" smtClean="0">
                <a:solidFill>
                  <a:srgbClr val="002060"/>
                </a:solidFill>
                <a:cs typeface="B Zar" panose="00000400000000000000" pitchFamily="2" charset="-78"/>
              </a:rPr>
              <a:t>:</a:t>
            </a:r>
            <a:endParaRPr lang="en-US" b="1" dirty="0" smtClean="0">
              <a:solidFill>
                <a:srgbClr val="002060"/>
              </a:solidFill>
              <a:cs typeface="B Zar" panose="00000400000000000000" pitchFamily="2" charset="-78"/>
            </a:endParaRPr>
          </a:p>
          <a:p>
            <a:pPr>
              <a:lnSpc>
                <a:spcPct val="150000"/>
              </a:lnSpc>
            </a:pPr>
            <a:r>
              <a:rPr lang="fa-IR" b="1" dirty="0" smtClean="0">
                <a:solidFill>
                  <a:srgbClr val="002060"/>
                </a:solidFill>
                <a:cs typeface="B Zar" panose="00000400000000000000" pitchFamily="2" charset="-78"/>
              </a:rPr>
              <a:t> </a:t>
            </a:r>
            <a:r>
              <a:rPr lang="fa-IR" b="1" dirty="0">
                <a:cs typeface="B Zar" panose="00000400000000000000" pitchFamily="2" charset="-78"/>
              </a:rPr>
              <a:t>در به خاطر سپردن مطالب سعی کنید مطلب را </a:t>
            </a:r>
            <a:r>
              <a:rPr lang="fa-IR" b="1" dirty="0" smtClean="0">
                <a:cs typeface="B Zar" panose="00000400000000000000" pitchFamily="2" charset="-78"/>
              </a:rPr>
              <a:t>بفهمید</a:t>
            </a:r>
            <a:endParaRPr lang="en-US" b="1" dirty="0" smtClean="0">
              <a:cs typeface="B Zar" panose="00000400000000000000" pitchFamily="2" charset="-78"/>
            </a:endParaRPr>
          </a:p>
          <a:p>
            <a:pPr>
              <a:lnSpc>
                <a:spcPct val="150000"/>
              </a:lnSpc>
            </a:pPr>
            <a:r>
              <a:rPr lang="fa-IR" b="1" dirty="0" smtClean="0">
                <a:cs typeface="B Zar" panose="00000400000000000000" pitchFamily="2" charset="-78"/>
              </a:rPr>
              <a:t> </a:t>
            </a:r>
            <a:r>
              <a:rPr lang="fa-IR" b="1" dirty="0">
                <a:cs typeface="B Zar" panose="00000400000000000000" pitchFamily="2" charset="-78"/>
              </a:rPr>
              <a:t>و خلاصه آن را در ذهن خود تکرار کنید؛</a:t>
            </a:r>
          </a:p>
          <a:p>
            <a:endParaRPr lang="fa-I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540" y="2552700"/>
            <a:ext cx="2609850" cy="3329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910369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b="1" dirty="0">
                <a:solidFill>
                  <a:srgbClr val="C00000"/>
                </a:solidFill>
                <a:cs typeface="B Zar" panose="00000400000000000000" pitchFamily="2" charset="-78"/>
              </a:rPr>
              <a:t>پیشنهاد و توصیه ها</a:t>
            </a:r>
          </a:p>
        </p:txBody>
      </p:sp>
      <p:sp>
        <p:nvSpPr>
          <p:cNvPr id="4" name="Content Placeholder 3"/>
          <p:cNvSpPr>
            <a:spLocks noGrp="1"/>
          </p:cNvSpPr>
          <p:nvPr>
            <p:ph idx="1"/>
          </p:nvPr>
        </p:nvSpPr>
        <p:spPr>
          <a:solidFill>
            <a:schemeClr val="accent5">
              <a:lumMod val="60000"/>
              <a:lumOff val="40000"/>
            </a:schemeClr>
          </a:solidFill>
        </p:spPr>
        <p:txBody>
          <a:bodyPr/>
          <a:lstStyle/>
          <a:p>
            <a:pPr>
              <a:lnSpc>
                <a:spcPct val="150000"/>
              </a:lnSpc>
            </a:pPr>
            <a:r>
              <a:rPr lang="fa-IR" sz="4000" b="1" dirty="0">
                <a:solidFill>
                  <a:srgbClr val="002060"/>
                </a:solidFill>
                <a:cs typeface="B Zar" panose="00000400000000000000" pitchFamily="2" charset="-78"/>
              </a:rPr>
              <a:t>۱۶ . تکرار: </a:t>
            </a:r>
            <a:endParaRPr lang="fa-IR" sz="4000" b="1" dirty="0" smtClean="0">
              <a:solidFill>
                <a:srgbClr val="002060"/>
              </a:solidFill>
              <a:cs typeface="B Zar" panose="00000400000000000000" pitchFamily="2" charset="-78"/>
            </a:endParaRPr>
          </a:p>
          <a:p>
            <a:pPr>
              <a:lnSpc>
                <a:spcPct val="150000"/>
              </a:lnSpc>
            </a:pPr>
            <a:r>
              <a:rPr lang="fa-IR" b="1" dirty="0" smtClean="0">
                <a:solidFill>
                  <a:srgbClr val="002060"/>
                </a:solidFill>
                <a:cs typeface="B Zar" panose="00000400000000000000" pitchFamily="2" charset="-78"/>
              </a:rPr>
              <a:t>تکرار </a:t>
            </a:r>
            <a:r>
              <a:rPr lang="fa-IR" b="1" dirty="0">
                <a:solidFill>
                  <a:srgbClr val="002060"/>
                </a:solidFill>
                <a:cs typeface="B Zar" panose="00000400000000000000" pitchFamily="2" charset="-78"/>
              </a:rPr>
              <a:t>مهم ترین و </a:t>
            </a:r>
            <a:r>
              <a:rPr lang="fa-IR" b="1" dirty="0" smtClean="0">
                <a:solidFill>
                  <a:srgbClr val="002060"/>
                </a:solidFill>
                <a:cs typeface="B Zar" panose="00000400000000000000" pitchFamily="2" charset="-78"/>
              </a:rPr>
              <a:t>اساسی ترین </a:t>
            </a:r>
            <a:r>
              <a:rPr lang="fa-IR" b="1" dirty="0">
                <a:solidFill>
                  <a:srgbClr val="002060"/>
                </a:solidFill>
                <a:cs typeface="B Zar" panose="00000400000000000000" pitchFamily="2" charset="-78"/>
              </a:rPr>
              <a:t>مرحله در یادگیری </a:t>
            </a:r>
            <a:endParaRPr lang="en-US" b="1" dirty="0" smtClean="0">
              <a:solidFill>
                <a:srgbClr val="002060"/>
              </a:solidFill>
              <a:cs typeface="B Zar" panose="00000400000000000000" pitchFamily="2" charset="-78"/>
            </a:endParaRPr>
          </a:p>
          <a:p>
            <a:pPr>
              <a:lnSpc>
                <a:spcPct val="150000"/>
              </a:lnSpc>
            </a:pPr>
            <a:r>
              <a:rPr lang="fa-IR" b="1" dirty="0" smtClean="0">
                <a:solidFill>
                  <a:srgbClr val="002060"/>
                </a:solidFill>
                <a:cs typeface="B Zar" panose="00000400000000000000" pitchFamily="2" charset="-78"/>
              </a:rPr>
              <a:t>درست </a:t>
            </a:r>
            <a:r>
              <a:rPr lang="fa-IR" b="1" dirty="0">
                <a:solidFill>
                  <a:srgbClr val="002060"/>
                </a:solidFill>
                <a:cs typeface="B Zar" panose="00000400000000000000" pitchFamily="2" charset="-78"/>
              </a:rPr>
              <a:t>است؛</a:t>
            </a:r>
          </a:p>
          <a:p>
            <a:endParaRPr lang="fa-I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183" y="2562225"/>
            <a:ext cx="2638425" cy="3208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672246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5">
              <a:lumMod val="60000"/>
              <a:lumOff val="40000"/>
            </a:schemeClr>
          </a:solidFill>
        </p:spPr>
        <p:txBody>
          <a:bodyPr/>
          <a:lstStyle/>
          <a:p>
            <a:pPr algn="ctr"/>
            <a:r>
              <a:rPr lang="fa-IR" b="1" dirty="0">
                <a:solidFill>
                  <a:srgbClr val="C00000"/>
                </a:solidFill>
                <a:cs typeface="B Zar" panose="00000400000000000000" pitchFamily="2" charset="-78"/>
              </a:rPr>
              <a:t>پیشنهاد و توصیه ها</a:t>
            </a:r>
          </a:p>
        </p:txBody>
      </p:sp>
      <p:pic>
        <p:nvPicPr>
          <p:cNvPr id="2" name="Content Placeholder 1"/>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98575" y="2693773"/>
            <a:ext cx="1852398" cy="3027405"/>
          </a:xfrm>
        </p:spPr>
      </p:pic>
      <p:sp>
        <p:nvSpPr>
          <p:cNvPr id="5" name="Content Placeholder 4"/>
          <p:cNvSpPr>
            <a:spLocks noGrp="1"/>
          </p:cNvSpPr>
          <p:nvPr>
            <p:ph sz="half" idx="2"/>
          </p:nvPr>
        </p:nvSpPr>
        <p:spPr>
          <a:xfrm>
            <a:off x="3719384" y="2560320"/>
            <a:ext cx="7180264" cy="3310128"/>
          </a:xfrm>
          <a:solidFill>
            <a:schemeClr val="accent5">
              <a:lumMod val="60000"/>
              <a:lumOff val="40000"/>
            </a:schemeClr>
          </a:solidFill>
        </p:spPr>
        <p:txBody>
          <a:bodyPr>
            <a:normAutofit/>
          </a:bodyPr>
          <a:lstStyle/>
          <a:p>
            <a:pPr>
              <a:lnSpc>
                <a:spcPct val="150000"/>
              </a:lnSpc>
            </a:pPr>
            <a:r>
              <a:rPr lang="fa-IR" b="1" dirty="0" smtClean="0">
                <a:solidFill>
                  <a:srgbClr val="002060"/>
                </a:solidFill>
                <a:cs typeface="B Zar" panose="00000400000000000000" pitchFamily="2" charset="-78"/>
              </a:rPr>
              <a:t>17. </a:t>
            </a:r>
            <a:r>
              <a:rPr lang="fa-IR" b="1" dirty="0">
                <a:solidFill>
                  <a:srgbClr val="002060"/>
                </a:solidFill>
                <a:cs typeface="B Zar" panose="00000400000000000000" pitchFamily="2" charset="-78"/>
              </a:rPr>
              <a:t>تحرک و ورزش: </a:t>
            </a:r>
            <a:endParaRPr lang="fa-IR" b="1" dirty="0" smtClean="0">
              <a:solidFill>
                <a:srgbClr val="002060"/>
              </a:solidFill>
              <a:cs typeface="B Zar" panose="00000400000000000000" pitchFamily="2" charset="-78"/>
            </a:endParaRPr>
          </a:p>
          <a:p>
            <a:pPr>
              <a:lnSpc>
                <a:spcPct val="150000"/>
              </a:lnSpc>
            </a:pPr>
            <a:r>
              <a:rPr lang="fa-IR" b="1" dirty="0" smtClean="0">
                <a:cs typeface="B Zar" panose="00000400000000000000" pitchFamily="2" charset="-78"/>
              </a:rPr>
              <a:t>برای </a:t>
            </a:r>
            <a:r>
              <a:rPr lang="fa-IR" b="1" dirty="0">
                <a:cs typeface="B Zar" panose="00000400000000000000" pitchFamily="2" charset="-78"/>
              </a:rPr>
              <a:t>رسیدن به اهداف خود در زندگی تلاش کنید. روزها را با ورزش آغاز کنید و برای تقویت </a:t>
            </a:r>
            <a:r>
              <a:rPr lang="fa-IR" b="1" dirty="0" smtClean="0">
                <a:cs typeface="B Zar" panose="00000400000000000000" pitchFamily="2" charset="-78"/>
              </a:rPr>
              <a:t>روحیهٔ خود</a:t>
            </a:r>
            <a:r>
              <a:rPr lang="fa-IR" b="1" dirty="0">
                <a:cs typeface="B Zar" panose="00000400000000000000" pitchFamily="2" charset="-78"/>
              </a:rPr>
              <a:t>، اهدافتان را دار ذهن تجسم کنید و هرگونه تردید در رسیدن به آن ها را دور بریزید که تردیدها بازدارنده هستند؛</a:t>
            </a:r>
          </a:p>
          <a:p>
            <a:endParaRPr lang="fa-IR" dirty="0"/>
          </a:p>
        </p:txBody>
      </p:sp>
    </p:spTree>
    <p:extLst>
      <p:ext uri="{BB962C8B-B14F-4D97-AF65-F5344CB8AC3E}">
        <p14:creationId xmlns:p14="http://schemas.microsoft.com/office/powerpoint/2010/main" val="413415177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C00000"/>
                </a:solidFill>
                <a:cs typeface="B Zar" panose="00000400000000000000" pitchFamily="2" charset="-78"/>
              </a:rPr>
              <a:t>پیشنهاد و توصیه ها</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98575" y="2769422"/>
            <a:ext cx="2643230" cy="2892369"/>
          </a:xfrm>
        </p:spPr>
      </p:pic>
      <p:sp>
        <p:nvSpPr>
          <p:cNvPr id="4" name="Content Placeholder 3"/>
          <p:cNvSpPr>
            <a:spLocks noGrp="1"/>
          </p:cNvSpPr>
          <p:nvPr>
            <p:ph sz="half" idx="2"/>
          </p:nvPr>
        </p:nvSpPr>
        <p:spPr>
          <a:xfrm>
            <a:off x="4448432" y="2560320"/>
            <a:ext cx="6451216" cy="3310128"/>
          </a:xfrm>
          <a:solidFill>
            <a:schemeClr val="accent5">
              <a:lumMod val="60000"/>
              <a:lumOff val="40000"/>
            </a:schemeClr>
          </a:solidFill>
        </p:spPr>
        <p:txBody>
          <a:bodyPr/>
          <a:lstStyle/>
          <a:p>
            <a:pPr>
              <a:lnSpc>
                <a:spcPct val="150000"/>
              </a:lnSpc>
            </a:pPr>
            <a:r>
              <a:rPr lang="fa-IR" b="1" dirty="0">
                <a:solidFill>
                  <a:srgbClr val="002060"/>
                </a:solidFill>
                <a:cs typeface="B Nazanin" panose="00000400000000000000" pitchFamily="2" charset="-78"/>
              </a:rPr>
              <a:t>۱۸</a:t>
            </a:r>
            <a:r>
              <a:rPr lang="fa-IR" b="1" dirty="0">
                <a:solidFill>
                  <a:srgbClr val="002060"/>
                </a:solidFill>
                <a:cs typeface="B Zar" panose="00000400000000000000" pitchFamily="2" charset="-78"/>
              </a:rPr>
              <a:t> . مکان مطالعه</a:t>
            </a:r>
            <a:r>
              <a:rPr lang="fa-IR" b="1" dirty="0" smtClean="0">
                <a:solidFill>
                  <a:srgbClr val="002060"/>
                </a:solidFill>
                <a:cs typeface="B Zar" panose="00000400000000000000" pitchFamily="2" charset="-78"/>
              </a:rPr>
              <a:t>:</a:t>
            </a:r>
          </a:p>
          <a:p>
            <a:pPr>
              <a:lnSpc>
                <a:spcPct val="150000"/>
              </a:lnSpc>
            </a:pPr>
            <a:r>
              <a:rPr lang="fa-IR" b="1" dirty="0" smtClean="0">
                <a:solidFill>
                  <a:srgbClr val="002060"/>
                </a:solidFill>
                <a:cs typeface="B Zar" panose="00000400000000000000" pitchFamily="2" charset="-78"/>
              </a:rPr>
              <a:t> </a:t>
            </a:r>
            <a:r>
              <a:rPr lang="fa-IR" b="1" dirty="0">
                <a:cs typeface="B Zar" panose="00000400000000000000" pitchFamily="2" charset="-78"/>
              </a:rPr>
              <a:t>استفاده از یک مکان مشخص برای مطالعه به تمرکز حواس کمک می کند. حتی الامکان بهتر است در محل </a:t>
            </a:r>
            <a:r>
              <a:rPr lang="fa-IR" b="1" dirty="0" smtClean="0">
                <a:cs typeface="B Zar" panose="00000400000000000000" pitchFamily="2" charset="-78"/>
              </a:rPr>
              <a:t>به خصوصی </a:t>
            </a:r>
            <a:r>
              <a:rPr lang="fa-IR" b="1" dirty="0">
                <a:cs typeface="B Zar" panose="00000400000000000000" pitchFamily="2" charset="-78"/>
              </a:rPr>
              <a:t>مطالعه کنید و مکان </a:t>
            </a:r>
            <a:r>
              <a:rPr lang="fa-IR" b="1" dirty="0" smtClean="0">
                <a:cs typeface="B Zar" panose="00000400000000000000" pitchFamily="2" charset="-78"/>
              </a:rPr>
              <a:t>مطالعه </a:t>
            </a:r>
            <a:r>
              <a:rPr lang="fa-IR" b="1" dirty="0">
                <a:cs typeface="B Zar" panose="00000400000000000000" pitchFamily="2" charset="-78"/>
              </a:rPr>
              <a:t>خود را کمتر تغییر دهید؛</a:t>
            </a:r>
          </a:p>
          <a:p>
            <a:endParaRPr lang="fa-IR" dirty="0"/>
          </a:p>
        </p:txBody>
      </p:sp>
    </p:spTree>
    <p:extLst>
      <p:ext uri="{BB962C8B-B14F-4D97-AF65-F5344CB8AC3E}">
        <p14:creationId xmlns:p14="http://schemas.microsoft.com/office/powerpoint/2010/main" val="349711380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5">
              <a:lumMod val="60000"/>
              <a:lumOff val="40000"/>
            </a:schemeClr>
          </a:solidFill>
        </p:spPr>
        <p:txBody>
          <a:bodyPr/>
          <a:lstStyle/>
          <a:p>
            <a:pPr algn="ctr"/>
            <a:r>
              <a:rPr lang="fa-IR" dirty="0">
                <a:solidFill>
                  <a:srgbClr val="C00000"/>
                </a:solidFill>
                <a:cs typeface="B Zar" panose="00000400000000000000" pitchFamily="2" charset="-78"/>
              </a:rPr>
              <a:t>پیشنهاد و توصیه ها</a:t>
            </a:r>
          </a:p>
        </p:txBody>
      </p:sp>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8575" y="2626029"/>
            <a:ext cx="4718050" cy="3179154"/>
          </a:xfrm>
        </p:spPr>
      </p:pic>
      <p:sp>
        <p:nvSpPr>
          <p:cNvPr id="5" name="Content Placeholder 4"/>
          <p:cNvSpPr>
            <a:spLocks noGrp="1"/>
          </p:cNvSpPr>
          <p:nvPr>
            <p:ph sz="half" idx="2"/>
          </p:nvPr>
        </p:nvSpPr>
        <p:spPr>
          <a:solidFill>
            <a:schemeClr val="accent5">
              <a:lumMod val="60000"/>
              <a:lumOff val="40000"/>
            </a:schemeClr>
          </a:solidFill>
        </p:spPr>
        <p:txBody>
          <a:bodyPr/>
          <a:lstStyle/>
          <a:p>
            <a:pPr>
              <a:lnSpc>
                <a:spcPct val="150000"/>
              </a:lnSpc>
            </a:pPr>
            <a:r>
              <a:rPr lang="fa-IR" b="1" dirty="0" smtClean="0">
                <a:solidFill>
                  <a:srgbClr val="002060"/>
                </a:solidFill>
                <a:cs typeface="B Zar" panose="00000400000000000000" pitchFamily="2" charset="-78"/>
              </a:rPr>
              <a:t>19. </a:t>
            </a:r>
            <a:r>
              <a:rPr lang="fa-IR" b="1" dirty="0">
                <a:solidFill>
                  <a:srgbClr val="002060"/>
                </a:solidFill>
                <a:cs typeface="B Zar" panose="00000400000000000000" pitchFamily="2" charset="-78"/>
              </a:rPr>
              <a:t>مکان یا محل مطالعه: </a:t>
            </a:r>
            <a:r>
              <a:rPr lang="fa-IR" dirty="0">
                <a:cs typeface="B Zar" panose="00000400000000000000" pitchFamily="2" charset="-78"/>
              </a:rPr>
              <a:t>همچنین باید عاری از سرو صدا باشد و عوامل و محرک هایی که منجر به حواس پرتی می شوند </a:t>
            </a:r>
            <a:r>
              <a:rPr lang="fa-IR" dirty="0" smtClean="0">
                <a:cs typeface="B Zar" panose="00000400000000000000" pitchFamily="2" charset="-78"/>
              </a:rPr>
              <a:t>به حداقل </a:t>
            </a:r>
            <a:r>
              <a:rPr lang="fa-IR" dirty="0">
                <a:cs typeface="B Zar" panose="00000400000000000000" pitchFamily="2" charset="-78"/>
              </a:rPr>
              <a:t>ممکن کاهش یابند؛</a:t>
            </a:r>
          </a:p>
          <a:p>
            <a:endParaRPr lang="fa-IR" dirty="0"/>
          </a:p>
        </p:txBody>
      </p:sp>
    </p:spTree>
    <p:extLst>
      <p:ext uri="{BB962C8B-B14F-4D97-AF65-F5344CB8AC3E}">
        <p14:creationId xmlns:p14="http://schemas.microsoft.com/office/powerpoint/2010/main" val="337376883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b="1" dirty="0">
                <a:solidFill>
                  <a:srgbClr val="C00000"/>
                </a:solidFill>
                <a:cs typeface="B Zar" panose="00000400000000000000" pitchFamily="2" charset="-78"/>
              </a:rPr>
              <a:t>پیشنهاد و توصیه ها</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8575" y="2769126"/>
            <a:ext cx="2618517" cy="2892960"/>
          </a:xfrm>
        </p:spPr>
      </p:pic>
      <p:sp>
        <p:nvSpPr>
          <p:cNvPr id="4" name="Content Placeholder 3"/>
          <p:cNvSpPr>
            <a:spLocks noGrp="1"/>
          </p:cNvSpPr>
          <p:nvPr>
            <p:ph sz="half" idx="2"/>
          </p:nvPr>
        </p:nvSpPr>
        <p:spPr>
          <a:xfrm>
            <a:off x="4658497" y="2560320"/>
            <a:ext cx="6241151" cy="3310128"/>
          </a:xfrm>
          <a:solidFill>
            <a:schemeClr val="accent5">
              <a:lumMod val="60000"/>
              <a:lumOff val="40000"/>
            </a:schemeClr>
          </a:solidFill>
        </p:spPr>
        <p:txBody>
          <a:bodyPr/>
          <a:lstStyle/>
          <a:p>
            <a:pPr>
              <a:lnSpc>
                <a:spcPct val="150000"/>
              </a:lnSpc>
            </a:pPr>
            <a:r>
              <a:rPr lang="fa-IR" b="1" dirty="0">
                <a:solidFill>
                  <a:srgbClr val="002060"/>
                </a:solidFill>
                <a:cs typeface="B Zar" panose="00000400000000000000" pitchFamily="2" charset="-78"/>
              </a:rPr>
              <a:t>۲۰ . نور و حرارت مکان مطالعه: </a:t>
            </a:r>
            <a:endParaRPr lang="fa-IR" b="1" dirty="0" smtClean="0">
              <a:solidFill>
                <a:srgbClr val="002060"/>
              </a:solidFill>
              <a:cs typeface="B Zar" panose="00000400000000000000" pitchFamily="2" charset="-78"/>
            </a:endParaRPr>
          </a:p>
          <a:p>
            <a:pPr>
              <a:lnSpc>
                <a:spcPct val="150000"/>
              </a:lnSpc>
            </a:pPr>
            <a:r>
              <a:rPr lang="fa-IR" b="1" dirty="0" smtClean="0">
                <a:cs typeface="B Zar" panose="00000400000000000000" pitchFamily="2" charset="-78"/>
              </a:rPr>
              <a:t>باید </a:t>
            </a:r>
            <a:r>
              <a:rPr lang="fa-IR" b="1" dirty="0">
                <a:cs typeface="B Zar" panose="00000400000000000000" pitchFamily="2" charset="-78"/>
              </a:rPr>
              <a:t>مناسب باشد. دمای ۲۰ درجه و نور متوسط که نه خیلی زیاد باشد و نه کم، مفید </a:t>
            </a:r>
            <a:r>
              <a:rPr lang="fa-IR" b="1" dirty="0" smtClean="0">
                <a:cs typeface="B Zar" panose="00000400000000000000" pitchFamily="2" charset="-78"/>
              </a:rPr>
              <a:t>خواهد بود</a:t>
            </a:r>
            <a:r>
              <a:rPr lang="fa-IR" b="1" dirty="0">
                <a:cs typeface="B Nazanin" panose="00000400000000000000" pitchFamily="2" charset="-78"/>
              </a:rPr>
              <a:t>؛</a:t>
            </a:r>
          </a:p>
          <a:p>
            <a:endParaRPr lang="fa-IR" dirty="0"/>
          </a:p>
        </p:txBody>
      </p:sp>
    </p:spTree>
    <p:extLst>
      <p:ext uri="{BB962C8B-B14F-4D97-AF65-F5344CB8AC3E}">
        <p14:creationId xmlns:p14="http://schemas.microsoft.com/office/powerpoint/2010/main" val="100541857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accent5">
              <a:lumMod val="60000"/>
              <a:lumOff val="40000"/>
            </a:schemeClr>
          </a:solidFill>
        </p:spPr>
        <p:txBody>
          <a:bodyPr/>
          <a:lstStyle/>
          <a:p>
            <a:pPr algn="ctr"/>
            <a:r>
              <a:rPr lang="fa-IR" dirty="0">
                <a:solidFill>
                  <a:srgbClr val="C00000"/>
                </a:solidFill>
                <a:cs typeface="B Zar" panose="00000400000000000000" pitchFamily="2" charset="-78"/>
              </a:rPr>
              <a:t>پیشنهاد و توصیه ها</a:t>
            </a:r>
          </a:p>
        </p:txBody>
      </p:sp>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8575" y="2644179"/>
            <a:ext cx="4718050" cy="3142854"/>
          </a:xfrm>
        </p:spPr>
      </p:pic>
      <p:sp>
        <p:nvSpPr>
          <p:cNvPr id="7" name="Content Placeholder 6"/>
          <p:cNvSpPr>
            <a:spLocks noGrp="1"/>
          </p:cNvSpPr>
          <p:nvPr>
            <p:ph sz="half" idx="2"/>
          </p:nvPr>
        </p:nvSpPr>
        <p:spPr>
          <a:solidFill>
            <a:schemeClr val="accent5">
              <a:lumMod val="60000"/>
              <a:lumOff val="40000"/>
            </a:schemeClr>
          </a:solidFill>
        </p:spPr>
        <p:txBody>
          <a:bodyPr/>
          <a:lstStyle/>
          <a:p>
            <a:pPr>
              <a:lnSpc>
                <a:spcPct val="150000"/>
              </a:lnSpc>
            </a:pPr>
            <a:r>
              <a:rPr lang="fa-IR" b="1" dirty="0" smtClean="0">
                <a:solidFill>
                  <a:srgbClr val="002060"/>
                </a:solidFill>
                <a:cs typeface="B Zar" panose="00000400000000000000" pitchFamily="2" charset="-78"/>
              </a:rPr>
              <a:t>21. </a:t>
            </a:r>
            <a:r>
              <a:rPr lang="fa-IR" b="1" dirty="0">
                <a:solidFill>
                  <a:srgbClr val="002060"/>
                </a:solidFill>
                <a:cs typeface="B Zar" panose="00000400000000000000" pitchFamily="2" charset="-78"/>
              </a:rPr>
              <a:t>زمان مطالعه: </a:t>
            </a:r>
            <a:r>
              <a:rPr lang="fa-IR" dirty="0">
                <a:cs typeface="B Zar" panose="00000400000000000000" pitchFamily="2" charset="-78"/>
              </a:rPr>
              <a:t>سعی کنید زمان مشخصی برای مطالعه در هر روز در نظر بگیرید، به طوری که در آن زمان به هیچ کار دیگر نپردازید و آمادگی کامل برای مطالعه داشته باشید؛</a:t>
            </a:r>
          </a:p>
          <a:p>
            <a:endParaRPr lang="fa-IR" dirty="0"/>
          </a:p>
        </p:txBody>
      </p:sp>
    </p:spTree>
    <p:extLst>
      <p:ext uri="{BB962C8B-B14F-4D97-AF65-F5344CB8AC3E}">
        <p14:creationId xmlns:p14="http://schemas.microsoft.com/office/powerpoint/2010/main" val="191978454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5">
              <a:lumMod val="60000"/>
              <a:lumOff val="40000"/>
            </a:schemeClr>
          </a:solidFill>
        </p:spPr>
        <p:txBody>
          <a:bodyPr/>
          <a:lstStyle/>
          <a:p>
            <a:pPr algn="ctr"/>
            <a:r>
              <a:rPr lang="fa-IR" b="1" dirty="0">
                <a:solidFill>
                  <a:srgbClr val="C00000"/>
                </a:solidFill>
                <a:cs typeface="B Zar" panose="00000400000000000000" pitchFamily="2" charset="-78"/>
              </a:rPr>
              <a:t>پیشنهاد و توصیه ها</a:t>
            </a:r>
          </a:p>
        </p:txBody>
      </p:sp>
      <p:pic>
        <p:nvPicPr>
          <p:cNvPr id="2" name="Content Placeholder 1"/>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98575" y="2638991"/>
            <a:ext cx="3100430" cy="3153230"/>
          </a:xfrm>
        </p:spPr>
      </p:pic>
      <p:sp>
        <p:nvSpPr>
          <p:cNvPr id="5" name="Content Placeholder 4"/>
          <p:cNvSpPr>
            <a:spLocks noGrp="1"/>
          </p:cNvSpPr>
          <p:nvPr>
            <p:ph sz="half" idx="2"/>
          </p:nvPr>
        </p:nvSpPr>
        <p:spPr>
          <a:xfrm>
            <a:off x="4633784" y="2560320"/>
            <a:ext cx="6265864" cy="3310128"/>
          </a:xfrm>
          <a:solidFill>
            <a:schemeClr val="accent5">
              <a:lumMod val="60000"/>
              <a:lumOff val="40000"/>
            </a:schemeClr>
          </a:solidFill>
        </p:spPr>
        <p:txBody>
          <a:bodyPr/>
          <a:lstStyle/>
          <a:p>
            <a:pPr>
              <a:lnSpc>
                <a:spcPct val="150000"/>
              </a:lnSpc>
            </a:pPr>
            <a:r>
              <a:rPr lang="fa-IR" b="1" dirty="0" smtClean="0">
                <a:solidFill>
                  <a:srgbClr val="002060"/>
                </a:solidFill>
                <a:cs typeface="B Zar" panose="00000400000000000000" pitchFamily="2" charset="-78"/>
              </a:rPr>
              <a:t>22. </a:t>
            </a:r>
            <a:r>
              <a:rPr lang="fa-IR" b="1" dirty="0">
                <a:solidFill>
                  <a:srgbClr val="002060"/>
                </a:solidFill>
                <a:cs typeface="B Zar" panose="00000400000000000000" pitchFamily="2" charset="-78"/>
              </a:rPr>
              <a:t>وضعیت بدن در هنگام مطالعه: </a:t>
            </a:r>
            <a:endParaRPr lang="fa-IR" b="1" dirty="0" smtClean="0">
              <a:solidFill>
                <a:srgbClr val="002060"/>
              </a:solidFill>
              <a:cs typeface="B Zar" panose="00000400000000000000" pitchFamily="2" charset="-78"/>
            </a:endParaRPr>
          </a:p>
          <a:p>
            <a:pPr>
              <a:lnSpc>
                <a:spcPct val="150000"/>
              </a:lnSpc>
            </a:pPr>
            <a:r>
              <a:rPr lang="fa-IR" b="1" dirty="0" smtClean="0">
                <a:cs typeface="B Zar" panose="00000400000000000000" pitchFamily="2" charset="-78"/>
              </a:rPr>
              <a:t>نشستن </a:t>
            </a:r>
            <a:r>
              <a:rPr lang="fa-IR" b="1" dirty="0">
                <a:cs typeface="B Zar" panose="00000400000000000000" pitchFamily="2" charset="-78"/>
              </a:rPr>
              <a:t>پشت میز مطالعه بهترین وضعیت مطالعه است، لذا از دراز کشیدن بپرهیزید </a:t>
            </a:r>
            <a:r>
              <a:rPr lang="fa-IR" b="1" dirty="0" smtClean="0">
                <a:cs typeface="B Zar" panose="00000400000000000000" pitchFamily="2" charset="-78"/>
              </a:rPr>
              <a:t>که تمرکز </a:t>
            </a:r>
            <a:r>
              <a:rPr lang="fa-IR" b="1" dirty="0">
                <a:cs typeface="B Zar" panose="00000400000000000000" pitchFamily="2" charset="-78"/>
              </a:rPr>
              <a:t>حواس را از بین می برد و موجب خواب آلودگی می شود؛</a:t>
            </a:r>
          </a:p>
          <a:p>
            <a:endParaRPr lang="fa-IR" dirty="0"/>
          </a:p>
        </p:txBody>
      </p:sp>
    </p:spTree>
    <p:extLst>
      <p:ext uri="{BB962C8B-B14F-4D97-AF65-F5344CB8AC3E}">
        <p14:creationId xmlns:p14="http://schemas.microsoft.com/office/powerpoint/2010/main" val="403399612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b="1" dirty="0">
                <a:solidFill>
                  <a:srgbClr val="C00000"/>
                </a:solidFill>
                <a:cs typeface="B Zar" panose="00000400000000000000" pitchFamily="2" charset="-78"/>
              </a:rPr>
              <a:t>پیشنهاد و توصیه ها</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4399" y="2560638"/>
            <a:ext cx="2854411" cy="3309937"/>
          </a:xfrm>
        </p:spPr>
      </p:pic>
      <p:sp>
        <p:nvSpPr>
          <p:cNvPr id="4" name="Content Placeholder 3"/>
          <p:cNvSpPr>
            <a:spLocks noGrp="1"/>
          </p:cNvSpPr>
          <p:nvPr>
            <p:ph sz="half" idx="2"/>
          </p:nvPr>
        </p:nvSpPr>
        <p:spPr>
          <a:xfrm>
            <a:off x="3781169" y="2560320"/>
            <a:ext cx="7118480" cy="3310128"/>
          </a:xfrm>
          <a:solidFill>
            <a:schemeClr val="accent5">
              <a:lumMod val="60000"/>
              <a:lumOff val="40000"/>
            </a:schemeClr>
          </a:solidFill>
        </p:spPr>
        <p:txBody>
          <a:bodyPr/>
          <a:lstStyle/>
          <a:p>
            <a:pPr>
              <a:lnSpc>
                <a:spcPct val="150000"/>
              </a:lnSpc>
            </a:pPr>
            <a:r>
              <a:rPr lang="fa-IR" b="1" dirty="0" smtClean="0">
                <a:solidFill>
                  <a:srgbClr val="002060"/>
                </a:solidFill>
                <a:cs typeface="B Zar" panose="00000400000000000000" pitchFamily="2" charset="-78"/>
              </a:rPr>
              <a:t>23. یادداشت </a:t>
            </a:r>
            <a:r>
              <a:rPr lang="fa-IR" b="1" dirty="0">
                <a:solidFill>
                  <a:srgbClr val="002060"/>
                </a:solidFill>
                <a:cs typeface="B Zar" panose="00000400000000000000" pitchFamily="2" charset="-78"/>
              </a:rPr>
              <a:t>برداری و خلاصه </a:t>
            </a:r>
            <a:r>
              <a:rPr lang="fa-IR" b="1" dirty="0" smtClean="0">
                <a:solidFill>
                  <a:srgbClr val="002060"/>
                </a:solidFill>
                <a:cs typeface="B Zar" panose="00000400000000000000" pitchFamily="2" charset="-78"/>
              </a:rPr>
              <a:t>نویسی: </a:t>
            </a:r>
          </a:p>
          <a:p>
            <a:pPr>
              <a:lnSpc>
                <a:spcPct val="150000"/>
              </a:lnSpc>
            </a:pPr>
            <a:r>
              <a:rPr lang="fa-IR" b="1" dirty="0" smtClean="0">
                <a:cs typeface="B Zar" panose="00000400000000000000" pitchFamily="2" charset="-78"/>
              </a:rPr>
              <a:t>می </a:t>
            </a:r>
            <a:r>
              <a:rPr lang="fa-IR" b="1" dirty="0">
                <a:cs typeface="B Zar" panose="00000400000000000000" pitchFamily="2" charset="-78"/>
              </a:rPr>
              <a:t>توانید مطالبی را که نیاز به اندیشه و تفکر بیشتری دارند و یا باید آن ها را حفظ </a:t>
            </a:r>
            <a:r>
              <a:rPr lang="fa-IR" b="1" dirty="0" smtClean="0">
                <a:cs typeface="B Zar" panose="00000400000000000000" pitchFamily="2" charset="-78"/>
              </a:rPr>
              <a:t>کنید راحت </a:t>
            </a:r>
            <a:r>
              <a:rPr lang="fa-IR" b="1" dirty="0">
                <a:cs typeface="B Zar" panose="00000400000000000000" pitchFamily="2" charset="-78"/>
              </a:rPr>
              <a:t>تر به خاطر بسپارید</a:t>
            </a:r>
          </a:p>
          <a:p>
            <a:endParaRPr lang="fa-IR" dirty="0"/>
          </a:p>
        </p:txBody>
      </p:sp>
    </p:spTree>
    <p:extLst>
      <p:ext uri="{BB962C8B-B14F-4D97-AF65-F5344CB8AC3E}">
        <p14:creationId xmlns:p14="http://schemas.microsoft.com/office/powerpoint/2010/main" val="265849233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accent5">
              <a:lumMod val="60000"/>
              <a:lumOff val="40000"/>
            </a:schemeClr>
          </a:solidFill>
        </p:spPr>
        <p:txBody>
          <a:bodyPr/>
          <a:lstStyle/>
          <a:p>
            <a:pPr algn="ctr"/>
            <a:r>
              <a:rPr lang="fa-IR" dirty="0">
                <a:solidFill>
                  <a:srgbClr val="C00000"/>
                </a:solidFill>
                <a:cs typeface="B Zar" panose="00000400000000000000" pitchFamily="2" charset="-78"/>
              </a:rPr>
              <a:t>پیشنهاد و توصیه ها</a:t>
            </a:r>
          </a:p>
        </p:txBody>
      </p:sp>
      <p:pic>
        <p:nvPicPr>
          <p:cNvPr id="2" name="Content Placeholder 1"/>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98575" y="2642923"/>
            <a:ext cx="4718050" cy="3145366"/>
          </a:xfrm>
        </p:spPr>
      </p:pic>
      <p:sp>
        <p:nvSpPr>
          <p:cNvPr id="7" name="Content Placeholder 6"/>
          <p:cNvSpPr>
            <a:spLocks noGrp="1"/>
          </p:cNvSpPr>
          <p:nvPr>
            <p:ph sz="half" idx="2"/>
          </p:nvPr>
        </p:nvSpPr>
        <p:spPr>
          <a:xfrm>
            <a:off x="6181344" y="2560320"/>
            <a:ext cx="4718304" cy="3694430"/>
          </a:xfrm>
        </p:spPr>
        <p:txBody>
          <a:bodyPr>
            <a:normAutofit fontScale="92500" lnSpcReduction="20000"/>
          </a:bodyPr>
          <a:lstStyle/>
          <a:p>
            <a:pPr>
              <a:lnSpc>
                <a:spcPct val="150000"/>
              </a:lnSpc>
            </a:pPr>
            <a:r>
              <a:rPr lang="fa-IR" sz="2600" b="1" dirty="0">
                <a:solidFill>
                  <a:srgbClr val="002060"/>
                </a:solidFill>
                <a:cs typeface="B Zar" panose="00000400000000000000" pitchFamily="2" charset="-78"/>
              </a:rPr>
              <a:t>24. تندخوانی: </a:t>
            </a:r>
            <a:r>
              <a:rPr lang="fa-IR" sz="2600" dirty="0">
                <a:cs typeface="B Zar" panose="00000400000000000000" pitchFamily="2" charset="-78"/>
              </a:rPr>
              <a:t>سعی کنید تندخوانی را بیاموزید و تمرین کنید که تند بخوانید، تند خوانی باعث صرفه جویی در وقت </a:t>
            </a:r>
            <a:r>
              <a:rPr lang="fa-IR" sz="2600" dirty="0" smtClean="0">
                <a:cs typeface="B Zar" panose="00000400000000000000" pitchFamily="2" charset="-78"/>
              </a:rPr>
              <a:t>و تمرکزحواس </a:t>
            </a:r>
            <a:r>
              <a:rPr lang="fa-IR" sz="2600" dirty="0">
                <a:cs typeface="B Zar" panose="00000400000000000000" pitchFamily="2" charset="-78"/>
              </a:rPr>
              <a:t>می شود.</a:t>
            </a:r>
          </a:p>
          <a:p>
            <a:pPr>
              <a:lnSpc>
                <a:spcPct val="150000"/>
              </a:lnSpc>
            </a:pPr>
            <a:r>
              <a:rPr lang="fa-IR" sz="2600" dirty="0">
                <a:cs typeface="B Zar" panose="00000400000000000000" pitchFamily="2" charset="-78"/>
              </a:rPr>
              <a:t> شما می توانید با توجّه به اهداف خود، برای مطالعه مطالب گوناگون از روش های مختلف استفاده کنید؛</a:t>
            </a:r>
          </a:p>
          <a:p>
            <a:endParaRPr lang="fa-IR" dirty="0"/>
          </a:p>
        </p:txBody>
      </p:sp>
    </p:spTree>
    <p:extLst>
      <p:ext uri="{BB962C8B-B14F-4D97-AF65-F5344CB8AC3E}">
        <p14:creationId xmlns:p14="http://schemas.microsoft.com/office/powerpoint/2010/main" val="1233533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8575" y="852616"/>
            <a:ext cx="2074820" cy="4935673"/>
          </a:xfrm>
        </p:spPr>
      </p:pic>
      <p:sp>
        <p:nvSpPr>
          <p:cNvPr id="5" name="Content Placeholder 4"/>
          <p:cNvSpPr>
            <a:spLocks noGrp="1"/>
          </p:cNvSpPr>
          <p:nvPr>
            <p:ph sz="half" idx="2"/>
          </p:nvPr>
        </p:nvSpPr>
        <p:spPr>
          <a:xfrm>
            <a:off x="3484605" y="840259"/>
            <a:ext cx="7858897" cy="5030189"/>
          </a:xfrm>
          <a:solidFill>
            <a:schemeClr val="accent5">
              <a:lumMod val="60000"/>
              <a:lumOff val="40000"/>
            </a:schemeClr>
          </a:solidFill>
        </p:spPr>
        <p:txBody>
          <a:bodyPr>
            <a:normAutofit/>
          </a:bodyPr>
          <a:lstStyle/>
          <a:p>
            <a:pPr>
              <a:lnSpc>
                <a:spcPct val="150000"/>
              </a:lnSpc>
            </a:pPr>
            <a:r>
              <a:rPr lang="fa-IR" sz="2800" b="1" dirty="0">
                <a:cs typeface="B Zar" panose="00000400000000000000" pitchFamily="2" charset="-78"/>
              </a:rPr>
              <a:t>هر ساله دانش‌آموزان زیادی در مدارس کل کشور با وجود توانایی و استعداد خوب جهت ادامه تحصیل، دچار افت تحصیلی شده و در پاره‌ای موارد مجبور به ترک تحصیل می‌شوند. </a:t>
            </a:r>
            <a:endParaRPr lang="fa-IR" sz="2800" b="1" dirty="0" smtClean="0">
              <a:cs typeface="B Zar" panose="00000400000000000000" pitchFamily="2" charset="-78"/>
            </a:endParaRPr>
          </a:p>
          <a:p>
            <a:pPr>
              <a:lnSpc>
                <a:spcPct val="150000"/>
              </a:lnSpc>
            </a:pPr>
            <a:r>
              <a:rPr lang="fa-IR" sz="2800" b="1" dirty="0" smtClean="0">
                <a:cs typeface="B Zar" panose="00000400000000000000" pitchFamily="2" charset="-78"/>
              </a:rPr>
              <a:t>عوامل </a:t>
            </a:r>
            <a:r>
              <a:rPr lang="fa-IR" sz="2800" b="1" dirty="0">
                <a:cs typeface="B Zar" panose="00000400000000000000" pitchFamily="2" charset="-78"/>
              </a:rPr>
              <a:t>چندی در این مسئله دخیل است که اضطراب امتحان یکی از مهم‌ترین آن‌هاست.</a:t>
            </a:r>
            <a:endParaRPr lang="en-US" sz="2800" b="1" dirty="0">
              <a:cs typeface="B Zar" panose="00000400000000000000" pitchFamily="2" charset="-78"/>
            </a:endParaRPr>
          </a:p>
          <a:p>
            <a:endParaRPr lang="fa-IR" sz="2800" b="1" dirty="0">
              <a:cs typeface="B Zar" panose="00000400000000000000" pitchFamily="2" charset="-78"/>
            </a:endParaRPr>
          </a:p>
        </p:txBody>
      </p:sp>
    </p:spTree>
    <p:extLst>
      <p:ext uri="{BB962C8B-B14F-4D97-AF65-F5344CB8AC3E}">
        <p14:creationId xmlns:p14="http://schemas.microsoft.com/office/powerpoint/2010/main" val="2500912232"/>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b="1" dirty="0">
                <a:solidFill>
                  <a:srgbClr val="C00000"/>
                </a:solidFill>
                <a:cs typeface="B Zar" panose="00000400000000000000" pitchFamily="2" charset="-78"/>
              </a:rPr>
              <a:t>پیشنهاد و توصیه ها</a:t>
            </a:r>
          </a:p>
        </p:txBody>
      </p:sp>
      <p:sp>
        <p:nvSpPr>
          <p:cNvPr id="4" name="Content Placeholder 3"/>
          <p:cNvSpPr>
            <a:spLocks noGrp="1"/>
          </p:cNvSpPr>
          <p:nvPr>
            <p:ph idx="1"/>
          </p:nvPr>
        </p:nvSpPr>
        <p:spPr>
          <a:solidFill>
            <a:schemeClr val="accent5">
              <a:lumMod val="60000"/>
              <a:lumOff val="40000"/>
            </a:schemeClr>
          </a:solidFill>
        </p:spPr>
        <p:txBody>
          <a:bodyPr/>
          <a:lstStyle/>
          <a:p>
            <a:pPr>
              <a:lnSpc>
                <a:spcPct val="150000"/>
              </a:lnSpc>
            </a:pPr>
            <a:r>
              <a:rPr lang="fa-IR" b="1" dirty="0" smtClean="0">
                <a:solidFill>
                  <a:srgbClr val="002060"/>
                </a:solidFill>
                <a:cs typeface="B Zar" panose="00000400000000000000" pitchFamily="2" charset="-78"/>
              </a:rPr>
              <a:t>۲5 </a:t>
            </a:r>
            <a:r>
              <a:rPr lang="fa-IR" b="1" dirty="0">
                <a:solidFill>
                  <a:srgbClr val="002060"/>
                </a:solidFill>
                <a:cs typeface="B Zar" panose="00000400000000000000" pitchFamily="2" charset="-78"/>
              </a:rPr>
              <a:t>. حداکثر استفاده از تجربیات: </a:t>
            </a:r>
            <a:endParaRPr lang="fa-IR" b="1" dirty="0" smtClean="0">
              <a:solidFill>
                <a:srgbClr val="002060"/>
              </a:solidFill>
              <a:cs typeface="B Zar" panose="00000400000000000000" pitchFamily="2" charset="-78"/>
            </a:endParaRPr>
          </a:p>
          <a:p>
            <a:pPr>
              <a:lnSpc>
                <a:spcPct val="150000"/>
              </a:lnSpc>
            </a:pPr>
            <a:r>
              <a:rPr lang="fa-IR" b="1" dirty="0" smtClean="0">
                <a:cs typeface="B Zar" panose="00000400000000000000" pitchFamily="2" charset="-78"/>
              </a:rPr>
              <a:t>بکوشید </a:t>
            </a:r>
            <a:r>
              <a:rPr lang="fa-IR" b="1" dirty="0">
                <a:cs typeface="B Zar" panose="00000400000000000000" pitchFamily="2" charset="-78"/>
              </a:rPr>
              <a:t>به مطالب مطالعه شده معنایی شخصی بدهید و از روش هایی که به تجربه دریافته اید </a:t>
            </a:r>
            <a:r>
              <a:rPr lang="fa-IR" b="1" dirty="0" smtClean="0">
                <a:cs typeface="B Zar" panose="00000400000000000000" pitchFamily="2" charset="-78"/>
              </a:rPr>
              <a:t>و بیشترین </a:t>
            </a:r>
            <a:r>
              <a:rPr lang="fa-IR" b="1" dirty="0">
                <a:cs typeface="B Zar" panose="00000400000000000000" pitchFamily="2" charset="-78"/>
              </a:rPr>
              <a:t>بازدهی را برای شما دارد، حداکثر استفاده را بکنید؛</a:t>
            </a:r>
          </a:p>
          <a:p>
            <a:endParaRPr lang="fa-IR" dirty="0"/>
          </a:p>
        </p:txBody>
      </p:sp>
    </p:spTree>
    <p:extLst>
      <p:ext uri="{BB962C8B-B14F-4D97-AF65-F5344CB8AC3E}">
        <p14:creationId xmlns:p14="http://schemas.microsoft.com/office/powerpoint/2010/main" val="262297436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5">
              <a:lumMod val="60000"/>
              <a:lumOff val="40000"/>
            </a:schemeClr>
          </a:solidFill>
        </p:spPr>
        <p:txBody>
          <a:bodyPr/>
          <a:lstStyle/>
          <a:p>
            <a:pPr algn="ctr"/>
            <a:r>
              <a:rPr lang="fa-IR" b="1" dirty="0">
                <a:solidFill>
                  <a:srgbClr val="C00000"/>
                </a:solidFill>
                <a:cs typeface="B Zar" panose="00000400000000000000" pitchFamily="2" charset="-78"/>
              </a:rPr>
              <a:t>پیشنهاد و توصیه ها</a:t>
            </a:r>
          </a:p>
        </p:txBody>
      </p:sp>
      <p:sp>
        <p:nvSpPr>
          <p:cNvPr id="5" name="Content Placeholder 4"/>
          <p:cNvSpPr>
            <a:spLocks noGrp="1"/>
          </p:cNvSpPr>
          <p:nvPr>
            <p:ph idx="1"/>
          </p:nvPr>
        </p:nvSpPr>
        <p:spPr>
          <a:solidFill>
            <a:schemeClr val="accent5">
              <a:lumMod val="60000"/>
              <a:lumOff val="40000"/>
            </a:schemeClr>
          </a:solidFill>
        </p:spPr>
        <p:txBody>
          <a:bodyPr/>
          <a:lstStyle/>
          <a:p>
            <a:pPr>
              <a:lnSpc>
                <a:spcPct val="150000"/>
              </a:lnSpc>
            </a:pPr>
            <a:r>
              <a:rPr lang="fa-IR" b="1" dirty="0" smtClean="0">
                <a:solidFill>
                  <a:srgbClr val="002060"/>
                </a:solidFill>
                <a:cs typeface="B Zar" panose="00000400000000000000" pitchFamily="2" charset="-78"/>
              </a:rPr>
              <a:t>26. </a:t>
            </a:r>
            <a:r>
              <a:rPr lang="fa-IR" b="1" dirty="0">
                <a:solidFill>
                  <a:srgbClr val="002060"/>
                </a:solidFill>
                <a:cs typeface="B Zar" panose="00000400000000000000" pitchFamily="2" charset="-78"/>
              </a:rPr>
              <a:t>برقراری پیوند بین مطالب آموخته شده</a:t>
            </a:r>
            <a:r>
              <a:rPr lang="fa-IR" b="1" dirty="0" smtClean="0">
                <a:solidFill>
                  <a:srgbClr val="002060"/>
                </a:solidFill>
                <a:cs typeface="B Zar" panose="00000400000000000000" pitchFamily="2" charset="-78"/>
              </a:rPr>
              <a:t>:</a:t>
            </a:r>
          </a:p>
          <a:p>
            <a:pPr>
              <a:lnSpc>
                <a:spcPct val="150000"/>
              </a:lnSpc>
            </a:pPr>
            <a:r>
              <a:rPr lang="fa-IR" b="1" dirty="0" smtClean="0">
                <a:solidFill>
                  <a:srgbClr val="002060"/>
                </a:solidFill>
                <a:cs typeface="B Zar" panose="00000400000000000000" pitchFamily="2" charset="-78"/>
              </a:rPr>
              <a:t> </a:t>
            </a:r>
            <a:r>
              <a:rPr lang="fa-IR" b="1" dirty="0">
                <a:cs typeface="B Zar" panose="00000400000000000000" pitchFamily="2" charset="-78"/>
              </a:rPr>
              <a:t>بین مطلب جدیدی که می خواهید </a:t>
            </a:r>
            <a:r>
              <a:rPr lang="fa-IR" b="1" dirty="0" smtClean="0">
                <a:cs typeface="B Zar" panose="00000400000000000000" pitchFamily="2" charset="-78"/>
              </a:rPr>
              <a:t>یاد بگیرید </a:t>
            </a:r>
            <a:r>
              <a:rPr lang="fa-IR" b="1" dirty="0">
                <a:cs typeface="B Zar" panose="00000400000000000000" pitchFamily="2" charset="-78"/>
              </a:rPr>
              <a:t>و مطالبی که قبلاً یادگرفته اید، پیوند برقرار کنید؛</a:t>
            </a:r>
          </a:p>
          <a:p>
            <a:endParaRPr lang="fa-IR" dirty="0"/>
          </a:p>
        </p:txBody>
      </p:sp>
    </p:spTree>
    <p:extLst>
      <p:ext uri="{BB962C8B-B14F-4D97-AF65-F5344CB8AC3E}">
        <p14:creationId xmlns:p14="http://schemas.microsoft.com/office/powerpoint/2010/main" val="243861095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b="1" dirty="0">
                <a:solidFill>
                  <a:srgbClr val="C00000"/>
                </a:solidFill>
                <a:cs typeface="B Zar" panose="00000400000000000000" pitchFamily="2" charset="-78"/>
              </a:rPr>
              <a:t>پیشنهاد و توصیه ها</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8575" y="2642923"/>
            <a:ext cx="2729728" cy="3145366"/>
          </a:xfrm>
        </p:spPr>
      </p:pic>
      <p:sp>
        <p:nvSpPr>
          <p:cNvPr id="4" name="Content Placeholder 3"/>
          <p:cNvSpPr>
            <a:spLocks noGrp="1"/>
          </p:cNvSpPr>
          <p:nvPr>
            <p:ph sz="half" idx="2"/>
          </p:nvPr>
        </p:nvSpPr>
        <p:spPr>
          <a:xfrm>
            <a:off x="4423719" y="2560320"/>
            <a:ext cx="6475929" cy="3310128"/>
          </a:xfrm>
          <a:solidFill>
            <a:schemeClr val="accent5">
              <a:lumMod val="60000"/>
              <a:lumOff val="40000"/>
            </a:schemeClr>
          </a:solidFill>
        </p:spPr>
        <p:txBody>
          <a:bodyPr/>
          <a:lstStyle/>
          <a:p>
            <a:pPr>
              <a:lnSpc>
                <a:spcPct val="150000"/>
              </a:lnSpc>
            </a:pPr>
            <a:r>
              <a:rPr lang="fa-IR" b="1" dirty="0" smtClean="0">
                <a:solidFill>
                  <a:srgbClr val="002060"/>
                </a:solidFill>
                <a:cs typeface="B Zar" panose="00000400000000000000" pitchFamily="2" charset="-78"/>
              </a:rPr>
              <a:t>۲7 </a:t>
            </a:r>
            <a:r>
              <a:rPr lang="fa-IR" b="1" dirty="0">
                <a:solidFill>
                  <a:srgbClr val="002060"/>
                </a:solidFill>
                <a:cs typeface="B Zar" panose="00000400000000000000" pitchFamily="2" charset="-78"/>
              </a:rPr>
              <a:t>. تصویرسازی ذهنی و تجسم عینی: </a:t>
            </a:r>
            <a:endParaRPr lang="fa-IR" b="1" dirty="0" smtClean="0">
              <a:solidFill>
                <a:srgbClr val="002060"/>
              </a:solidFill>
              <a:cs typeface="B Zar" panose="00000400000000000000" pitchFamily="2" charset="-78"/>
            </a:endParaRPr>
          </a:p>
          <a:p>
            <a:pPr>
              <a:lnSpc>
                <a:spcPct val="150000"/>
              </a:lnSpc>
            </a:pPr>
            <a:r>
              <a:rPr lang="fa-IR" b="1" dirty="0" smtClean="0">
                <a:cs typeface="B Zar" panose="00000400000000000000" pitchFamily="2" charset="-78"/>
              </a:rPr>
              <a:t>در </a:t>
            </a:r>
            <a:r>
              <a:rPr lang="fa-IR" b="1" dirty="0">
                <a:cs typeface="B Zar" panose="00000400000000000000" pitchFamily="2" charset="-78"/>
              </a:rPr>
              <a:t>هنگام مطالعه برای یادگیری مطالب از تصویرسازی ذهنی و تجسم عینی </a:t>
            </a:r>
            <a:r>
              <a:rPr lang="fa-IR" b="1" dirty="0" smtClean="0">
                <a:cs typeface="B Zar" panose="00000400000000000000" pitchFamily="2" charset="-78"/>
              </a:rPr>
              <a:t>استفاده کنید</a:t>
            </a:r>
            <a:r>
              <a:rPr lang="fa-IR" b="1" dirty="0">
                <a:cs typeface="B Zar" panose="00000400000000000000" pitchFamily="2" charset="-78"/>
              </a:rPr>
              <a:t>. این تصاویر در بازیابی و به خاطر آوردن مطالب نقش بسزایی دارند؛</a:t>
            </a:r>
          </a:p>
          <a:p>
            <a:endParaRPr lang="fa-IR" dirty="0"/>
          </a:p>
        </p:txBody>
      </p:sp>
    </p:spTree>
    <p:extLst>
      <p:ext uri="{BB962C8B-B14F-4D97-AF65-F5344CB8AC3E}">
        <p14:creationId xmlns:p14="http://schemas.microsoft.com/office/powerpoint/2010/main" val="276159281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fa-IR" b="1" dirty="0">
                <a:solidFill>
                  <a:srgbClr val="C00000"/>
                </a:solidFill>
                <a:cs typeface="B Zar" panose="00000400000000000000" pitchFamily="2" charset="-78"/>
              </a:rPr>
              <a:t>پیشنهاد و توصیه ها</a:t>
            </a:r>
          </a:p>
        </p:txBody>
      </p:sp>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8575" y="2642923"/>
            <a:ext cx="3174571" cy="3145366"/>
          </a:xfrm>
        </p:spPr>
      </p:pic>
      <p:sp>
        <p:nvSpPr>
          <p:cNvPr id="5" name="Content Placeholder 4"/>
          <p:cNvSpPr>
            <a:spLocks noGrp="1"/>
          </p:cNvSpPr>
          <p:nvPr>
            <p:ph sz="half" idx="2"/>
          </p:nvPr>
        </p:nvSpPr>
        <p:spPr>
          <a:xfrm>
            <a:off x="4843849" y="2560320"/>
            <a:ext cx="6055799" cy="3310128"/>
          </a:xfrm>
          <a:solidFill>
            <a:schemeClr val="accent5">
              <a:lumMod val="60000"/>
              <a:lumOff val="40000"/>
            </a:schemeClr>
          </a:solidFill>
        </p:spPr>
        <p:txBody>
          <a:bodyPr/>
          <a:lstStyle/>
          <a:p>
            <a:pPr>
              <a:lnSpc>
                <a:spcPct val="150000"/>
              </a:lnSpc>
            </a:pPr>
            <a:r>
              <a:rPr lang="fa-IR" b="1" dirty="0" smtClean="0">
                <a:solidFill>
                  <a:srgbClr val="002060"/>
                </a:solidFill>
                <a:cs typeface="B Zar" panose="00000400000000000000" pitchFamily="2" charset="-78"/>
              </a:rPr>
              <a:t>28. </a:t>
            </a:r>
            <a:r>
              <a:rPr lang="fa-IR" b="1" dirty="0">
                <a:solidFill>
                  <a:srgbClr val="002060"/>
                </a:solidFill>
                <a:cs typeface="B Zar" panose="00000400000000000000" pitchFamily="2" charset="-78"/>
              </a:rPr>
              <a:t>خط کشیدن زیر عبارات مهم</a:t>
            </a:r>
            <a:r>
              <a:rPr lang="fa-IR" b="1" dirty="0" smtClean="0">
                <a:solidFill>
                  <a:srgbClr val="002060"/>
                </a:solidFill>
                <a:cs typeface="B Zar" panose="00000400000000000000" pitchFamily="2" charset="-78"/>
              </a:rPr>
              <a:t>:</a:t>
            </a:r>
          </a:p>
          <a:p>
            <a:pPr>
              <a:lnSpc>
                <a:spcPct val="150000"/>
              </a:lnSpc>
            </a:pPr>
            <a:r>
              <a:rPr lang="fa-IR" b="1" dirty="0" smtClean="0">
                <a:solidFill>
                  <a:srgbClr val="002060"/>
                </a:solidFill>
                <a:cs typeface="B Zar" panose="00000400000000000000" pitchFamily="2" charset="-78"/>
              </a:rPr>
              <a:t> </a:t>
            </a:r>
            <a:r>
              <a:rPr lang="fa-IR" b="1" dirty="0">
                <a:cs typeface="B Zar" panose="00000400000000000000" pitchFamily="2" charset="-78"/>
              </a:rPr>
              <a:t>خط کشیدن زیر عبارات و مطالب مهم در بازخوانی و تمرکز بیشتر روی آن ها موثر است؛</a:t>
            </a:r>
          </a:p>
          <a:p>
            <a:endParaRPr lang="fa-IR" dirty="0"/>
          </a:p>
        </p:txBody>
      </p:sp>
    </p:spTree>
    <p:extLst>
      <p:ext uri="{BB962C8B-B14F-4D97-AF65-F5344CB8AC3E}">
        <p14:creationId xmlns:p14="http://schemas.microsoft.com/office/powerpoint/2010/main" val="164715003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C00000"/>
                </a:solidFill>
                <a:cs typeface="B Zar" panose="00000400000000000000" pitchFamily="2" charset="-78"/>
              </a:rPr>
              <a:t>پیشنهاد و توصیه ها</a:t>
            </a:r>
          </a:p>
        </p:txBody>
      </p:sp>
      <p:sp>
        <p:nvSpPr>
          <p:cNvPr id="4" name="Content Placeholder 3"/>
          <p:cNvSpPr>
            <a:spLocks noGrp="1"/>
          </p:cNvSpPr>
          <p:nvPr>
            <p:ph idx="1"/>
          </p:nvPr>
        </p:nvSpPr>
        <p:spPr>
          <a:solidFill>
            <a:schemeClr val="accent5">
              <a:lumMod val="60000"/>
              <a:lumOff val="40000"/>
            </a:schemeClr>
          </a:solidFill>
        </p:spPr>
        <p:txBody>
          <a:bodyPr/>
          <a:lstStyle/>
          <a:p>
            <a:pPr>
              <a:lnSpc>
                <a:spcPct val="150000"/>
              </a:lnSpc>
            </a:pPr>
            <a:r>
              <a:rPr lang="fa-IR" b="1" dirty="0" smtClean="0">
                <a:solidFill>
                  <a:srgbClr val="002060"/>
                </a:solidFill>
                <a:cs typeface="B Zar" panose="00000400000000000000" pitchFamily="2" charset="-78"/>
              </a:rPr>
              <a:t>29. </a:t>
            </a:r>
            <a:r>
              <a:rPr lang="fa-IR" b="1" dirty="0">
                <a:solidFill>
                  <a:srgbClr val="002060"/>
                </a:solidFill>
                <a:cs typeface="B Zar" panose="00000400000000000000" pitchFamily="2" charset="-78"/>
              </a:rPr>
              <a:t>بیان مطالب</a:t>
            </a:r>
            <a:r>
              <a:rPr lang="fa-IR" b="1" dirty="0" smtClean="0">
                <a:solidFill>
                  <a:srgbClr val="002060"/>
                </a:solidFill>
                <a:cs typeface="B Zar" panose="00000400000000000000" pitchFamily="2" charset="-78"/>
              </a:rPr>
              <a:t>:</a:t>
            </a:r>
          </a:p>
          <a:p>
            <a:pPr>
              <a:lnSpc>
                <a:spcPct val="150000"/>
              </a:lnSpc>
            </a:pPr>
            <a:r>
              <a:rPr lang="fa-IR" b="1" dirty="0" smtClean="0">
                <a:solidFill>
                  <a:srgbClr val="002060"/>
                </a:solidFill>
                <a:cs typeface="B Zar" panose="00000400000000000000" pitchFamily="2" charset="-78"/>
              </a:rPr>
              <a:t> </a:t>
            </a:r>
            <a:r>
              <a:rPr lang="fa-IR" b="1" dirty="0">
                <a:cs typeface="B Zar" panose="00000400000000000000" pitchFamily="2" charset="-78"/>
              </a:rPr>
              <a:t>سعی کنید مطالبی را که مطالعه می کنید برای خود بیان و تکرار کنید، زیرا یادآوری مطالب خوانده شده </a:t>
            </a:r>
            <a:r>
              <a:rPr lang="fa-IR" b="1" dirty="0" smtClean="0">
                <a:cs typeface="B Zar" panose="00000400000000000000" pitchFamily="2" charset="-78"/>
              </a:rPr>
              <a:t>باعث یادگیری </a:t>
            </a:r>
            <a:r>
              <a:rPr lang="fa-IR" b="1" dirty="0">
                <a:cs typeface="B Zar" panose="00000400000000000000" pitchFamily="2" charset="-78"/>
              </a:rPr>
              <a:t>بهتر می شود</a:t>
            </a:r>
          </a:p>
          <a:p>
            <a:endParaRPr lang="fa-IR" dirty="0"/>
          </a:p>
        </p:txBody>
      </p:sp>
    </p:spTree>
    <p:extLst>
      <p:ext uri="{BB962C8B-B14F-4D97-AF65-F5344CB8AC3E}">
        <p14:creationId xmlns:p14="http://schemas.microsoft.com/office/powerpoint/2010/main" val="417852103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5">
              <a:lumMod val="60000"/>
              <a:lumOff val="40000"/>
            </a:schemeClr>
          </a:solidFill>
        </p:spPr>
        <p:txBody>
          <a:bodyPr/>
          <a:lstStyle/>
          <a:p>
            <a:pPr algn="ctr"/>
            <a:r>
              <a:rPr lang="fa-IR" dirty="0">
                <a:solidFill>
                  <a:srgbClr val="C00000"/>
                </a:solidFill>
                <a:cs typeface="B Zar" panose="00000400000000000000" pitchFamily="2" charset="-78"/>
              </a:rPr>
              <a:t>پیشنهاد و توصیه ها</a:t>
            </a:r>
          </a:p>
        </p:txBody>
      </p:sp>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02631" y="2560638"/>
            <a:ext cx="3309937" cy="3309937"/>
          </a:xfrm>
        </p:spPr>
      </p:pic>
      <p:sp>
        <p:nvSpPr>
          <p:cNvPr id="5" name="Content Placeholder 4"/>
          <p:cNvSpPr>
            <a:spLocks noGrp="1"/>
          </p:cNvSpPr>
          <p:nvPr>
            <p:ph sz="half" idx="2"/>
          </p:nvPr>
        </p:nvSpPr>
        <p:spPr>
          <a:solidFill>
            <a:schemeClr val="accent5">
              <a:lumMod val="60000"/>
              <a:lumOff val="40000"/>
            </a:schemeClr>
          </a:solidFill>
        </p:spPr>
        <p:txBody>
          <a:bodyPr/>
          <a:lstStyle/>
          <a:p>
            <a:pPr>
              <a:lnSpc>
                <a:spcPct val="150000"/>
              </a:lnSpc>
            </a:pPr>
            <a:r>
              <a:rPr lang="fa-IR" b="1" dirty="0" smtClean="0">
                <a:solidFill>
                  <a:srgbClr val="002060"/>
                </a:solidFill>
                <a:cs typeface="B Zar" panose="00000400000000000000" pitchFamily="2" charset="-78"/>
              </a:rPr>
              <a:t>3. </a:t>
            </a:r>
            <a:r>
              <a:rPr lang="fa-IR" b="1" dirty="0">
                <a:solidFill>
                  <a:srgbClr val="002060"/>
                </a:solidFill>
                <a:cs typeface="B Zar" panose="00000400000000000000" pitchFamily="2" charset="-78"/>
              </a:rPr>
              <a:t>وقت کافی برای مطالعه: </a:t>
            </a:r>
            <a:r>
              <a:rPr lang="fa-IR" dirty="0">
                <a:cs typeface="B Zar" panose="00000400000000000000" pitchFamily="2" charset="-78"/>
              </a:rPr>
              <a:t>میزان با مدتی که صرف آن می شود، </a:t>
            </a:r>
            <a:r>
              <a:rPr lang="fa-IR" dirty="0" smtClean="0">
                <a:cs typeface="B Zar" panose="00000400000000000000" pitchFamily="2" charset="-78"/>
              </a:rPr>
              <a:t>رابطه ی </a:t>
            </a:r>
            <a:r>
              <a:rPr lang="fa-IR" dirty="0">
                <a:cs typeface="B Zar" panose="00000400000000000000" pitchFamily="2" charset="-78"/>
              </a:rPr>
              <a:t>نزدیک دارد. بنابراین، توصیه می شود که </a:t>
            </a:r>
            <a:r>
              <a:rPr lang="fa-IR" dirty="0" smtClean="0">
                <a:cs typeface="B Zar" panose="00000400000000000000" pitchFamily="2" charset="-78"/>
              </a:rPr>
              <a:t>برای مطالعه </a:t>
            </a:r>
            <a:r>
              <a:rPr lang="fa-IR" dirty="0">
                <a:cs typeface="B Zar" panose="00000400000000000000" pitchFamily="2" charset="-78"/>
              </a:rPr>
              <a:t>وقت کافی در نظر بگیرید؛</a:t>
            </a:r>
          </a:p>
          <a:p>
            <a:endParaRPr lang="fa-IR" dirty="0"/>
          </a:p>
        </p:txBody>
      </p:sp>
    </p:spTree>
    <p:extLst>
      <p:ext uri="{BB962C8B-B14F-4D97-AF65-F5344CB8AC3E}">
        <p14:creationId xmlns:p14="http://schemas.microsoft.com/office/powerpoint/2010/main" val="6803264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b="1" dirty="0">
                <a:solidFill>
                  <a:srgbClr val="C00000"/>
                </a:solidFill>
                <a:cs typeface="B Zar" panose="00000400000000000000" pitchFamily="2" charset="-78"/>
              </a:rPr>
              <a:t>پیشنهاد و توصیه ها</a:t>
            </a:r>
          </a:p>
        </p:txBody>
      </p:sp>
      <p:sp>
        <p:nvSpPr>
          <p:cNvPr id="4" name="Content Placeholder 3"/>
          <p:cNvSpPr>
            <a:spLocks noGrp="1"/>
          </p:cNvSpPr>
          <p:nvPr>
            <p:ph idx="1"/>
          </p:nvPr>
        </p:nvSpPr>
        <p:spPr>
          <a:solidFill>
            <a:schemeClr val="accent5">
              <a:lumMod val="60000"/>
              <a:lumOff val="40000"/>
            </a:schemeClr>
          </a:solidFill>
        </p:spPr>
        <p:txBody>
          <a:bodyPr/>
          <a:lstStyle/>
          <a:p>
            <a:pPr>
              <a:lnSpc>
                <a:spcPct val="150000"/>
              </a:lnSpc>
            </a:pPr>
            <a:r>
              <a:rPr lang="fa-IR" b="1" dirty="0" smtClean="0">
                <a:solidFill>
                  <a:srgbClr val="002060"/>
                </a:solidFill>
                <a:cs typeface="B Zar" panose="00000400000000000000" pitchFamily="2" charset="-78"/>
              </a:rPr>
              <a:t>۳1 </a:t>
            </a:r>
            <a:r>
              <a:rPr lang="fa-IR" b="1" dirty="0">
                <a:solidFill>
                  <a:srgbClr val="002060"/>
                </a:solidFill>
                <a:cs typeface="B Zar" panose="00000400000000000000" pitchFamily="2" charset="-78"/>
              </a:rPr>
              <a:t>. از برخواندن: </a:t>
            </a:r>
            <a:endParaRPr lang="fa-IR" b="1" dirty="0" smtClean="0">
              <a:solidFill>
                <a:srgbClr val="002060"/>
              </a:solidFill>
              <a:cs typeface="B Zar" panose="00000400000000000000" pitchFamily="2" charset="-78"/>
            </a:endParaRPr>
          </a:p>
          <a:p>
            <a:pPr>
              <a:lnSpc>
                <a:spcPct val="150000"/>
              </a:lnSpc>
            </a:pPr>
            <a:r>
              <a:rPr lang="fa-IR" b="1" dirty="0" smtClean="0">
                <a:cs typeface="B Zar" panose="00000400000000000000" pitchFamily="2" charset="-78"/>
              </a:rPr>
              <a:t>از </a:t>
            </a:r>
            <a:r>
              <a:rPr lang="fa-IR" b="1" dirty="0">
                <a:cs typeface="B Zar" panose="00000400000000000000" pitchFamily="2" charset="-78"/>
              </a:rPr>
              <a:t>بر خواندن مطلبی که قبلاً یاد گرفته اید برای شخص دیگری که بتواند اشتباهات شما را اصلاح </a:t>
            </a:r>
            <a:r>
              <a:rPr lang="fa-IR" b="1" dirty="0" smtClean="0">
                <a:cs typeface="B Zar" panose="00000400000000000000" pitchFamily="2" charset="-78"/>
              </a:rPr>
              <a:t>و جاافتادگی </a:t>
            </a:r>
            <a:r>
              <a:rPr lang="fa-IR" b="1" dirty="0">
                <a:cs typeface="B Zar" panose="00000400000000000000" pitchFamily="2" charset="-78"/>
              </a:rPr>
              <a:t>های آن را گوشزد کند، بسیار مفید است</a:t>
            </a:r>
          </a:p>
          <a:p>
            <a:endParaRPr lang="fa-IR" dirty="0"/>
          </a:p>
        </p:txBody>
      </p:sp>
    </p:spTree>
    <p:extLst>
      <p:ext uri="{BB962C8B-B14F-4D97-AF65-F5344CB8AC3E}">
        <p14:creationId xmlns:p14="http://schemas.microsoft.com/office/powerpoint/2010/main" val="89519736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5">
              <a:lumMod val="60000"/>
              <a:lumOff val="40000"/>
            </a:schemeClr>
          </a:solidFill>
        </p:spPr>
        <p:txBody>
          <a:bodyPr/>
          <a:lstStyle/>
          <a:p>
            <a:pPr algn="ctr"/>
            <a:r>
              <a:rPr lang="fa-IR" b="1" dirty="0">
                <a:solidFill>
                  <a:srgbClr val="C00000"/>
                </a:solidFill>
                <a:cs typeface="B Zar" panose="00000400000000000000" pitchFamily="2" charset="-78"/>
              </a:rPr>
              <a:t>پیشنهاد و توصیه ها</a:t>
            </a:r>
          </a:p>
        </p:txBody>
      </p:sp>
      <p:pic>
        <p:nvPicPr>
          <p:cNvPr id="2" name="Content Placeholder 1"/>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40260" y="2560638"/>
            <a:ext cx="2113006" cy="3309937"/>
          </a:xfrm>
        </p:spPr>
      </p:pic>
      <p:sp>
        <p:nvSpPr>
          <p:cNvPr id="5" name="Content Placeholder 4"/>
          <p:cNvSpPr>
            <a:spLocks noGrp="1"/>
          </p:cNvSpPr>
          <p:nvPr>
            <p:ph sz="half" idx="2"/>
          </p:nvPr>
        </p:nvSpPr>
        <p:spPr>
          <a:xfrm>
            <a:off x="3892378" y="2560320"/>
            <a:ext cx="7007270" cy="3310128"/>
          </a:xfrm>
        </p:spPr>
        <p:txBody>
          <a:bodyPr>
            <a:normAutofit/>
          </a:bodyPr>
          <a:lstStyle/>
          <a:p>
            <a:pPr>
              <a:lnSpc>
                <a:spcPct val="150000"/>
              </a:lnSpc>
            </a:pPr>
            <a:r>
              <a:rPr lang="fa-IR" b="1" dirty="0" smtClean="0">
                <a:solidFill>
                  <a:srgbClr val="002060"/>
                </a:solidFill>
                <a:cs typeface="B Zar" panose="00000400000000000000" pitchFamily="2" charset="-78"/>
              </a:rPr>
              <a:t>33.برگه </a:t>
            </a:r>
            <a:r>
              <a:rPr lang="fa-IR" b="1" dirty="0">
                <a:solidFill>
                  <a:srgbClr val="002060"/>
                </a:solidFill>
                <a:cs typeface="B Zar" panose="00000400000000000000" pitchFamily="2" charset="-78"/>
              </a:rPr>
              <a:t>نکته ها: </a:t>
            </a:r>
            <a:endParaRPr lang="fa-IR" b="1" dirty="0" smtClean="0">
              <a:solidFill>
                <a:srgbClr val="002060"/>
              </a:solidFill>
              <a:cs typeface="B Zar" panose="00000400000000000000" pitchFamily="2" charset="-78"/>
            </a:endParaRPr>
          </a:p>
          <a:p>
            <a:pPr>
              <a:lnSpc>
                <a:spcPct val="150000"/>
              </a:lnSpc>
            </a:pPr>
            <a:r>
              <a:rPr lang="fa-IR" b="1" dirty="0" smtClean="0">
                <a:cs typeface="B Zar" panose="00000400000000000000" pitchFamily="2" charset="-78"/>
              </a:rPr>
              <a:t>استفاده از برگه نکته ها نوشتن نکات مهم و دارای اهمیت خاص و دادن تعریفی از آن به زبان خودتان بر روی دیگر آن نیز می تواند شگردی مؤثر در مطالعه باشد؛</a:t>
            </a:r>
          </a:p>
          <a:p>
            <a:endParaRPr lang="fa-IR" dirty="0"/>
          </a:p>
        </p:txBody>
      </p:sp>
    </p:spTree>
    <p:extLst>
      <p:ext uri="{BB962C8B-B14F-4D97-AF65-F5344CB8AC3E}">
        <p14:creationId xmlns:p14="http://schemas.microsoft.com/office/powerpoint/2010/main" val="196915764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C00000"/>
                </a:solidFill>
                <a:cs typeface="B Zar" panose="00000400000000000000" pitchFamily="2" charset="-78"/>
              </a:rPr>
              <a:t>پیشنهاد و توصیه ها</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8575" y="2862516"/>
            <a:ext cx="2494949" cy="2706181"/>
          </a:xfrm>
        </p:spPr>
      </p:pic>
      <p:sp>
        <p:nvSpPr>
          <p:cNvPr id="4" name="Content Placeholder 3"/>
          <p:cNvSpPr>
            <a:spLocks noGrp="1"/>
          </p:cNvSpPr>
          <p:nvPr>
            <p:ph sz="half" idx="2"/>
          </p:nvPr>
        </p:nvSpPr>
        <p:spPr>
          <a:xfrm>
            <a:off x="4263081" y="2560320"/>
            <a:ext cx="6636567" cy="3310128"/>
          </a:xfrm>
          <a:solidFill>
            <a:schemeClr val="accent5">
              <a:lumMod val="60000"/>
              <a:lumOff val="40000"/>
            </a:schemeClr>
          </a:solidFill>
        </p:spPr>
        <p:txBody>
          <a:bodyPr/>
          <a:lstStyle/>
          <a:p>
            <a:pPr>
              <a:lnSpc>
                <a:spcPct val="150000"/>
              </a:lnSpc>
            </a:pPr>
            <a:r>
              <a:rPr lang="fa-IR" b="1" dirty="0" smtClean="0">
                <a:solidFill>
                  <a:srgbClr val="002060"/>
                </a:solidFill>
                <a:cs typeface="B Zar" panose="00000400000000000000" pitchFamily="2" charset="-78"/>
              </a:rPr>
              <a:t>۳۴ </a:t>
            </a:r>
            <a:r>
              <a:rPr lang="fa-IR" b="1" dirty="0">
                <a:solidFill>
                  <a:srgbClr val="002060"/>
                </a:solidFill>
                <a:cs typeface="B Zar" panose="00000400000000000000" pitchFamily="2" charset="-78"/>
              </a:rPr>
              <a:t>. استفاده از نقشه ها و تصاویر: </a:t>
            </a:r>
            <a:endParaRPr lang="fa-IR" b="1" dirty="0" smtClean="0">
              <a:solidFill>
                <a:srgbClr val="002060"/>
              </a:solidFill>
              <a:cs typeface="B Zar" panose="00000400000000000000" pitchFamily="2" charset="-78"/>
            </a:endParaRPr>
          </a:p>
          <a:p>
            <a:pPr>
              <a:lnSpc>
                <a:spcPct val="150000"/>
              </a:lnSpc>
            </a:pPr>
            <a:r>
              <a:rPr lang="fa-IR" b="1" dirty="0" smtClean="0">
                <a:cs typeface="B Zar" panose="00000400000000000000" pitchFamily="2" charset="-78"/>
              </a:rPr>
              <a:t>سعی </a:t>
            </a:r>
            <a:r>
              <a:rPr lang="fa-IR" b="1" dirty="0">
                <a:cs typeface="B Zar" panose="00000400000000000000" pitchFamily="2" charset="-78"/>
              </a:rPr>
              <a:t>کنید از نقشه ها، تصاویر و نمودارهای کتاب ها حداکثر استفاده را بکنید و خوب به آن </a:t>
            </a:r>
            <a:r>
              <a:rPr lang="fa-IR" b="1" dirty="0" smtClean="0">
                <a:cs typeface="B Zar" panose="00000400000000000000" pitchFamily="2" charset="-78"/>
              </a:rPr>
              <a:t>ها دقّت </a:t>
            </a:r>
            <a:r>
              <a:rPr lang="fa-IR" b="1" dirty="0">
                <a:cs typeface="B Zar" panose="00000400000000000000" pitchFamily="2" charset="-78"/>
              </a:rPr>
              <a:t>نمایید؛</a:t>
            </a:r>
          </a:p>
          <a:p>
            <a:endParaRPr lang="fa-IR" b="1" dirty="0"/>
          </a:p>
        </p:txBody>
      </p:sp>
    </p:spTree>
    <p:extLst>
      <p:ext uri="{BB962C8B-B14F-4D97-AF65-F5344CB8AC3E}">
        <p14:creationId xmlns:p14="http://schemas.microsoft.com/office/powerpoint/2010/main" val="324499192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5">
              <a:lumMod val="60000"/>
              <a:lumOff val="40000"/>
            </a:schemeClr>
          </a:solidFill>
        </p:spPr>
        <p:txBody>
          <a:bodyPr/>
          <a:lstStyle/>
          <a:p>
            <a:pPr algn="ctr"/>
            <a:r>
              <a:rPr lang="fa-IR" dirty="0">
                <a:solidFill>
                  <a:srgbClr val="C00000"/>
                </a:solidFill>
                <a:cs typeface="B Zar" panose="00000400000000000000" pitchFamily="2" charset="-78"/>
              </a:rPr>
              <a:t>پیشنهاد و توصیه ها</a:t>
            </a:r>
          </a:p>
        </p:txBody>
      </p:sp>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8575" y="2829697"/>
            <a:ext cx="2507306" cy="3163330"/>
          </a:xfrm>
        </p:spPr>
      </p:pic>
      <p:sp>
        <p:nvSpPr>
          <p:cNvPr id="5" name="Content Placeholder 4"/>
          <p:cNvSpPr>
            <a:spLocks noGrp="1"/>
          </p:cNvSpPr>
          <p:nvPr>
            <p:ph sz="half" idx="2"/>
          </p:nvPr>
        </p:nvSpPr>
        <p:spPr>
          <a:xfrm>
            <a:off x="4448432" y="2560320"/>
            <a:ext cx="6451216" cy="3310128"/>
          </a:xfrm>
          <a:solidFill>
            <a:schemeClr val="accent5">
              <a:lumMod val="60000"/>
              <a:lumOff val="40000"/>
            </a:schemeClr>
          </a:solidFill>
        </p:spPr>
        <p:txBody>
          <a:bodyPr/>
          <a:lstStyle/>
          <a:p>
            <a:pPr>
              <a:lnSpc>
                <a:spcPct val="150000"/>
              </a:lnSpc>
            </a:pPr>
            <a:r>
              <a:rPr lang="fa-IR" b="1" dirty="0" smtClean="0">
                <a:solidFill>
                  <a:srgbClr val="002060"/>
                </a:solidFill>
                <a:cs typeface="B Zar" panose="00000400000000000000" pitchFamily="2" charset="-78"/>
              </a:rPr>
              <a:t>35. </a:t>
            </a:r>
            <a:r>
              <a:rPr lang="fa-IR" b="1" dirty="0">
                <a:solidFill>
                  <a:srgbClr val="002060"/>
                </a:solidFill>
                <a:cs typeface="B Zar" panose="00000400000000000000" pitchFamily="2" charset="-78"/>
              </a:rPr>
              <a:t>تقسیم مطالب: </a:t>
            </a:r>
            <a:endParaRPr lang="fa-IR" b="1" dirty="0" smtClean="0">
              <a:solidFill>
                <a:srgbClr val="002060"/>
              </a:solidFill>
              <a:cs typeface="B Zar" panose="00000400000000000000" pitchFamily="2" charset="-78"/>
            </a:endParaRPr>
          </a:p>
          <a:p>
            <a:pPr>
              <a:lnSpc>
                <a:spcPct val="150000"/>
              </a:lnSpc>
            </a:pPr>
            <a:r>
              <a:rPr lang="fa-IR" b="1" dirty="0" smtClean="0">
                <a:cs typeface="B Zar" panose="00000400000000000000" pitchFamily="2" charset="-78"/>
              </a:rPr>
              <a:t>مطالب </a:t>
            </a:r>
            <a:r>
              <a:rPr lang="fa-IR" b="1" dirty="0">
                <a:cs typeface="B Zar" panose="00000400000000000000" pitchFamily="2" charset="-78"/>
              </a:rPr>
              <a:t>دشوار را به قسمت های ساده تر و کوچک تری تقسیم کنید</a:t>
            </a:r>
            <a:r>
              <a:rPr lang="fa-IR" b="1" dirty="0">
                <a:cs typeface="B Nazanin" panose="00000400000000000000" pitchFamily="2" charset="-78"/>
              </a:rPr>
              <a:t>؛</a:t>
            </a:r>
          </a:p>
          <a:p>
            <a:endParaRPr lang="fa-IR" dirty="0"/>
          </a:p>
        </p:txBody>
      </p:sp>
    </p:spTree>
    <p:extLst>
      <p:ext uri="{BB962C8B-B14F-4D97-AF65-F5344CB8AC3E}">
        <p14:creationId xmlns:p14="http://schemas.microsoft.com/office/powerpoint/2010/main" val="3143981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330" y="637504"/>
            <a:ext cx="10973338" cy="5589431"/>
          </a:xfrm>
          <a:solidFill>
            <a:schemeClr val="accent5">
              <a:lumMod val="60000"/>
              <a:lumOff val="40000"/>
            </a:schemeClr>
          </a:solidFill>
        </p:spPr>
        <p:txBody>
          <a:bodyPr>
            <a:normAutofit/>
          </a:bodyPr>
          <a:lstStyle/>
          <a:p>
            <a:pPr>
              <a:lnSpc>
                <a:spcPct val="150000"/>
              </a:lnSpc>
            </a:pPr>
            <a:r>
              <a:rPr lang="fa-IR" b="1" dirty="0">
                <a:cs typeface="B Zar" panose="00000400000000000000" pitchFamily="2" charset="-78"/>
              </a:rPr>
              <a:t>نتایج تحقیقات نشان می‌دهد که اضطراب امتحان </a:t>
            </a:r>
            <a:r>
              <a:rPr lang="fa-IR" b="1" dirty="0" smtClean="0">
                <a:cs typeface="B Zar" panose="00000400000000000000" pitchFamily="2" charset="-78"/>
              </a:rPr>
              <a:t>می‌تواند </a:t>
            </a:r>
            <a:r>
              <a:rPr lang="fa-IR" b="1" dirty="0">
                <a:cs typeface="B Zar" panose="00000400000000000000" pitchFamily="2" charset="-78"/>
              </a:rPr>
              <a:t>عملکرد </a:t>
            </a:r>
            <a:r>
              <a:rPr lang="fa-IR" b="1" dirty="0" smtClean="0">
                <a:cs typeface="B Zar" panose="00000400000000000000" pitchFamily="2" charset="-78"/>
              </a:rPr>
              <a:t>تحصیلی</a:t>
            </a:r>
          </a:p>
          <a:p>
            <a:pPr>
              <a:lnSpc>
                <a:spcPct val="150000"/>
              </a:lnSpc>
            </a:pPr>
            <a:r>
              <a:rPr lang="fa-IR" b="1" dirty="0" smtClean="0">
                <a:cs typeface="B Zar" panose="00000400000000000000" pitchFamily="2" charset="-78"/>
              </a:rPr>
              <a:t> </a:t>
            </a:r>
            <a:r>
              <a:rPr lang="fa-IR" b="1" dirty="0">
                <a:cs typeface="B Zar" panose="00000400000000000000" pitchFamily="2" charset="-78"/>
              </a:rPr>
              <a:t>دانش‌آموز را تحت تأثیر قرار </a:t>
            </a:r>
            <a:r>
              <a:rPr lang="fa-IR" b="1" dirty="0" smtClean="0">
                <a:cs typeface="B Zar" panose="00000400000000000000" pitchFamily="2" charset="-78"/>
              </a:rPr>
              <a:t>دهد</a:t>
            </a:r>
          </a:p>
          <a:p>
            <a:pPr>
              <a:lnSpc>
                <a:spcPct val="150000"/>
              </a:lnSpc>
            </a:pPr>
            <a:r>
              <a:rPr lang="fa-IR" b="1" dirty="0" smtClean="0">
                <a:cs typeface="B Zar" panose="00000400000000000000" pitchFamily="2" charset="-78"/>
              </a:rPr>
              <a:t>متقابلاً </a:t>
            </a:r>
            <a:r>
              <a:rPr lang="fa-IR" b="1" dirty="0">
                <a:cs typeface="B Zar" panose="00000400000000000000" pitchFamily="2" charset="-78"/>
              </a:rPr>
              <a:t>عملکرد تحصیلی نیز می‌تواند باعث اضطراب امتحان در </a:t>
            </a:r>
            <a:r>
              <a:rPr lang="fa-IR" b="1" dirty="0" smtClean="0">
                <a:cs typeface="B Zar" panose="00000400000000000000" pitchFamily="2" charset="-78"/>
              </a:rPr>
              <a:t>دانش‌آموزان</a:t>
            </a:r>
          </a:p>
          <a:p>
            <a:pPr>
              <a:lnSpc>
                <a:spcPct val="150000"/>
              </a:lnSpc>
            </a:pPr>
            <a:r>
              <a:rPr lang="fa-IR" b="1" dirty="0" smtClean="0">
                <a:cs typeface="B Zar" panose="00000400000000000000" pitchFamily="2" charset="-78"/>
              </a:rPr>
              <a:t> </a:t>
            </a:r>
            <a:r>
              <a:rPr lang="fa-IR" b="1" dirty="0">
                <a:cs typeface="B Zar" panose="00000400000000000000" pitchFamily="2" charset="-78"/>
              </a:rPr>
              <a:t>گردد که در پایان، </a:t>
            </a:r>
            <a:r>
              <a:rPr lang="fa-IR" b="1" dirty="0" smtClean="0">
                <a:cs typeface="B Zar" panose="00000400000000000000" pitchFamily="2" charset="-78"/>
              </a:rPr>
              <a:t>نتیجه </a:t>
            </a:r>
            <a:r>
              <a:rPr lang="fa-IR" b="1" dirty="0">
                <a:cs typeface="B Zar" panose="00000400000000000000" pitchFamily="2" charset="-78"/>
              </a:rPr>
              <a:t>دلخواه عاید دانش‌آموز نخواهد شد و افزایش </a:t>
            </a:r>
            <a:endParaRPr lang="fa-IR" b="1" dirty="0" smtClean="0">
              <a:cs typeface="B Zar" panose="00000400000000000000" pitchFamily="2" charset="-78"/>
            </a:endParaRPr>
          </a:p>
          <a:p>
            <a:pPr>
              <a:lnSpc>
                <a:spcPct val="150000"/>
              </a:lnSpc>
            </a:pPr>
            <a:r>
              <a:rPr lang="fa-IR" b="1" dirty="0" smtClean="0">
                <a:cs typeface="B Zar" panose="00000400000000000000" pitchFamily="2" charset="-78"/>
              </a:rPr>
              <a:t>زمینه‌های </a:t>
            </a:r>
            <a:r>
              <a:rPr lang="fa-IR" b="1" dirty="0">
                <a:cs typeface="B Zar" panose="00000400000000000000" pitchFamily="2" charset="-78"/>
              </a:rPr>
              <a:t>بی‌میلی و بی‌رغبتی در دانش‌آموز را به دنبال داشته و </a:t>
            </a:r>
            <a:r>
              <a:rPr lang="fa-IR" b="1" dirty="0" smtClean="0">
                <a:cs typeface="B Zar" panose="00000400000000000000" pitchFamily="2" charset="-78"/>
              </a:rPr>
              <a:t>عواقب</a:t>
            </a:r>
          </a:p>
          <a:p>
            <a:pPr>
              <a:lnSpc>
                <a:spcPct val="150000"/>
              </a:lnSpc>
            </a:pPr>
            <a:r>
              <a:rPr lang="fa-IR" b="1" dirty="0" smtClean="0">
                <a:cs typeface="B Zar" panose="00000400000000000000" pitchFamily="2" charset="-78"/>
              </a:rPr>
              <a:t> </a:t>
            </a:r>
            <a:r>
              <a:rPr lang="fa-IR" b="1" dirty="0">
                <a:cs typeface="B Zar" panose="00000400000000000000" pitchFamily="2" charset="-78"/>
              </a:rPr>
              <a:t>وخیم </a:t>
            </a:r>
            <a:r>
              <a:rPr lang="fa-IR" b="1" dirty="0" smtClean="0">
                <a:cs typeface="B Zar" panose="00000400000000000000" pitchFamily="2" charset="-78"/>
              </a:rPr>
              <a:t>آن </a:t>
            </a:r>
            <a:r>
              <a:rPr lang="fa-IR" b="1" dirty="0">
                <a:cs typeface="B Zar" panose="00000400000000000000" pitchFamily="2" charset="-78"/>
              </a:rPr>
              <a:t>دامنگیر فرد، خانواده و اجتماع خواهد شد.</a:t>
            </a:r>
            <a:endParaRPr lang="en-US" b="1" dirty="0">
              <a:cs typeface="B Zar" panose="00000400000000000000" pitchFamily="2" charset="-78"/>
            </a:endParaRPr>
          </a:p>
          <a:p>
            <a:endParaRPr lang="fa-IR" b="1" dirty="0">
              <a:cs typeface="B Zar" panose="00000400000000000000" pitchFamily="2" charset="-7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194" y="657395"/>
            <a:ext cx="2572779" cy="565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471708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C00000"/>
                </a:solidFill>
                <a:cs typeface="B Zar" panose="00000400000000000000" pitchFamily="2" charset="-78"/>
              </a:rPr>
              <a:t>پیشنهاد و توصیه ها</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29758" y="2560638"/>
            <a:ext cx="4455684" cy="3309937"/>
          </a:xfrm>
        </p:spPr>
      </p:pic>
      <p:sp>
        <p:nvSpPr>
          <p:cNvPr id="4" name="Content Placeholder 3"/>
          <p:cNvSpPr>
            <a:spLocks noGrp="1"/>
          </p:cNvSpPr>
          <p:nvPr>
            <p:ph sz="half" idx="2"/>
          </p:nvPr>
        </p:nvSpPr>
        <p:spPr>
          <a:solidFill>
            <a:schemeClr val="accent5">
              <a:lumMod val="60000"/>
              <a:lumOff val="40000"/>
            </a:schemeClr>
          </a:solidFill>
        </p:spPr>
        <p:txBody>
          <a:bodyPr/>
          <a:lstStyle/>
          <a:p>
            <a:pPr>
              <a:lnSpc>
                <a:spcPct val="150000"/>
              </a:lnSpc>
            </a:pPr>
            <a:r>
              <a:rPr lang="fa-IR" b="1" dirty="0">
                <a:solidFill>
                  <a:srgbClr val="002060"/>
                </a:solidFill>
                <a:cs typeface="B Zar" panose="00000400000000000000" pitchFamily="2" charset="-78"/>
              </a:rPr>
              <a:t>۳۶ . تمرکز نیرو: </a:t>
            </a:r>
            <a:r>
              <a:rPr lang="fa-IR" dirty="0">
                <a:cs typeface="B Zar" panose="00000400000000000000" pitchFamily="2" charset="-78"/>
              </a:rPr>
              <a:t>برای آنکه بر خویش مسلط شوید باید بتوانید نیروی خود را متمرکز کنید و آن را در مسیر هدف از پیش </a:t>
            </a:r>
            <a:r>
              <a:rPr lang="fa-IR" dirty="0" smtClean="0">
                <a:cs typeface="B Zar" panose="00000400000000000000" pitchFamily="2" charset="-78"/>
              </a:rPr>
              <a:t>تعیین شده </a:t>
            </a:r>
            <a:r>
              <a:rPr lang="fa-IR" dirty="0">
                <a:cs typeface="B Zar" panose="00000400000000000000" pitchFamily="2" charset="-78"/>
              </a:rPr>
              <a:t>به کار بیندازید.</a:t>
            </a:r>
          </a:p>
          <a:p>
            <a:endParaRPr lang="fa-IR" dirty="0"/>
          </a:p>
        </p:txBody>
      </p:sp>
    </p:spTree>
    <p:extLst>
      <p:ext uri="{BB962C8B-B14F-4D97-AF65-F5344CB8AC3E}">
        <p14:creationId xmlns:p14="http://schemas.microsoft.com/office/powerpoint/2010/main" val="406710863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fa-IR" b="1" dirty="0">
                <a:solidFill>
                  <a:srgbClr val="C00000"/>
                </a:solidFill>
                <a:cs typeface="B Zar" panose="00000400000000000000" pitchFamily="2" charset="-78"/>
              </a:rPr>
              <a:t>پیشنهاد و توصیه ها</a:t>
            </a:r>
          </a:p>
        </p:txBody>
      </p:sp>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8575" y="2573135"/>
            <a:ext cx="3137501" cy="3284942"/>
          </a:xfrm>
        </p:spPr>
      </p:pic>
      <p:sp>
        <p:nvSpPr>
          <p:cNvPr id="5" name="Content Placeholder 4"/>
          <p:cNvSpPr>
            <a:spLocks noGrp="1"/>
          </p:cNvSpPr>
          <p:nvPr>
            <p:ph sz="half" idx="2"/>
          </p:nvPr>
        </p:nvSpPr>
        <p:spPr>
          <a:xfrm>
            <a:off x="4794422" y="2560320"/>
            <a:ext cx="6105226" cy="3310128"/>
          </a:xfrm>
          <a:solidFill>
            <a:schemeClr val="accent5">
              <a:lumMod val="60000"/>
              <a:lumOff val="40000"/>
            </a:schemeClr>
          </a:solidFill>
        </p:spPr>
        <p:txBody>
          <a:bodyPr>
            <a:normAutofit fontScale="92500" lnSpcReduction="10000"/>
          </a:bodyPr>
          <a:lstStyle/>
          <a:p>
            <a:pPr>
              <a:lnSpc>
                <a:spcPct val="150000"/>
              </a:lnSpc>
            </a:pPr>
            <a:r>
              <a:rPr lang="fa-IR" b="1" dirty="0">
                <a:solidFill>
                  <a:srgbClr val="002060"/>
                </a:solidFill>
                <a:cs typeface="B Zar" panose="00000400000000000000" pitchFamily="2" charset="-78"/>
              </a:rPr>
              <a:t>۳۷ . تغذیه مناسب اعم از غذا و اکسیژن: </a:t>
            </a:r>
            <a:endParaRPr lang="fa-IR" b="1" dirty="0" smtClean="0">
              <a:solidFill>
                <a:srgbClr val="002060"/>
              </a:solidFill>
              <a:cs typeface="B Zar" panose="00000400000000000000" pitchFamily="2" charset="-78"/>
            </a:endParaRPr>
          </a:p>
          <a:p>
            <a:pPr>
              <a:lnSpc>
                <a:spcPct val="150000"/>
              </a:lnSpc>
            </a:pPr>
            <a:r>
              <a:rPr lang="fa-IR" b="1" dirty="0" smtClean="0">
                <a:cs typeface="B Zar" panose="00000400000000000000" pitchFamily="2" charset="-78"/>
              </a:rPr>
              <a:t>ذهن </a:t>
            </a:r>
            <a:r>
              <a:rPr lang="fa-IR" b="1" dirty="0">
                <a:cs typeface="B Zar" panose="00000400000000000000" pitchFamily="2" charset="-78"/>
              </a:rPr>
              <a:t>آدمی همچون دیگر اعضای بدن برای فعالیت های </a:t>
            </a:r>
            <a:r>
              <a:rPr lang="fa-IR" b="1" dirty="0" smtClean="0">
                <a:cs typeface="B Zar" panose="00000400000000000000" pitchFamily="2" charset="-78"/>
              </a:rPr>
              <a:t>روزانه </a:t>
            </a:r>
            <a:r>
              <a:rPr lang="fa-IR" b="1" dirty="0">
                <a:cs typeface="B Zar" panose="00000400000000000000" pitchFamily="2" charset="-78"/>
              </a:rPr>
              <a:t>خود به مواد غذایی </a:t>
            </a:r>
            <a:r>
              <a:rPr lang="fa-IR" b="1" dirty="0" smtClean="0">
                <a:cs typeface="B Zar" panose="00000400000000000000" pitchFamily="2" charset="-78"/>
              </a:rPr>
              <a:t>و اکسیژن </a:t>
            </a:r>
            <a:r>
              <a:rPr lang="fa-IR" b="1" dirty="0">
                <a:cs typeface="B Zar" panose="00000400000000000000" pitchFamily="2" charset="-78"/>
              </a:rPr>
              <a:t>کافی نیازمند است. باید با </a:t>
            </a:r>
            <a:r>
              <a:rPr lang="fa-IR" b="1" dirty="0" smtClean="0">
                <a:cs typeface="B Zar" panose="00000400000000000000" pitchFamily="2" charset="-78"/>
              </a:rPr>
              <a:t>تغذیهی مناسب</a:t>
            </a:r>
            <a:r>
              <a:rPr lang="fa-IR" b="1" dirty="0">
                <a:cs typeface="B Zar" panose="00000400000000000000" pitchFamily="2" charset="-78"/>
              </a:rPr>
              <a:t>، انرژی مورد نیاز مغز را تأمین کنید. همچنین تغذیه مناسب، یکی از مهم </a:t>
            </a:r>
            <a:r>
              <a:rPr lang="fa-IR" b="1" dirty="0" smtClean="0">
                <a:cs typeface="B Zar" panose="00000400000000000000" pitchFamily="2" charset="-78"/>
              </a:rPr>
              <a:t>ترین عوامل </a:t>
            </a:r>
            <a:r>
              <a:rPr lang="fa-IR" b="1" dirty="0">
                <a:cs typeface="B Zar" panose="00000400000000000000" pitchFamily="2" charset="-78"/>
              </a:rPr>
              <a:t>مؤثر در افزایش کارآیی حافظه است.</a:t>
            </a:r>
          </a:p>
          <a:p>
            <a:endParaRPr lang="fa-IR" dirty="0"/>
          </a:p>
        </p:txBody>
      </p:sp>
    </p:spTree>
    <p:extLst>
      <p:ext uri="{BB962C8B-B14F-4D97-AF65-F5344CB8AC3E}">
        <p14:creationId xmlns:p14="http://schemas.microsoft.com/office/powerpoint/2010/main" val="7472757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accent5">
              <a:lumMod val="60000"/>
              <a:lumOff val="40000"/>
            </a:schemeClr>
          </a:solidFill>
        </p:spPr>
        <p:txBody>
          <a:bodyPr/>
          <a:lstStyle/>
          <a:p>
            <a:pPr algn="ctr"/>
            <a:r>
              <a:rPr lang="fa-IR" b="1" dirty="0">
                <a:solidFill>
                  <a:srgbClr val="C00000"/>
                </a:solidFill>
                <a:cs typeface="B Zar" panose="00000400000000000000" pitchFamily="2" charset="-78"/>
              </a:rPr>
              <a:t>پیشنهاد و توصیه ها</a:t>
            </a:r>
          </a:p>
        </p:txBody>
      </p:sp>
      <p:sp>
        <p:nvSpPr>
          <p:cNvPr id="4" name="Content Placeholder 3"/>
          <p:cNvSpPr>
            <a:spLocks noGrp="1"/>
          </p:cNvSpPr>
          <p:nvPr>
            <p:ph idx="1"/>
          </p:nvPr>
        </p:nvSpPr>
        <p:spPr>
          <a:solidFill>
            <a:schemeClr val="accent5">
              <a:lumMod val="60000"/>
              <a:lumOff val="40000"/>
            </a:schemeClr>
          </a:solidFill>
        </p:spPr>
        <p:txBody>
          <a:bodyPr>
            <a:normAutofit/>
          </a:bodyPr>
          <a:lstStyle/>
          <a:p>
            <a:pPr>
              <a:lnSpc>
                <a:spcPct val="150000"/>
              </a:lnSpc>
            </a:pPr>
            <a:r>
              <a:rPr lang="fa-IR" b="1" dirty="0">
                <a:solidFill>
                  <a:srgbClr val="002060"/>
                </a:solidFill>
                <a:cs typeface="B Zar" panose="00000400000000000000" pitchFamily="2" charset="-78"/>
              </a:rPr>
              <a:t>۳۸ . عدم استفاده از دخانیات</a:t>
            </a:r>
            <a:r>
              <a:rPr lang="fa-IR" b="1" dirty="0" smtClean="0">
                <a:solidFill>
                  <a:srgbClr val="002060"/>
                </a:solidFill>
                <a:cs typeface="B Zar" panose="00000400000000000000" pitchFamily="2" charset="-78"/>
              </a:rPr>
              <a:t>:</a:t>
            </a:r>
          </a:p>
          <a:p>
            <a:pPr>
              <a:lnSpc>
                <a:spcPct val="150000"/>
              </a:lnSpc>
            </a:pPr>
            <a:r>
              <a:rPr lang="fa-IR" b="1" dirty="0" smtClean="0">
                <a:solidFill>
                  <a:srgbClr val="002060"/>
                </a:solidFill>
                <a:cs typeface="B Zar" panose="00000400000000000000" pitchFamily="2" charset="-78"/>
              </a:rPr>
              <a:t> </a:t>
            </a:r>
            <a:r>
              <a:rPr lang="fa-IR" b="1" dirty="0">
                <a:cs typeface="B Zar" panose="00000400000000000000" pitchFamily="2" charset="-78"/>
              </a:rPr>
              <a:t>استفاده از زودرس جسم و روان می شود، بلکه عمل طبیعی نظام عصبی و حافظه را نیز </a:t>
            </a:r>
            <a:r>
              <a:rPr lang="fa-IR" b="1" dirty="0" smtClean="0">
                <a:cs typeface="B Zar" panose="00000400000000000000" pitchFamily="2" charset="-78"/>
              </a:rPr>
              <a:t>مختل می </a:t>
            </a:r>
            <a:r>
              <a:rPr lang="fa-IR" b="1" dirty="0">
                <a:cs typeface="B Zar" panose="00000400000000000000" pitchFamily="2" charset="-78"/>
              </a:rPr>
              <a:t>کند و تأثیرات دائمی بر روی حافظه خواهد </a:t>
            </a:r>
            <a:r>
              <a:rPr lang="fa-IR" b="1" dirty="0" smtClean="0">
                <a:cs typeface="B Zar" panose="00000400000000000000" pitchFamily="2" charset="-78"/>
              </a:rPr>
              <a:t>گذاشت </a:t>
            </a:r>
            <a:r>
              <a:rPr lang="fa-IR" b="1" dirty="0">
                <a:cs typeface="B Zar" panose="00000400000000000000" pitchFamily="2" charset="-78"/>
              </a:rPr>
              <a:t>بنابراین منطقی نیست که دخانیات را وسیله ای برای رفع خستگی </a:t>
            </a:r>
            <a:r>
              <a:rPr lang="fa-IR" b="1" dirty="0" smtClean="0">
                <a:cs typeface="B Zar" panose="00000400000000000000" pitchFamily="2" charset="-78"/>
              </a:rPr>
              <a:t>یا عاملی </a:t>
            </a:r>
            <a:r>
              <a:rPr lang="fa-IR" b="1" dirty="0">
                <a:cs typeface="B Zar" panose="00000400000000000000" pitchFamily="2" charset="-78"/>
              </a:rPr>
              <a:t>برای افزایش تمرکز حواس بدانیم. چرا که سیگار با کم کردن میزان اکسیژن مغز بازدهی آن را کاهش می دهد؛</a:t>
            </a:r>
          </a:p>
          <a:p>
            <a:endParaRPr lang="fa-IR" b="1" dirty="0"/>
          </a:p>
        </p:txBody>
      </p:sp>
    </p:spTree>
    <p:extLst>
      <p:ext uri="{BB962C8B-B14F-4D97-AF65-F5344CB8AC3E}">
        <p14:creationId xmlns:p14="http://schemas.microsoft.com/office/powerpoint/2010/main" val="266653455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5">
              <a:lumMod val="60000"/>
              <a:lumOff val="40000"/>
            </a:schemeClr>
          </a:solidFill>
        </p:spPr>
        <p:txBody>
          <a:bodyPr/>
          <a:lstStyle/>
          <a:p>
            <a:pPr algn="ctr"/>
            <a:r>
              <a:rPr lang="fa-IR" b="1" dirty="0">
                <a:solidFill>
                  <a:srgbClr val="C00000"/>
                </a:solidFill>
                <a:cs typeface="B Zar" panose="00000400000000000000" pitchFamily="2" charset="-78"/>
              </a:rPr>
              <a:t>پیشنهاد و توصیه ها</a:t>
            </a:r>
          </a:p>
        </p:txBody>
      </p:sp>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04847" y="2560638"/>
            <a:ext cx="1960775" cy="3309937"/>
          </a:xfrm>
        </p:spPr>
      </p:pic>
      <p:sp>
        <p:nvSpPr>
          <p:cNvPr id="5" name="Content Placeholder 4"/>
          <p:cNvSpPr>
            <a:spLocks noGrp="1"/>
          </p:cNvSpPr>
          <p:nvPr>
            <p:ph sz="half" idx="2"/>
          </p:nvPr>
        </p:nvSpPr>
        <p:spPr>
          <a:xfrm>
            <a:off x="3113903" y="2560320"/>
            <a:ext cx="7785745" cy="3310128"/>
          </a:xfrm>
          <a:solidFill>
            <a:schemeClr val="accent5">
              <a:lumMod val="60000"/>
              <a:lumOff val="40000"/>
            </a:schemeClr>
          </a:solidFill>
        </p:spPr>
        <p:txBody>
          <a:bodyPr>
            <a:normAutofit/>
          </a:bodyPr>
          <a:lstStyle/>
          <a:p>
            <a:pPr>
              <a:lnSpc>
                <a:spcPct val="150000"/>
              </a:lnSpc>
            </a:pPr>
            <a:r>
              <a:rPr lang="fa-IR" b="1" dirty="0" smtClean="0">
                <a:solidFill>
                  <a:srgbClr val="002060"/>
                </a:solidFill>
                <a:cs typeface="B Zar" panose="00000400000000000000" pitchFamily="2" charset="-78"/>
              </a:rPr>
              <a:t>39.سلامت </a:t>
            </a:r>
            <a:r>
              <a:rPr lang="fa-IR" b="1" dirty="0">
                <a:solidFill>
                  <a:srgbClr val="002060"/>
                </a:solidFill>
                <a:cs typeface="B Zar" panose="00000400000000000000" pitchFamily="2" charset="-78"/>
              </a:rPr>
              <a:t>و آرامش ذهنی و عاطفی: </a:t>
            </a:r>
            <a:endParaRPr lang="fa-IR" b="1" dirty="0" smtClean="0">
              <a:solidFill>
                <a:srgbClr val="002060"/>
              </a:solidFill>
              <a:cs typeface="B Zar" panose="00000400000000000000" pitchFamily="2" charset="-78"/>
            </a:endParaRPr>
          </a:p>
          <a:p>
            <a:pPr>
              <a:lnSpc>
                <a:spcPct val="150000"/>
              </a:lnSpc>
            </a:pPr>
            <a:r>
              <a:rPr lang="fa-IR" b="1" dirty="0" smtClean="0">
                <a:cs typeface="B Zar" panose="00000400000000000000" pitchFamily="2" charset="-78"/>
              </a:rPr>
              <a:t>وجود </a:t>
            </a:r>
            <a:r>
              <a:rPr lang="fa-IR" b="1" dirty="0">
                <a:cs typeface="B Zar" panose="00000400000000000000" pitchFamily="2" charset="-78"/>
              </a:rPr>
              <a:t>سلامت و آرامش ذهنی و عاطفی شرط اصلی </a:t>
            </a:r>
            <a:r>
              <a:rPr lang="fa-IR" b="1" dirty="0" smtClean="0">
                <a:cs typeface="B Zar" panose="00000400000000000000" pitchFamily="2" charset="-78"/>
              </a:rPr>
              <a:t>مطالعه ی </a:t>
            </a:r>
            <a:r>
              <a:rPr lang="fa-IR" b="1" dirty="0">
                <a:cs typeface="B Zar" panose="00000400000000000000" pitchFamily="2" charset="-78"/>
              </a:rPr>
              <a:t>خوب است. بنابراین </a:t>
            </a:r>
            <a:r>
              <a:rPr lang="fa-IR" b="1" dirty="0" smtClean="0">
                <a:cs typeface="B Zar" panose="00000400000000000000" pitchFamily="2" charset="-78"/>
              </a:rPr>
              <a:t>بایدتلاش </a:t>
            </a:r>
            <a:r>
              <a:rPr lang="fa-IR" b="1" dirty="0">
                <a:cs typeface="B Zar" panose="00000400000000000000" pitchFamily="2" charset="-78"/>
              </a:rPr>
              <a:t>کنید که در آرامش فکری هر چه بیشتر به مطالعه بپردازید و در پی ایجاد آرامش فکری و بهداشت روانی باشید.</a:t>
            </a:r>
          </a:p>
          <a:p>
            <a:endParaRPr lang="fa-IR" b="1" dirty="0"/>
          </a:p>
        </p:txBody>
      </p:sp>
    </p:spTree>
    <p:extLst>
      <p:ext uri="{BB962C8B-B14F-4D97-AF65-F5344CB8AC3E}">
        <p14:creationId xmlns:p14="http://schemas.microsoft.com/office/powerpoint/2010/main" val="330242826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770049"/>
            <a:ext cx="10515600" cy="1568339"/>
          </a:xfrm>
          <a:solidFill>
            <a:schemeClr val="accent5">
              <a:lumMod val="60000"/>
              <a:lumOff val="40000"/>
            </a:schemeClr>
          </a:solidFill>
        </p:spPr>
        <p:txBody>
          <a:bodyPr>
            <a:normAutofit fontScale="90000"/>
          </a:bodyPr>
          <a:lstStyle/>
          <a:p>
            <a:pPr algn="ctr"/>
            <a:r>
              <a:rPr lang="fa-IR" sz="3100" b="1" dirty="0" smtClean="0">
                <a:cs typeface="B Zar" panose="00000400000000000000" pitchFamily="2" charset="-78"/>
              </a:rPr>
              <a:t/>
            </a:r>
            <a:br>
              <a:rPr lang="fa-IR" sz="3100" b="1" dirty="0" smtClean="0">
                <a:cs typeface="B Zar" panose="00000400000000000000" pitchFamily="2" charset="-78"/>
              </a:rPr>
            </a:br>
            <a:r>
              <a:rPr lang="fa-IR" sz="4000" b="1" dirty="0" smtClean="0">
                <a:solidFill>
                  <a:srgbClr val="002060"/>
                </a:solidFill>
                <a:cs typeface="B Zar" panose="00000400000000000000" pitchFamily="2" charset="-78"/>
              </a:rPr>
              <a:t>توصیه </a:t>
            </a:r>
            <a:r>
              <a:rPr lang="fa-IR" sz="4000" b="1" dirty="0">
                <a:solidFill>
                  <a:srgbClr val="002060"/>
                </a:solidFill>
                <a:cs typeface="B Zar" panose="00000400000000000000" pitchFamily="2" charset="-78"/>
              </a:rPr>
              <a:t>ها و راهبردهای زیر را برای پیشگیری از اضطراب</a:t>
            </a:r>
            <a:br>
              <a:rPr lang="fa-IR" sz="4000" b="1" dirty="0">
                <a:solidFill>
                  <a:srgbClr val="002060"/>
                </a:solidFill>
                <a:cs typeface="B Zar" panose="00000400000000000000" pitchFamily="2" charset="-78"/>
              </a:rPr>
            </a:br>
            <a:r>
              <a:rPr lang="fa-IR" sz="4000" b="1" dirty="0" smtClean="0">
                <a:solidFill>
                  <a:srgbClr val="002060"/>
                </a:solidFill>
                <a:cs typeface="B Zar" panose="00000400000000000000" pitchFamily="2" charset="-78"/>
              </a:rPr>
              <a:t>امتحان</a:t>
            </a:r>
            <a:r>
              <a:rPr lang="fa-IR" b="1" dirty="0"/>
              <a:t/>
            </a:r>
            <a:br>
              <a:rPr lang="fa-IR" b="1" dirty="0"/>
            </a:br>
            <a:endParaRPr lang="fa-IR" b="1" dirty="0"/>
          </a:p>
        </p:txBody>
      </p:sp>
      <p:sp>
        <p:nvSpPr>
          <p:cNvPr id="3" name="Content Placeholder 2"/>
          <p:cNvSpPr>
            <a:spLocks noGrp="1"/>
          </p:cNvSpPr>
          <p:nvPr>
            <p:ph idx="1"/>
          </p:nvPr>
        </p:nvSpPr>
        <p:spPr>
          <a:solidFill>
            <a:schemeClr val="accent5">
              <a:lumMod val="60000"/>
              <a:lumOff val="40000"/>
            </a:schemeClr>
          </a:solidFill>
        </p:spPr>
        <p:txBody>
          <a:bodyPr>
            <a:normAutofit fontScale="92500" lnSpcReduction="10000"/>
          </a:bodyPr>
          <a:lstStyle/>
          <a:p>
            <a:pPr>
              <a:lnSpc>
                <a:spcPct val="150000"/>
              </a:lnSpc>
            </a:pPr>
            <a:r>
              <a:rPr lang="fa-IR" b="1" dirty="0" smtClean="0">
                <a:cs typeface="B Zar" panose="00000400000000000000" pitchFamily="2" charset="-78"/>
              </a:rPr>
              <a:t>۱</a:t>
            </a:r>
            <a:r>
              <a:rPr lang="fa-IR" b="1" dirty="0">
                <a:cs typeface="B Zar" panose="00000400000000000000" pitchFamily="2" charset="-78"/>
              </a:rPr>
              <a:t>. هدف امتحان باید ارزیابی دانسته های دانش آموزان باشد و نه نادانسته های آن ها؛</a:t>
            </a:r>
          </a:p>
          <a:p>
            <a:pPr>
              <a:lnSpc>
                <a:spcPct val="150000"/>
              </a:lnSpc>
            </a:pPr>
            <a:r>
              <a:rPr lang="fa-IR" b="1" dirty="0">
                <a:cs typeface="B Zar" panose="00000400000000000000" pitchFamily="2" charset="-78"/>
              </a:rPr>
              <a:t>۲. در ارزشیابی میزان یادگیری دانش آموزان )و دانشجویان( نباید فقط نمره امتحان را ملاک و معیار قرار داد و از </a:t>
            </a:r>
            <a:r>
              <a:rPr lang="fa-IR" b="1" dirty="0" smtClean="0">
                <a:cs typeface="B Zar" panose="00000400000000000000" pitchFamily="2" charset="-78"/>
              </a:rPr>
              <a:t>دیگر شیوه </a:t>
            </a:r>
            <a:r>
              <a:rPr lang="fa-IR" b="1" dirty="0">
                <a:cs typeface="B Zar" panose="00000400000000000000" pitchFamily="2" charset="-78"/>
              </a:rPr>
              <a:t>های ارزشیابی چون تحقیق، کنفرانس، ارزیابی های شفاهی،... نیز استفاده کرد؛</a:t>
            </a:r>
          </a:p>
          <a:p>
            <a:pPr>
              <a:lnSpc>
                <a:spcPct val="150000"/>
              </a:lnSpc>
            </a:pPr>
            <a:r>
              <a:rPr lang="fa-IR" b="1" dirty="0">
                <a:cs typeface="B Zar" panose="00000400000000000000" pitchFamily="2" charset="-78"/>
              </a:rPr>
              <a:t>۳. محیط خانه و مدرسه و جوّ عاطفی حاکم بر آن ها باید دور از تنش های عاطفی و مشاجره و اختناق باشد</a:t>
            </a:r>
            <a:r>
              <a:rPr lang="fa-IR" b="1" dirty="0" smtClean="0">
                <a:cs typeface="B Zar" panose="00000400000000000000" pitchFamily="2" charset="-78"/>
              </a:rPr>
              <a:t>؛</a:t>
            </a:r>
            <a:endParaRPr lang="fa-IR" b="1" dirty="0">
              <a:cs typeface="B Zar" panose="00000400000000000000" pitchFamily="2" charset="-78"/>
            </a:endParaRPr>
          </a:p>
        </p:txBody>
      </p:sp>
    </p:spTree>
    <p:extLst>
      <p:ext uri="{BB962C8B-B14F-4D97-AF65-F5344CB8AC3E}">
        <p14:creationId xmlns:p14="http://schemas.microsoft.com/office/powerpoint/2010/main" val="398372750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noAutofit/>
          </a:bodyPr>
          <a:lstStyle/>
          <a:p>
            <a:r>
              <a:rPr lang="fa-IR" sz="2800" b="1" dirty="0">
                <a:cs typeface="B Zar" panose="00000400000000000000" pitchFamily="2" charset="-78"/>
              </a:rPr>
              <a:t/>
            </a:r>
            <a:br>
              <a:rPr lang="fa-IR" sz="2800" b="1" dirty="0">
                <a:cs typeface="B Zar" panose="00000400000000000000" pitchFamily="2" charset="-78"/>
              </a:rPr>
            </a:br>
            <a:r>
              <a:rPr lang="fa-IR" sz="2800" b="1" dirty="0">
                <a:solidFill>
                  <a:srgbClr val="002060"/>
                </a:solidFill>
                <a:cs typeface="B Zar" panose="00000400000000000000" pitchFamily="2" charset="-78"/>
              </a:rPr>
              <a:t>توصیه ها و راهبردهای زیر را برای پیشگیری از </a:t>
            </a:r>
            <a:r>
              <a:rPr lang="fa-IR" sz="2800" b="1" dirty="0" smtClean="0">
                <a:solidFill>
                  <a:srgbClr val="002060"/>
                </a:solidFill>
                <a:cs typeface="B Zar" panose="00000400000000000000" pitchFamily="2" charset="-78"/>
              </a:rPr>
              <a:t>اضطراب امتحان</a:t>
            </a:r>
            <a:r>
              <a:rPr lang="fa-IR" sz="2800" b="1" dirty="0"/>
              <a:t/>
            </a:r>
            <a:br>
              <a:rPr lang="fa-IR" sz="2800" b="1" dirty="0"/>
            </a:br>
            <a:endParaRPr lang="fa-IR" sz="2800" b="1" dirty="0"/>
          </a:p>
        </p:txBody>
      </p:sp>
      <p:sp>
        <p:nvSpPr>
          <p:cNvPr id="3" name="Content Placeholder 2"/>
          <p:cNvSpPr>
            <a:spLocks noGrp="1"/>
          </p:cNvSpPr>
          <p:nvPr>
            <p:ph idx="1"/>
          </p:nvPr>
        </p:nvSpPr>
        <p:spPr>
          <a:solidFill>
            <a:schemeClr val="accent5">
              <a:lumMod val="60000"/>
              <a:lumOff val="40000"/>
            </a:schemeClr>
          </a:solidFill>
        </p:spPr>
        <p:txBody>
          <a:bodyPr>
            <a:normAutofit fontScale="92500"/>
          </a:bodyPr>
          <a:lstStyle/>
          <a:p>
            <a:pPr>
              <a:lnSpc>
                <a:spcPct val="150000"/>
              </a:lnSpc>
            </a:pPr>
            <a:r>
              <a:rPr lang="fa-IR" b="1" dirty="0">
                <a:cs typeface="B Zar" panose="00000400000000000000" pitchFamily="2" charset="-78"/>
              </a:rPr>
              <a:t>۴. در ایام امتحانات بهتر است رفت و آمد های خانوادگی و فامیلی تا حد امکان کنترل شود. حتی المقدور بهتر است از رفتن </a:t>
            </a:r>
            <a:r>
              <a:rPr lang="fa-IR" b="1" dirty="0" smtClean="0">
                <a:cs typeface="B Zar" panose="00000400000000000000" pitchFamily="2" charset="-78"/>
              </a:rPr>
              <a:t>به میهمانی </a:t>
            </a:r>
            <a:r>
              <a:rPr lang="fa-IR" b="1" dirty="0">
                <a:cs typeface="B Zar" panose="00000400000000000000" pitchFamily="2" charset="-78"/>
              </a:rPr>
              <a:t>و یا میهمانی دادن، اجتناب شود. </a:t>
            </a:r>
            <a:endParaRPr lang="fa-IR" b="1" dirty="0" smtClean="0">
              <a:cs typeface="B Zar" panose="00000400000000000000" pitchFamily="2" charset="-78"/>
            </a:endParaRPr>
          </a:p>
          <a:p>
            <a:pPr>
              <a:lnSpc>
                <a:spcPct val="150000"/>
              </a:lnSpc>
            </a:pPr>
            <a:r>
              <a:rPr lang="fa-IR" b="1" dirty="0">
                <a:cs typeface="B Zar" panose="00000400000000000000" pitchFamily="2" charset="-78"/>
              </a:rPr>
              <a:t>۵. از ایجاد رقابت ناسالم در میان دانش آموزان باید اجتناب کرد؛</a:t>
            </a:r>
          </a:p>
          <a:p>
            <a:pPr>
              <a:lnSpc>
                <a:spcPct val="150000"/>
              </a:lnSpc>
            </a:pPr>
            <a:r>
              <a:rPr lang="fa-IR" b="1" dirty="0">
                <a:cs typeface="B Zar" panose="00000400000000000000" pitchFamily="2" charset="-78"/>
              </a:rPr>
              <a:t>۶. برخورد معلّمان و مراقبان با دانش آموزان در کلاس و جلسه امتحان باید درست، اطمینان بخش و امیدوار کننده باشد؛</a:t>
            </a:r>
          </a:p>
          <a:p>
            <a:pPr>
              <a:lnSpc>
                <a:spcPct val="150000"/>
              </a:lnSpc>
            </a:pPr>
            <a:endParaRPr lang="fa-IR" b="1" dirty="0">
              <a:cs typeface="B Nazanin" panose="00000400000000000000" pitchFamily="2" charset="-78"/>
            </a:endParaRPr>
          </a:p>
          <a:p>
            <a:endParaRPr lang="fa-IR" b="1" dirty="0"/>
          </a:p>
        </p:txBody>
      </p:sp>
    </p:spTree>
    <p:extLst>
      <p:ext uri="{BB962C8B-B14F-4D97-AF65-F5344CB8AC3E}">
        <p14:creationId xmlns:p14="http://schemas.microsoft.com/office/powerpoint/2010/main" val="321917112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noAutofit/>
          </a:bodyPr>
          <a:lstStyle/>
          <a:p>
            <a:r>
              <a:rPr lang="fa-IR" sz="2800" b="1" dirty="0">
                <a:cs typeface="B Zar" panose="00000400000000000000" pitchFamily="2" charset="-78"/>
              </a:rPr>
              <a:t/>
            </a:r>
            <a:br>
              <a:rPr lang="fa-IR" sz="2800" b="1" dirty="0">
                <a:cs typeface="B Zar" panose="00000400000000000000" pitchFamily="2" charset="-78"/>
              </a:rPr>
            </a:br>
            <a:r>
              <a:rPr lang="fa-IR" sz="2800" b="1" dirty="0">
                <a:solidFill>
                  <a:srgbClr val="002060"/>
                </a:solidFill>
                <a:cs typeface="B Zar" panose="00000400000000000000" pitchFamily="2" charset="-78"/>
              </a:rPr>
              <a:t>توصیه ها و راهبردهای زیر را برای پیشگیری از </a:t>
            </a:r>
            <a:r>
              <a:rPr lang="fa-IR" sz="2800" b="1" dirty="0" smtClean="0">
                <a:solidFill>
                  <a:srgbClr val="002060"/>
                </a:solidFill>
                <a:cs typeface="B Zar" panose="00000400000000000000" pitchFamily="2" charset="-78"/>
              </a:rPr>
              <a:t>اضطراب امتحان</a:t>
            </a:r>
            <a:r>
              <a:rPr lang="fa-IR" sz="2800" b="1" dirty="0">
                <a:cs typeface="B Zar" panose="00000400000000000000" pitchFamily="2" charset="-78"/>
              </a:rPr>
              <a:t/>
            </a:r>
            <a:br>
              <a:rPr lang="fa-IR" sz="2800" b="1" dirty="0">
                <a:cs typeface="B Zar" panose="00000400000000000000" pitchFamily="2" charset="-78"/>
              </a:rPr>
            </a:br>
            <a:endParaRPr lang="fa-IR" sz="2800" b="1" dirty="0">
              <a:cs typeface="B Zar" panose="00000400000000000000" pitchFamily="2" charset="-78"/>
            </a:endParaRPr>
          </a:p>
        </p:txBody>
      </p:sp>
      <p:sp>
        <p:nvSpPr>
          <p:cNvPr id="3" name="Content Placeholder 2"/>
          <p:cNvSpPr>
            <a:spLocks noGrp="1"/>
          </p:cNvSpPr>
          <p:nvPr>
            <p:ph idx="1"/>
          </p:nvPr>
        </p:nvSpPr>
        <p:spPr>
          <a:xfrm>
            <a:off x="1295401" y="2360141"/>
            <a:ext cx="9601196" cy="3515727"/>
          </a:xfrm>
          <a:solidFill>
            <a:schemeClr val="accent5">
              <a:lumMod val="60000"/>
              <a:lumOff val="40000"/>
            </a:schemeClr>
          </a:solidFill>
        </p:spPr>
        <p:txBody>
          <a:bodyPr>
            <a:noAutofit/>
          </a:bodyPr>
          <a:lstStyle/>
          <a:p>
            <a:pPr>
              <a:lnSpc>
                <a:spcPct val="150000"/>
              </a:lnSpc>
            </a:pPr>
            <a:r>
              <a:rPr lang="fa-IR" b="1" dirty="0" smtClean="0">
                <a:cs typeface="B Zar" panose="00000400000000000000" pitchFamily="2" charset="-78"/>
              </a:rPr>
              <a:t>۷</a:t>
            </a:r>
            <a:r>
              <a:rPr lang="fa-IR" b="1" dirty="0">
                <a:cs typeface="B Zar" panose="00000400000000000000" pitchFamily="2" charset="-78"/>
              </a:rPr>
              <a:t>. فضا و جو حاکم بر جلسه امتحان را باید خیلی دوستانه، غیر رسمی و طبیعی جلوه داد؛</a:t>
            </a:r>
          </a:p>
          <a:p>
            <a:pPr>
              <a:lnSpc>
                <a:spcPct val="150000"/>
              </a:lnSpc>
            </a:pPr>
            <a:r>
              <a:rPr lang="fa-IR" b="1" dirty="0">
                <a:cs typeface="B Zar" panose="00000400000000000000" pitchFamily="2" charset="-78"/>
              </a:rPr>
              <a:t>۸. قبل از امتحانات اصلی از امتحانات فرضی و آزمایشی به منظور آشناسازی دانش آموزان با سؤالات و </a:t>
            </a:r>
            <a:r>
              <a:rPr lang="fa-IR" b="1" dirty="0" smtClean="0">
                <a:cs typeface="B Zar" panose="00000400000000000000" pitchFamily="2" charset="-78"/>
              </a:rPr>
              <a:t>نحوه ی </a:t>
            </a:r>
            <a:r>
              <a:rPr lang="fa-IR" b="1" dirty="0">
                <a:cs typeface="B Zar" panose="00000400000000000000" pitchFamily="2" charset="-78"/>
              </a:rPr>
              <a:t>امتحان </a:t>
            </a:r>
            <a:r>
              <a:rPr lang="fa-IR" b="1" dirty="0" smtClean="0">
                <a:cs typeface="B Zar" panose="00000400000000000000" pitchFamily="2" charset="-78"/>
              </a:rPr>
              <a:t>استفاده کرد </a:t>
            </a:r>
            <a:r>
              <a:rPr lang="fa-IR" b="1" dirty="0">
                <a:cs typeface="B Zar" panose="00000400000000000000" pitchFamily="2" charset="-78"/>
              </a:rPr>
              <a:t>این امر کمک می کند تا هم میزان اضطراب دانش آموزان را نسبت به امتحان اصلی پیش بینی کرد و هم به تدریج </a:t>
            </a:r>
            <a:r>
              <a:rPr lang="fa-IR" b="1" dirty="0" smtClean="0">
                <a:cs typeface="B Zar" panose="00000400000000000000" pitchFamily="2" charset="-78"/>
              </a:rPr>
              <a:t>با حساسیت </a:t>
            </a:r>
            <a:r>
              <a:rPr lang="fa-IR" b="1" dirty="0">
                <a:cs typeface="B Zar" panose="00000400000000000000" pitchFamily="2" charset="-78"/>
              </a:rPr>
              <a:t>زدایی اضطراب آن ها را کاهش داد و میزان اعتماد به نفسشان را بالا برد؛</a:t>
            </a:r>
          </a:p>
        </p:txBody>
      </p:sp>
    </p:spTree>
    <p:extLst>
      <p:ext uri="{BB962C8B-B14F-4D97-AF65-F5344CB8AC3E}">
        <p14:creationId xmlns:p14="http://schemas.microsoft.com/office/powerpoint/2010/main" val="80549018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noAutofit/>
          </a:bodyPr>
          <a:lstStyle/>
          <a:p>
            <a:pPr algn="r"/>
            <a:r>
              <a:rPr lang="fa-IR" sz="3200" b="1" dirty="0">
                <a:cs typeface="B Zar" panose="00000400000000000000" pitchFamily="2" charset="-78"/>
              </a:rPr>
              <a:t/>
            </a:r>
            <a:br>
              <a:rPr lang="fa-IR" sz="3200" b="1" dirty="0">
                <a:cs typeface="B Zar" panose="00000400000000000000" pitchFamily="2" charset="-78"/>
              </a:rPr>
            </a:br>
            <a:r>
              <a:rPr lang="fa-IR" sz="3200" b="1" dirty="0">
                <a:solidFill>
                  <a:srgbClr val="002060"/>
                </a:solidFill>
                <a:cs typeface="B Zar" panose="00000400000000000000" pitchFamily="2" charset="-78"/>
              </a:rPr>
              <a:t>توصیه ها و راهبردهای زیر را برای پیشگیری از </a:t>
            </a:r>
            <a:r>
              <a:rPr lang="fa-IR" sz="3200" b="1" dirty="0" smtClean="0">
                <a:solidFill>
                  <a:srgbClr val="002060"/>
                </a:solidFill>
                <a:cs typeface="B Zar" panose="00000400000000000000" pitchFamily="2" charset="-78"/>
              </a:rPr>
              <a:t>اضطراب امتحان</a:t>
            </a:r>
            <a:r>
              <a:rPr lang="fa-IR" sz="3200" b="1" dirty="0"/>
              <a:t/>
            </a:r>
            <a:br>
              <a:rPr lang="fa-IR" sz="3200" b="1" dirty="0"/>
            </a:br>
            <a:endParaRPr lang="fa-IR" sz="3200" b="1" dirty="0"/>
          </a:p>
        </p:txBody>
      </p:sp>
      <p:sp>
        <p:nvSpPr>
          <p:cNvPr id="3" name="Content Placeholder 2"/>
          <p:cNvSpPr>
            <a:spLocks noGrp="1"/>
          </p:cNvSpPr>
          <p:nvPr>
            <p:ph idx="1"/>
          </p:nvPr>
        </p:nvSpPr>
        <p:spPr>
          <a:solidFill>
            <a:schemeClr val="accent5">
              <a:lumMod val="60000"/>
              <a:lumOff val="40000"/>
            </a:schemeClr>
          </a:solidFill>
        </p:spPr>
        <p:txBody>
          <a:bodyPr>
            <a:normAutofit/>
          </a:bodyPr>
          <a:lstStyle/>
          <a:p>
            <a:pPr>
              <a:lnSpc>
                <a:spcPct val="150000"/>
              </a:lnSpc>
            </a:pPr>
            <a:r>
              <a:rPr lang="fa-IR" b="1" dirty="0">
                <a:cs typeface="B Zar" panose="00000400000000000000" pitchFamily="2" charset="-78"/>
              </a:rPr>
              <a:t>۹. از برگزاری امتحانات بسیار سخت باید اجتناب نمود و در طراحی سؤالات </a:t>
            </a:r>
            <a:r>
              <a:rPr lang="fa-IR" b="1" dirty="0" smtClean="0">
                <a:cs typeface="B Zar" panose="00000400000000000000" pitchFamily="2" charset="-78"/>
              </a:rPr>
              <a:t>اکثریت متوسط </a:t>
            </a:r>
            <a:r>
              <a:rPr lang="fa-IR" b="1" dirty="0">
                <a:cs typeface="B Zar" panose="00000400000000000000" pitchFamily="2" charset="-78"/>
              </a:rPr>
              <a:t>دانش آموزان در نظر گرفته شود؛</a:t>
            </a:r>
          </a:p>
          <a:p>
            <a:pPr>
              <a:lnSpc>
                <a:spcPct val="150000"/>
              </a:lnSpc>
            </a:pPr>
            <a:r>
              <a:rPr lang="fa-IR" b="1" dirty="0">
                <a:cs typeface="B Zar" panose="00000400000000000000" pitchFamily="2" charset="-78"/>
              </a:rPr>
              <a:t>۱۰ . از برگزاری امتحانات با وقت بسیار اندک باید اجتناب کرد؛</a:t>
            </a:r>
          </a:p>
          <a:p>
            <a:pPr>
              <a:lnSpc>
                <a:spcPct val="150000"/>
              </a:lnSpc>
            </a:pPr>
            <a:r>
              <a:rPr lang="fa-IR" b="1" dirty="0">
                <a:cs typeface="B Zar" panose="00000400000000000000" pitchFamily="2" charset="-78"/>
              </a:rPr>
              <a:t>۱۱ . بهتر است ترتیب سؤالات از ساده به دشوار باشد تا دانش آموزان با پاسخ به سؤالات آسان انگیزه و دلگرمی لازم را به </a:t>
            </a:r>
            <a:r>
              <a:rPr lang="fa-IR" b="1" dirty="0" smtClean="0">
                <a:cs typeface="B Zar" panose="00000400000000000000" pitchFamily="2" charset="-78"/>
              </a:rPr>
              <a:t>دست آورند؛</a:t>
            </a:r>
            <a:endParaRPr lang="fa-IR" b="1" dirty="0">
              <a:cs typeface="B Zar" panose="00000400000000000000" pitchFamily="2" charset="-78"/>
            </a:endParaRPr>
          </a:p>
        </p:txBody>
      </p:sp>
    </p:spTree>
    <p:extLst>
      <p:ext uri="{BB962C8B-B14F-4D97-AF65-F5344CB8AC3E}">
        <p14:creationId xmlns:p14="http://schemas.microsoft.com/office/powerpoint/2010/main" val="351742491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noAutofit/>
          </a:bodyPr>
          <a:lstStyle/>
          <a:p>
            <a:pPr algn="r"/>
            <a:r>
              <a:rPr lang="fa-IR" sz="3200" b="1" dirty="0">
                <a:cs typeface="B Zar" panose="00000400000000000000" pitchFamily="2" charset="-78"/>
              </a:rPr>
              <a:t/>
            </a:r>
            <a:br>
              <a:rPr lang="fa-IR" sz="3200" b="1" dirty="0">
                <a:cs typeface="B Zar" panose="00000400000000000000" pitchFamily="2" charset="-78"/>
              </a:rPr>
            </a:br>
            <a:r>
              <a:rPr lang="fa-IR" sz="3200" b="1" dirty="0">
                <a:solidFill>
                  <a:srgbClr val="002060"/>
                </a:solidFill>
                <a:cs typeface="B Zar" panose="00000400000000000000" pitchFamily="2" charset="-78"/>
              </a:rPr>
              <a:t>توصیه ها و راهبردهای زیر را برای پیشگیری از </a:t>
            </a:r>
            <a:r>
              <a:rPr lang="fa-IR" sz="3200" b="1" dirty="0" smtClean="0">
                <a:solidFill>
                  <a:srgbClr val="002060"/>
                </a:solidFill>
                <a:cs typeface="B Zar" panose="00000400000000000000" pitchFamily="2" charset="-78"/>
              </a:rPr>
              <a:t>اضطراب امتحان</a:t>
            </a:r>
            <a:r>
              <a:rPr lang="fa-IR" sz="3200" b="1" dirty="0"/>
              <a:t/>
            </a:r>
            <a:br>
              <a:rPr lang="fa-IR" sz="3200" b="1" dirty="0"/>
            </a:br>
            <a:endParaRPr lang="fa-IR" sz="3200" b="1" dirty="0"/>
          </a:p>
        </p:txBody>
      </p:sp>
      <p:sp>
        <p:nvSpPr>
          <p:cNvPr id="3" name="Content Placeholder 2"/>
          <p:cNvSpPr>
            <a:spLocks noGrp="1"/>
          </p:cNvSpPr>
          <p:nvPr>
            <p:ph idx="1"/>
          </p:nvPr>
        </p:nvSpPr>
        <p:spPr>
          <a:solidFill>
            <a:schemeClr val="accent5">
              <a:lumMod val="60000"/>
              <a:lumOff val="40000"/>
            </a:schemeClr>
          </a:solidFill>
        </p:spPr>
        <p:txBody>
          <a:bodyPr/>
          <a:lstStyle/>
          <a:p>
            <a:pPr>
              <a:lnSpc>
                <a:spcPct val="150000"/>
              </a:lnSpc>
            </a:pPr>
            <a:r>
              <a:rPr lang="fa-IR" b="1" dirty="0">
                <a:cs typeface="B Zar" panose="00000400000000000000" pitchFamily="2" charset="-78"/>
              </a:rPr>
              <a:t>۱۲ . بهتر است به دانش آموزان توصیه کرد که در ابتدا جلسه به همه سؤالات امتحان نگاه نکنند و سؤال به سؤال جلو بروند </a:t>
            </a:r>
            <a:r>
              <a:rPr lang="fa-IR" b="1" dirty="0" smtClean="0">
                <a:cs typeface="B Zar" panose="00000400000000000000" pitchFamily="2" charset="-78"/>
              </a:rPr>
              <a:t>و پاسخ دهند.</a:t>
            </a:r>
          </a:p>
          <a:p>
            <a:pPr>
              <a:lnSpc>
                <a:spcPct val="150000"/>
              </a:lnSpc>
            </a:pPr>
            <a:r>
              <a:rPr lang="fa-IR" b="1" dirty="0" smtClean="0">
                <a:cs typeface="B Zar" panose="00000400000000000000" pitchFamily="2" charset="-78"/>
              </a:rPr>
              <a:t> </a:t>
            </a:r>
            <a:r>
              <a:rPr lang="fa-IR" b="1" dirty="0">
                <a:cs typeface="B Zar" panose="00000400000000000000" pitchFamily="2" charset="-78"/>
              </a:rPr>
              <a:t>این امر باعث می شود تا از تداخل و مزاحمت به خاطر آمدن پاسخ دیگر سؤالات در هنگام پاسخ دادن به یک </a:t>
            </a:r>
            <a:r>
              <a:rPr lang="fa-IR" b="1" dirty="0" smtClean="0">
                <a:cs typeface="B Zar" panose="00000400000000000000" pitchFamily="2" charset="-78"/>
              </a:rPr>
              <a:t>سؤال جلوگیری </a:t>
            </a:r>
            <a:r>
              <a:rPr lang="fa-IR" b="1" dirty="0">
                <a:cs typeface="B Zar" panose="00000400000000000000" pitchFamily="2" charset="-78"/>
              </a:rPr>
              <a:t>شود و دانش آموزان به سؤالاتی که جواب آن ها را نمی دانند به گونه تداخلی و افراطی فکر نکنند؛</a:t>
            </a:r>
          </a:p>
          <a:p>
            <a:endParaRPr lang="fa-IR" b="1" dirty="0">
              <a:cs typeface="B Zar" panose="00000400000000000000" pitchFamily="2" charset="-78"/>
            </a:endParaRPr>
          </a:p>
        </p:txBody>
      </p:sp>
    </p:spTree>
    <p:extLst>
      <p:ext uri="{BB962C8B-B14F-4D97-AF65-F5344CB8AC3E}">
        <p14:creationId xmlns:p14="http://schemas.microsoft.com/office/powerpoint/2010/main" val="372696985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fa-IR" b="1" dirty="0" smtClean="0">
                <a:cs typeface="B Zar" panose="00000400000000000000" pitchFamily="2" charset="-78"/>
              </a:rPr>
              <a:t>با سپاس </a:t>
            </a:r>
            <a:endParaRPr lang="en-US" b="1" dirty="0">
              <a:cs typeface="B Zar" panose="00000400000000000000" pitchFamily="2" charset="-78"/>
            </a:endParaRP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pPr algn="ctr"/>
            <a:r>
              <a:rPr lang="fa-IR" sz="4400" b="1" dirty="0" smtClean="0">
                <a:solidFill>
                  <a:srgbClr val="002060"/>
                </a:solidFill>
                <a:cs typeface="B Zar" panose="00000400000000000000" pitchFamily="2" charset="-78"/>
              </a:rPr>
              <a:t>گروه آموزشی مهر جنوب(دکتر برومند)</a:t>
            </a:r>
          </a:p>
          <a:p>
            <a:pPr algn="ctr"/>
            <a:r>
              <a:rPr lang="fa-IR" sz="4400" b="1" dirty="0" smtClean="0">
                <a:solidFill>
                  <a:srgbClr val="002060"/>
                </a:solidFill>
                <a:cs typeface="B Zar" panose="00000400000000000000" pitchFamily="2" charset="-78"/>
              </a:rPr>
              <a:t>09129680169</a:t>
            </a:r>
          </a:p>
          <a:p>
            <a:pPr algn="ctr"/>
            <a:r>
              <a:rPr lang="fa-IR" sz="4400" b="1" dirty="0" smtClean="0">
                <a:solidFill>
                  <a:srgbClr val="002060"/>
                </a:solidFill>
                <a:cs typeface="B Zar" panose="00000400000000000000" pitchFamily="2" charset="-78"/>
              </a:rPr>
              <a:t>07633671199</a:t>
            </a:r>
            <a:endParaRPr lang="en-US" sz="4400" b="1" dirty="0">
              <a:solidFill>
                <a:srgbClr val="002060"/>
              </a:solidFill>
              <a:cs typeface="B Zar" panose="00000400000000000000" pitchFamily="2" charset="-78"/>
            </a:endParaRPr>
          </a:p>
        </p:txBody>
      </p:sp>
    </p:spTree>
    <p:extLst>
      <p:ext uri="{BB962C8B-B14F-4D97-AF65-F5344CB8AC3E}">
        <p14:creationId xmlns:p14="http://schemas.microsoft.com/office/powerpoint/2010/main" val="3374539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428" y="631064"/>
            <a:ext cx="10966361" cy="5597414"/>
          </a:xfrm>
          <a:solidFill>
            <a:schemeClr val="accent5">
              <a:lumMod val="60000"/>
              <a:lumOff val="40000"/>
            </a:schemeClr>
          </a:solidFill>
        </p:spPr>
        <p:txBody>
          <a:bodyPr>
            <a:normAutofit/>
          </a:bodyPr>
          <a:lstStyle/>
          <a:p>
            <a:pPr>
              <a:lnSpc>
                <a:spcPct val="150000"/>
              </a:lnSpc>
            </a:pPr>
            <a:r>
              <a:rPr lang="fa-IR" sz="2800" b="1" dirty="0">
                <a:cs typeface="B Zar" panose="00000400000000000000" pitchFamily="2" charset="-78"/>
              </a:rPr>
              <a:t>دانش‌آموزان وقتی آمادگی ذهنی و جسمی داشته باشند بهتر می‌توانند یاد بگیرند وبهتر آموخته‌های خود را نظم می‌دهند و راحت‌تر یادآوری می‌کنند</a:t>
            </a:r>
            <a:r>
              <a:rPr lang="fa-IR" sz="2800" b="1" dirty="0" smtClean="0">
                <a:cs typeface="B Zar" panose="00000400000000000000" pitchFamily="2" charset="-78"/>
              </a:rPr>
              <a:t>.</a:t>
            </a:r>
          </a:p>
          <a:p>
            <a:pPr>
              <a:lnSpc>
                <a:spcPct val="150000"/>
              </a:lnSpc>
            </a:pPr>
            <a:r>
              <a:rPr lang="fa-IR" sz="2800" b="1" dirty="0" smtClean="0">
                <a:cs typeface="B Zar" panose="00000400000000000000" pitchFamily="2" charset="-78"/>
              </a:rPr>
              <a:t> </a:t>
            </a:r>
            <a:r>
              <a:rPr lang="fa-IR" sz="2800" b="1" dirty="0">
                <a:cs typeface="B Zar" panose="00000400000000000000" pitchFamily="2" charset="-78"/>
              </a:rPr>
              <a:t>به این لحاظ توجّه و دقّت به وضعیت روانی دانش‌آموزان اجرای برنامه‌های آموزشی را آسانتر و مطلوب‌تر می‌نماید</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576" y="3521675"/>
            <a:ext cx="8001000" cy="2655287"/>
          </a:xfrm>
          <a:prstGeom prst="rect">
            <a:avLst/>
          </a:prstGeom>
        </p:spPr>
      </p:pic>
    </p:spTree>
    <p:extLst>
      <p:ext uri="{BB962C8B-B14F-4D97-AF65-F5344CB8AC3E}">
        <p14:creationId xmlns:p14="http://schemas.microsoft.com/office/powerpoint/2010/main" val="1066359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187" y="531297"/>
            <a:ext cx="10979238" cy="5792230"/>
          </a:xfrm>
          <a:solidFill>
            <a:schemeClr val="accent5">
              <a:lumMod val="60000"/>
              <a:lumOff val="40000"/>
            </a:schemeClr>
          </a:solidFill>
        </p:spPr>
        <p:txBody>
          <a:bodyPr>
            <a:normAutofit/>
          </a:bodyPr>
          <a:lstStyle/>
          <a:p>
            <a:pPr>
              <a:lnSpc>
                <a:spcPct val="150000"/>
              </a:lnSpc>
            </a:pPr>
            <a:r>
              <a:rPr lang="fa-IR" b="1" dirty="0">
                <a:cs typeface="B Zar" panose="00000400000000000000" pitchFamily="2" charset="-78"/>
              </a:rPr>
              <a:t>اضطراب ناشی از امتحان یکی از موانع متعدد در بهره‌گیری کامل از اندوخته‌ها و اطلاعات قبلی است.</a:t>
            </a:r>
            <a:endParaRPr lang="en-US" b="1" dirty="0">
              <a:cs typeface="B Zar" panose="00000400000000000000" pitchFamily="2" charset="-78"/>
            </a:endParaRPr>
          </a:p>
          <a:p>
            <a:pPr>
              <a:lnSpc>
                <a:spcPct val="150000"/>
              </a:lnSpc>
            </a:pPr>
            <a:r>
              <a:rPr lang="fa-IR" b="1" dirty="0">
                <a:cs typeface="B Zar" panose="00000400000000000000" pitchFamily="2" charset="-78"/>
              </a:rPr>
              <a:t>بسیاری از دانش‌آموزان و دانشجویان معتقدند برای یادگیری و یادآوری چندان مشکلی ندارند، ولی در جلسه امتحان دچار اضطراب می‌شوند، تعادل عاطفی شان به هم می‌خورد، اختلالات احشایی، فیزیولوژیکی و علایم جسمانی در آن‌ها ظاهر می‌شود و ناراحت و ناراضی جلسه امتحان را ترک می‌کنند</a:t>
            </a:r>
            <a:r>
              <a:rPr lang="fa-IR" b="1" dirty="0" smtClean="0">
                <a:cs typeface="B Zar" panose="00000400000000000000" pitchFamily="2" charset="-78"/>
              </a:rPr>
              <a:t>.</a:t>
            </a:r>
          </a:p>
          <a:p>
            <a:pPr>
              <a:lnSpc>
                <a:spcPct val="150000"/>
              </a:lnSpc>
            </a:pPr>
            <a:r>
              <a:rPr lang="fa-IR" b="1" dirty="0" smtClean="0">
                <a:cs typeface="B Zar" panose="00000400000000000000" pitchFamily="2" charset="-78"/>
              </a:rPr>
              <a:t> </a:t>
            </a:r>
            <a:r>
              <a:rPr lang="fa-IR" b="1" dirty="0">
                <a:cs typeface="B Zar" panose="00000400000000000000" pitchFamily="2" charset="-78"/>
              </a:rPr>
              <a:t>برای جلوگیری از این حالات، شناخت علل اضطراب و راه‌های مقابله با آن به منظور پیشگیری از این هیجان نامطلوب لازم به نظر می‌آید.</a:t>
            </a:r>
            <a:endParaRPr lang="en-US" b="1" dirty="0">
              <a:cs typeface="B Zar" panose="00000400000000000000" pitchFamily="2" charset="-78"/>
            </a:endParaRPr>
          </a:p>
          <a:p>
            <a:endParaRPr lang="fa-IR" dirty="0"/>
          </a:p>
        </p:txBody>
      </p:sp>
    </p:spTree>
    <p:extLst>
      <p:ext uri="{BB962C8B-B14F-4D97-AF65-F5344CB8AC3E}">
        <p14:creationId xmlns:p14="http://schemas.microsoft.com/office/powerpoint/2010/main" val="2305250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186" y="573111"/>
            <a:ext cx="10927724" cy="5737538"/>
          </a:xfrm>
          <a:solidFill>
            <a:schemeClr val="accent5">
              <a:lumMod val="60000"/>
              <a:lumOff val="40000"/>
            </a:schemeClr>
          </a:solidFill>
        </p:spPr>
        <p:txBody>
          <a:bodyPr>
            <a:normAutofit lnSpcReduction="10000"/>
          </a:bodyPr>
          <a:lstStyle/>
          <a:p>
            <a:pPr>
              <a:lnSpc>
                <a:spcPct val="150000"/>
              </a:lnSpc>
            </a:pPr>
            <a:r>
              <a:rPr lang="fa-IR" sz="2800" b="1" dirty="0">
                <a:cs typeface="B Zar" panose="00000400000000000000" pitchFamily="2" charset="-78"/>
              </a:rPr>
              <a:t>طور کلی انسان دوست ندارد که </a:t>
            </a:r>
            <a:r>
              <a:rPr lang="fa-IR" sz="2800" b="1" dirty="0" smtClean="0">
                <a:cs typeface="B Zar" panose="00000400000000000000" pitchFamily="2" charset="-78"/>
              </a:rPr>
              <a:t>مورد امتحان دیگران </a:t>
            </a:r>
            <a:r>
              <a:rPr lang="fa-IR" sz="2800" b="1" dirty="0">
                <a:cs typeface="B Zar" panose="00000400000000000000" pitchFamily="2" charset="-78"/>
              </a:rPr>
              <a:t>واقع گردد، به همین دلیل هر زمان که در موقعیت امتحان و آزمون قرار گیرد، به گونه‌ای دچار اضطراب می‌گردد.</a:t>
            </a:r>
            <a:endParaRPr lang="en-US" sz="2800" b="1" dirty="0">
              <a:cs typeface="B Zar" panose="00000400000000000000" pitchFamily="2" charset="-78"/>
            </a:endParaRPr>
          </a:p>
          <a:p>
            <a:pPr>
              <a:lnSpc>
                <a:spcPct val="150000"/>
              </a:lnSpc>
            </a:pPr>
            <a:r>
              <a:rPr lang="fa-IR" sz="2800" b="1" dirty="0">
                <a:cs typeface="B Zar" panose="00000400000000000000" pitchFamily="2" charset="-78"/>
              </a:rPr>
              <a:t>البته بدیهی است که وجود اضطراب به خودی خود </a:t>
            </a:r>
            <a:r>
              <a:rPr lang="fa-IR" sz="2800" b="1" dirty="0" smtClean="0">
                <a:cs typeface="B Zar" panose="00000400000000000000" pitchFamily="2" charset="-78"/>
              </a:rPr>
              <a:t>امری</a:t>
            </a:r>
          </a:p>
          <a:p>
            <a:pPr>
              <a:lnSpc>
                <a:spcPct val="150000"/>
              </a:lnSpc>
            </a:pPr>
            <a:r>
              <a:rPr lang="fa-IR" sz="2800" b="1" dirty="0" smtClean="0">
                <a:cs typeface="B Zar" panose="00000400000000000000" pitchFamily="2" charset="-78"/>
              </a:rPr>
              <a:t> </a:t>
            </a:r>
            <a:r>
              <a:rPr lang="fa-IR" sz="2800" b="1" dirty="0">
                <a:cs typeface="B Zar" panose="00000400000000000000" pitchFamily="2" charset="-78"/>
              </a:rPr>
              <a:t>غیرعادی نیست، امّا آنچه می‌تواند به عنوان یک </a:t>
            </a:r>
            <a:r>
              <a:rPr lang="fa-IR" sz="2800" b="1" dirty="0" smtClean="0">
                <a:cs typeface="B Zar" panose="00000400000000000000" pitchFamily="2" charset="-78"/>
              </a:rPr>
              <a:t>عامل</a:t>
            </a:r>
          </a:p>
          <a:p>
            <a:pPr>
              <a:lnSpc>
                <a:spcPct val="150000"/>
              </a:lnSpc>
            </a:pPr>
            <a:r>
              <a:rPr lang="fa-IR" sz="2800" b="1" dirty="0" smtClean="0">
                <a:cs typeface="B Zar" panose="00000400000000000000" pitchFamily="2" charset="-78"/>
              </a:rPr>
              <a:t> </a:t>
            </a:r>
            <a:r>
              <a:rPr lang="fa-IR" sz="2800" b="1" dirty="0">
                <a:cs typeface="B Zar" panose="00000400000000000000" pitchFamily="2" charset="-78"/>
              </a:rPr>
              <a:t>آزاردهنده و بازدارنده مورد توجّه قرار گیرد، شدّت هیجان‌زدگی یا اضطراب فوق‌العاده‌ای است که به هنگام حضور در محافل اجتماعی یا شرکت در آزمون‌های مختلف دامنگیر بعضی از افراد می‌شود.</a:t>
            </a:r>
            <a:endParaRPr lang="en-US" sz="2800" b="1" dirty="0">
              <a:cs typeface="B Zar" panose="00000400000000000000" pitchFamily="2" charset="-78"/>
            </a:endParaRPr>
          </a:p>
          <a:p>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00" y="1832905"/>
            <a:ext cx="3334034" cy="2210740"/>
          </a:xfrm>
          <a:prstGeom prst="rect">
            <a:avLst/>
          </a:prstGeom>
        </p:spPr>
      </p:pic>
    </p:spTree>
    <p:extLst>
      <p:ext uri="{BB962C8B-B14F-4D97-AF65-F5344CB8AC3E}">
        <p14:creationId xmlns:p14="http://schemas.microsoft.com/office/powerpoint/2010/main" val="278479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fa-IR" b="1" dirty="0" smtClean="0">
                <a:solidFill>
                  <a:srgbClr val="FF0000"/>
                </a:solidFill>
                <a:cs typeface="B Zar" panose="00000400000000000000" pitchFamily="2" charset="-78"/>
              </a:rPr>
              <a:t>اضطراب امتحان</a:t>
            </a:r>
            <a:endParaRPr lang="fa-IR" b="1" dirty="0">
              <a:solidFill>
                <a:srgbClr val="FF0000"/>
              </a:solidFill>
              <a:cs typeface="B Zar" panose="00000400000000000000" pitchFamily="2" charset="-78"/>
            </a:endParaRPr>
          </a:p>
        </p:txBody>
      </p:sp>
      <p:sp>
        <p:nvSpPr>
          <p:cNvPr id="2" name="Content Placeholder 1"/>
          <p:cNvSpPr>
            <a:spLocks noGrp="1"/>
          </p:cNvSpPr>
          <p:nvPr>
            <p:ph sz="half" idx="2"/>
          </p:nvPr>
        </p:nvSpPr>
        <p:spPr>
          <a:xfrm>
            <a:off x="4003589" y="2560320"/>
            <a:ext cx="6896059" cy="3310128"/>
          </a:xfrm>
        </p:spPr>
        <p:style>
          <a:lnRef idx="1">
            <a:schemeClr val="accent3"/>
          </a:lnRef>
          <a:fillRef idx="2">
            <a:schemeClr val="accent3"/>
          </a:fillRef>
          <a:effectRef idx="1">
            <a:schemeClr val="accent3"/>
          </a:effectRef>
          <a:fontRef idx="minor">
            <a:schemeClr val="dk1"/>
          </a:fontRef>
        </p:style>
        <p:txBody>
          <a:bodyPr>
            <a:normAutofit/>
          </a:bodyPr>
          <a:lstStyle/>
          <a:p>
            <a:pPr>
              <a:lnSpc>
                <a:spcPct val="150000"/>
              </a:lnSpc>
            </a:pPr>
            <a:r>
              <a:rPr lang="fa-IR" sz="2800" b="1" dirty="0">
                <a:cs typeface="B Zar" panose="00000400000000000000" pitchFamily="2" charset="-78"/>
              </a:rPr>
              <a:t>من از حضور در بزرگ‌ترین میدان‌های جنگ نمی‌ترسم ولی از جلسه امتحان وحشت دارم. </a:t>
            </a:r>
          </a:p>
          <a:p>
            <a:pPr>
              <a:lnSpc>
                <a:spcPct val="150000"/>
              </a:lnSpc>
            </a:pPr>
            <a:endParaRPr lang="fa-IR" sz="2800" b="1" dirty="0">
              <a:cs typeface="B Zar" panose="00000400000000000000" pitchFamily="2" charset="-78"/>
            </a:endParaRPr>
          </a:p>
          <a:p>
            <a:pPr>
              <a:lnSpc>
                <a:spcPct val="150000"/>
              </a:lnSpc>
            </a:pPr>
            <a:r>
              <a:rPr lang="fa-IR" sz="2800" b="1" dirty="0">
                <a:cs typeface="B Zar" panose="00000400000000000000" pitchFamily="2" charset="-78"/>
              </a:rPr>
              <a:t>ناپلئون پناپارت</a:t>
            </a:r>
          </a:p>
          <a:p>
            <a:endParaRPr lang="fa-IR" b="1" dirty="0"/>
          </a:p>
        </p:txBody>
      </p:sp>
      <p:sp>
        <p:nvSpPr>
          <p:cNvPr id="5" name="Content Placeholder 4"/>
          <p:cNvSpPr>
            <a:spLocks noGrp="1"/>
          </p:cNvSpPr>
          <p:nvPr>
            <p:ph sz="half" idx="1"/>
          </p:nvPr>
        </p:nvSpPr>
        <p:spPr>
          <a:xfrm>
            <a:off x="1298448" y="2560320"/>
            <a:ext cx="2519790" cy="3310128"/>
          </a:xfrm>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510" y="2586038"/>
            <a:ext cx="2465301" cy="3209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3754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625" y="605307"/>
            <a:ext cx="10947043" cy="5653825"/>
          </a:xfrm>
          <a:solidFill>
            <a:schemeClr val="accent5">
              <a:lumMod val="60000"/>
              <a:lumOff val="40000"/>
            </a:schemeClr>
          </a:solidFill>
        </p:spPr>
        <p:txBody>
          <a:bodyPr>
            <a:normAutofit/>
          </a:bodyPr>
          <a:lstStyle/>
          <a:p>
            <a:pPr>
              <a:lnSpc>
                <a:spcPct val="150000"/>
              </a:lnSpc>
            </a:pPr>
            <a:r>
              <a:rPr lang="fa-IR" sz="2800" dirty="0">
                <a:cs typeface="B Zar" panose="00000400000000000000" pitchFamily="2" charset="-78"/>
              </a:rPr>
              <a:t>از آنجا که در اکثر نظام‌های آموزشی، به ویژه در ایران، پیشرفت تحصیلی و ارتقا به کلاس بالاتر براساس ارزشیابی‌ها و امتحاناتی است که در پایان سال تحصیلی از دانش‌آموزان می‌شود، نمراتی که دانش‌آموزان در این امتحانات کسب می‌کنند سرنوشت آن‌ها را روشن می‌سازد که به کلاس بالاتر بروند، یا باید همان کلاس قبلی را تکرار کنند، یا ترک تحصیل کنند و از نظام آموزشی خارج شوند</a:t>
            </a:r>
            <a:r>
              <a:rPr lang="fa-IR" dirty="0" smtClean="0">
                <a:cs typeface="B Nazanin" panose="00000400000000000000" pitchFamily="2" charset="-78"/>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538" y="3129924"/>
            <a:ext cx="5776175" cy="2968222"/>
          </a:xfrm>
          <a:prstGeom prst="rect">
            <a:avLst/>
          </a:prstGeom>
        </p:spPr>
      </p:pic>
    </p:spTree>
    <p:extLst>
      <p:ext uri="{BB962C8B-B14F-4D97-AF65-F5344CB8AC3E}">
        <p14:creationId xmlns:p14="http://schemas.microsoft.com/office/powerpoint/2010/main" val="3894428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625" y="611746"/>
            <a:ext cx="10979240" cy="5621630"/>
          </a:xfrm>
          <a:solidFill>
            <a:schemeClr val="accent5">
              <a:lumMod val="60000"/>
              <a:lumOff val="40000"/>
            </a:schemeClr>
          </a:solidFill>
        </p:spPr>
        <p:txBody>
          <a:bodyPr>
            <a:normAutofit/>
          </a:bodyPr>
          <a:lstStyle/>
          <a:p>
            <a:pPr>
              <a:lnSpc>
                <a:spcPct val="150000"/>
              </a:lnSpc>
            </a:pPr>
            <a:r>
              <a:rPr lang="fa-IR" dirty="0" smtClean="0">
                <a:cs typeface="B Nazanin" panose="00000400000000000000" pitchFamily="2" charset="-78"/>
              </a:rPr>
              <a:t> </a:t>
            </a:r>
            <a:r>
              <a:rPr lang="fa-IR" sz="2800" dirty="0" smtClean="0">
                <a:cs typeface="B Zar" panose="00000400000000000000" pitchFamily="2" charset="-78"/>
              </a:rPr>
              <a:t>بنابراین، به علّت سرنوشت‌ساز بودن امتحانات، بسیاری از دانش‌آموزان و دانشجویان سخت‌ترین ساعات و روز‌های خود را در ایام امتحانات سپری می‌کنند واغلب آنان مجبورند مطالب درسی را هر چه سریع‌تر و آن هم طوطی وار حفظ کنند.</a:t>
            </a:r>
          </a:p>
          <a:p>
            <a:pPr>
              <a:lnSpc>
                <a:spcPct val="150000"/>
              </a:lnSpc>
            </a:pPr>
            <a:r>
              <a:rPr lang="fa-IR" sz="2800" dirty="0">
                <a:cs typeface="B Zar" panose="00000400000000000000" pitchFamily="2" charset="-78"/>
              </a:rPr>
              <a:t>چه بسا هول و هراس از امتحان موجب شود که فرد با وجود برخورداری از </a:t>
            </a:r>
            <a:r>
              <a:rPr lang="fa-IR" sz="2800" dirty="0" smtClean="0">
                <a:cs typeface="B Zar" panose="00000400000000000000" pitchFamily="2" charset="-78"/>
              </a:rPr>
              <a:t>بهره </a:t>
            </a:r>
            <a:r>
              <a:rPr lang="fa-IR" sz="2800" dirty="0">
                <a:cs typeface="B Zar" panose="00000400000000000000" pitchFamily="2" charset="-78"/>
              </a:rPr>
              <a:t>هوشی بالا، مطالعه زیاد و آمادگی قبلی نتواند به خوبی از عهده امتحان برآید، یا حتی نتواند امتیاز یا نمره‌ای نزدیک به آنچه در کلاس می‌گرفته است به دست آورد؛ یعنی اضطراب در عملکرد تأثیر می‌گذارد.</a:t>
            </a:r>
            <a:endParaRPr lang="en-US" sz="2800" dirty="0">
              <a:cs typeface="B Zar" panose="00000400000000000000" pitchFamily="2" charset="-78"/>
            </a:endParaRPr>
          </a:p>
          <a:p>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918" y="4327434"/>
            <a:ext cx="3420415" cy="1905941"/>
          </a:xfrm>
          <a:prstGeom prst="rect">
            <a:avLst/>
          </a:prstGeom>
        </p:spPr>
      </p:pic>
    </p:spTree>
    <p:extLst>
      <p:ext uri="{BB962C8B-B14F-4D97-AF65-F5344CB8AC3E}">
        <p14:creationId xmlns:p14="http://schemas.microsoft.com/office/powerpoint/2010/main" val="456382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066" y="605307"/>
            <a:ext cx="10914844" cy="5621627"/>
          </a:xfrm>
          <a:solidFill>
            <a:schemeClr val="accent5">
              <a:lumMod val="60000"/>
              <a:lumOff val="40000"/>
            </a:schemeClr>
          </a:solidFill>
        </p:spPr>
        <p:txBody>
          <a:bodyPr>
            <a:normAutofit/>
          </a:bodyPr>
          <a:lstStyle/>
          <a:p>
            <a:pPr>
              <a:lnSpc>
                <a:spcPct val="150000"/>
              </a:lnSpc>
            </a:pPr>
            <a:r>
              <a:rPr lang="fa-IR" sz="2800" dirty="0">
                <a:cs typeface="B Zar" panose="00000400000000000000" pitchFamily="2" charset="-78"/>
              </a:rPr>
              <a:t>البته اضطراب در مقیاس اندک به عنوان موتور محرکه‌ای برای فعالیت‌های عادی زندگی فردی و اجتماعی عمل می‌کند. بنابراین، اضطراب متعادل و متناسب شخص را از سکون و رکود می‌رهاند و به تحرک او می‌انجامد.</a:t>
            </a:r>
            <a:endParaRPr lang="en-US" sz="2800" dirty="0">
              <a:cs typeface="B Zar" panose="00000400000000000000" pitchFamily="2" charset="-78"/>
            </a:endParaRPr>
          </a:p>
          <a:p>
            <a:endParaRPr lang="fa-IR" dirty="0"/>
          </a:p>
        </p:txBody>
      </p:sp>
    </p:spTree>
    <p:extLst>
      <p:ext uri="{BB962C8B-B14F-4D97-AF65-F5344CB8AC3E}">
        <p14:creationId xmlns:p14="http://schemas.microsoft.com/office/powerpoint/2010/main" val="3366308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064" y="611748"/>
            <a:ext cx="10934163" cy="5628068"/>
          </a:xfrm>
          <a:solidFill>
            <a:schemeClr val="accent5">
              <a:lumMod val="60000"/>
              <a:lumOff val="40000"/>
            </a:schemeClr>
          </a:solidFill>
        </p:spPr>
        <p:txBody>
          <a:bodyPr/>
          <a:lstStyle/>
          <a:p>
            <a:pPr>
              <a:lnSpc>
                <a:spcPct val="150000"/>
              </a:lnSpc>
            </a:pPr>
            <a:r>
              <a:rPr lang="fa-IR" sz="2800" dirty="0">
                <a:cs typeface="B Zar" panose="00000400000000000000" pitchFamily="2" charset="-78"/>
              </a:rPr>
              <a:t>یکی از این انواع، اضطراب امتحان است و هنگامی که شدّت این نوع اضطراب از حد مطلوب فراتر رود، به احتمال قوی یادگیری و پیشرفت تحصیلی دانش‌آموزان را تحت‌الشعاع قرار می‌دهد و همراه دیگر دلایل، افت تحصیلی آن‌ها را موجب می‌شود و سبب می‌گردد که بخش‌های زیادی از منابع و استعداد‌های بالقوه انسانی و اقتصادی جامعه تلف شود، و آثار ناگواری در حیات فردی و اجتماعی افراد به جای ماند.</a:t>
            </a:r>
            <a:endParaRPr lang="en-US" sz="2800" dirty="0">
              <a:cs typeface="B Zar" panose="00000400000000000000" pitchFamily="2" charset="-78"/>
            </a:endParaRPr>
          </a:p>
          <a:p>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184" y="3309871"/>
            <a:ext cx="4823854" cy="2846231"/>
          </a:xfrm>
          <a:prstGeom prst="rect">
            <a:avLst/>
          </a:prstGeom>
        </p:spPr>
      </p:pic>
    </p:spTree>
    <p:extLst>
      <p:ext uri="{BB962C8B-B14F-4D97-AF65-F5344CB8AC3E}">
        <p14:creationId xmlns:p14="http://schemas.microsoft.com/office/powerpoint/2010/main" val="1732826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187" y="618186"/>
            <a:ext cx="10934162" cy="5615189"/>
          </a:xfrm>
          <a:solidFill>
            <a:schemeClr val="accent5">
              <a:lumMod val="60000"/>
              <a:lumOff val="40000"/>
            </a:schemeClr>
          </a:solidFill>
        </p:spPr>
        <p:txBody>
          <a:bodyPr>
            <a:normAutofit/>
          </a:bodyPr>
          <a:lstStyle/>
          <a:p>
            <a:pPr>
              <a:lnSpc>
                <a:spcPct val="150000"/>
              </a:lnSpc>
            </a:pPr>
            <a:r>
              <a:rPr lang="fa-IR" sz="2800" dirty="0">
                <a:cs typeface="B Zar" panose="00000400000000000000" pitchFamily="2" charset="-78"/>
              </a:rPr>
              <a:t>برای اینکه امتحانات و ارزشیابی‌هایی که از دانش‌آموزان به عمل می‌آید یادگیری واقعی و پیشرفت تحصیلی آنان را نشان دهد مطالعه در مورد اضطراب امتحان، علل و روش‌های کاهش و درمان آن ضروری به نظر می‌رسد.</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187" y="2331077"/>
            <a:ext cx="6022501" cy="3902298"/>
          </a:xfrm>
          <a:prstGeom prst="rect">
            <a:avLst/>
          </a:prstGeom>
        </p:spPr>
      </p:pic>
    </p:spTree>
    <p:extLst>
      <p:ext uri="{BB962C8B-B14F-4D97-AF65-F5344CB8AC3E}">
        <p14:creationId xmlns:p14="http://schemas.microsoft.com/office/powerpoint/2010/main" val="4085924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186" y="643944"/>
            <a:ext cx="10953482" cy="5634508"/>
          </a:xfrm>
          <a:solidFill>
            <a:schemeClr val="accent5">
              <a:lumMod val="60000"/>
              <a:lumOff val="40000"/>
            </a:schemeClr>
          </a:solidFill>
        </p:spPr>
        <p:txBody>
          <a:bodyPr/>
          <a:lstStyle/>
          <a:p>
            <a:pPr>
              <a:lnSpc>
                <a:spcPct val="150000"/>
              </a:lnSpc>
            </a:pPr>
            <a:r>
              <a:rPr lang="fa-IR" sz="2800" dirty="0">
                <a:cs typeface="B Zar" panose="00000400000000000000" pitchFamily="2" charset="-78"/>
              </a:rPr>
              <a:t>جوامع امروزی مستلزم شرکت افراد در امتحانات متعدد است و شرکت در امتحان باعث ایجاد اضطراب در آن‌ها می‌شود و با توجّه به تأثیر مخربی که اضطراب بر عملکرد فرد می‌گذارد و عامل ۱۵ تا ۳۰ درصد افت تحصیلی و یا مردودی است و به دلیل اینکه یکی از عوامل مهم اضطراب در دانش‌آموزان شرکت در امتحانات و حتی تفکر پیرامون امتحان می‌باشد، و از طرف دیگر لزوم اجرای امتحانات جهت درجه‌بندی افراد و داشتن معیاری به منظور هدایت افراد برای ادامه تحصیل یا گذراندن دوره‌های تخصصی شغلی، امری اجتناب‌ناپذیر است</a:t>
            </a:r>
            <a:endParaRPr lang="en-US" sz="2800" dirty="0">
              <a:cs typeface="B Zar" panose="00000400000000000000" pitchFamily="2" charset="-78"/>
            </a:endParaRPr>
          </a:p>
          <a:p>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413" y="4076163"/>
            <a:ext cx="4134924" cy="1957590"/>
          </a:xfrm>
          <a:prstGeom prst="rect">
            <a:avLst/>
          </a:prstGeom>
        </p:spPr>
      </p:pic>
    </p:spTree>
    <p:extLst>
      <p:ext uri="{BB962C8B-B14F-4D97-AF65-F5344CB8AC3E}">
        <p14:creationId xmlns:p14="http://schemas.microsoft.com/office/powerpoint/2010/main" val="2708771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smtClean="0">
                <a:solidFill>
                  <a:srgbClr val="FF0000"/>
                </a:solidFill>
                <a:cs typeface="B Nazanin" panose="00000400000000000000" pitchFamily="2" charset="-78"/>
              </a:rPr>
              <a:t>قرن </a:t>
            </a:r>
            <a:r>
              <a:rPr lang="fa-IR" dirty="0" smtClean="0">
                <a:solidFill>
                  <a:srgbClr val="FF0000"/>
                </a:solidFill>
                <a:cs typeface="B Nazanin" panose="00000400000000000000" pitchFamily="2" charset="-78"/>
              </a:rPr>
              <a:t>بیستم، </a:t>
            </a:r>
            <a:r>
              <a:rPr lang="fa-IR" dirty="0" smtClean="0">
                <a:solidFill>
                  <a:srgbClr val="FF0000"/>
                </a:solidFill>
                <a:cs typeface="B Nazanin" panose="00000400000000000000" pitchFamily="2" charset="-78"/>
              </a:rPr>
              <a:t>قرن اضطراب</a:t>
            </a:r>
            <a:endParaRPr lang="fa-IR" dirty="0">
              <a:solidFill>
                <a:srgbClr val="FF0000"/>
              </a:solidFill>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5744434"/>
              </p:ext>
            </p:extLst>
          </p:nvPr>
        </p:nvGraphicFramePr>
        <p:xfrm>
          <a:off x="1366235" y="268455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3846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37504" y="637504"/>
            <a:ext cx="10895527" cy="5608749"/>
          </a:xfrm>
          <a:solidFill>
            <a:schemeClr val="accent5">
              <a:lumMod val="60000"/>
              <a:lumOff val="40000"/>
            </a:schemeClr>
          </a:solidFill>
        </p:spPr>
        <p:txBody>
          <a:bodyPr/>
          <a:lstStyle/>
          <a:p>
            <a:pPr>
              <a:lnSpc>
                <a:spcPct val="150000"/>
              </a:lnSpc>
            </a:pPr>
            <a:r>
              <a:rPr lang="fa-IR" dirty="0">
                <a:cs typeface="B Zar" panose="00000400000000000000" pitchFamily="2" charset="-78"/>
              </a:rPr>
              <a:t>اضطراب، نوعی احساس تعمیم یافته بسیار ناخوشایند و اغلب مبهم است که با یک یا چند احساس جسمی مانند تپش قلب، تعریق، سردرد، بی‌قراری، تکرر ادرار و... همراه می باشد. اضطراب یک علامت هشدار دهنده است، خبر از خطری قریب‌الوقوع می‌دهد و شخص را برای مقابله با تهدید آماده می‌سازد (کاپلان و سادوک(۱)، </a:t>
            </a:r>
          </a:p>
          <a:p>
            <a:endParaRPr lang="fa-IR" dirty="0"/>
          </a:p>
        </p:txBody>
      </p:sp>
      <p:pic>
        <p:nvPicPr>
          <p:cNvPr id="7"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033" y="3224754"/>
            <a:ext cx="3121429" cy="2793076"/>
          </a:xfrm>
          <a:prstGeom prst="rect">
            <a:avLst/>
          </a:prstGeom>
          <a:solidFill>
            <a:schemeClr val="accent5">
              <a:lumMod val="60000"/>
              <a:lumOff val="40000"/>
            </a:schemeClr>
          </a:solidFill>
        </p:spPr>
      </p:pic>
    </p:spTree>
    <p:extLst>
      <p:ext uri="{BB962C8B-B14F-4D97-AF65-F5344CB8AC3E}">
        <p14:creationId xmlns:p14="http://schemas.microsoft.com/office/powerpoint/2010/main" val="2527891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31065" y="637504"/>
            <a:ext cx="10889087" cy="5615190"/>
          </a:xfrm>
          <a:solidFill>
            <a:schemeClr val="accent5">
              <a:lumMod val="60000"/>
              <a:lumOff val="40000"/>
            </a:schemeClr>
          </a:solidFill>
        </p:spPr>
        <p:txBody>
          <a:bodyPr>
            <a:normAutofit/>
          </a:bodyPr>
          <a:lstStyle/>
          <a:p>
            <a:pPr>
              <a:lnSpc>
                <a:spcPct val="150000"/>
              </a:lnSpc>
            </a:pPr>
            <a:r>
              <a:rPr lang="fa-IR" sz="2400" dirty="0">
                <a:cs typeface="B Zar" panose="00000400000000000000" pitchFamily="2" charset="-78"/>
              </a:rPr>
              <a:t>احساس ترس و اضطراب تا حد زیادی شبیه یکدیگرند. می‌توان بین آن‌ها براساس زمانی که پدیدار می‌شوند تمایز قایل شد</a:t>
            </a:r>
            <a:r>
              <a:rPr lang="fa-IR" sz="2400" dirty="0" smtClean="0">
                <a:cs typeface="B Zar" panose="00000400000000000000" pitchFamily="2" charset="-78"/>
              </a:rPr>
              <a:t>.</a:t>
            </a:r>
          </a:p>
          <a:p>
            <a:pPr>
              <a:lnSpc>
                <a:spcPct val="150000"/>
              </a:lnSpc>
            </a:pPr>
            <a:r>
              <a:rPr lang="fa-IR" sz="2400" dirty="0" smtClean="0">
                <a:cs typeface="B Zar" panose="00000400000000000000" pitchFamily="2" charset="-78"/>
              </a:rPr>
              <a:t> </a:t>
            </a:r>
            <a:r>
              <a:rPr lang="fa-IR" sz="2400" dirty="0">
                <a:cs typeface="B Zar" panose="00000400000000000000" pitchFamily="2" charset="-78"/>
              </a:rPr>
              <a:t>ترس در موقعیت‌های محدود، نظیر سوار بر قایق بودن، در میان گرد باد بودن، روی می‌دهد. هر کسی می‌تواند با دور شدن از موقعیت، از ترس اجتناب ورزد</a:t>
            </a:r>
            <a:r>
              <a:rPr lang="fa-IR" sz="2400" dirty="0" smtClean="0">
                <a:cs typeface="B Zar" panose="00000400000000000000" pitchFamily="2" charset="-78"/>
              </a:rPr>
              <a:t>.</a:t>
            </a:r>
          </a:p>
          <a:p>
            <a:pPr>
              <a:lnSpc>
                <a:spcPct val="160000"/>
              </a:lnSpc>
            </a:pPr>
            <a:r>
              <a:rPr lang="fa-IR" sz="2400" dirty="0" smtClean="0">
                <a:cs typeface="B Zar" panose="00000400000000000000" pitchFamily="2" charset="-78"/>
              </a:rPr>
              <a:t> </a:t>
            </a:r>
            <a:r>
              <a:rPr lang="fa-IR" sz="2400" dirty="0">
                <a:cs typeface="B Zar" panose="00000400000000000000" pitchFamily="2" charset="-78"/>
              </a:rPr>
              <a:t>اضطراب حالت پایداری است که فرد به آسانی نمی‌تواند از آن اجتناب کند. برای مثال، فردی ممکن است اضطراب </a:t>
            </a:r>
            <a:r>
              <a:rPr lang="fa-IR" sz="2400" dirty="0" smtClean="0">
                <a:cs typeface="B Zar" panose="00000400000000000000" pitchFamily="2" charset="-78"/>
              </a:rPr>
              <a:t>درباره ی </a:t>
            </a:r>
            <a:r>
              <a:rPr lang="fa-IR" sz="2400" dirty="0">
                <a:cs typeface="B Zar" panose="00000400000000000000" pitchFamily="2" charset="-78"/>
              </a:rPr>
              <a:t>آینده یا اضطراب در مورد واکنش متقابل با دیگر افراد و یا «اضطراب شناور» داشته باشد که با هیچ محرک مشخصی در ارتباط نباشد</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065" y="4391297"/>
            <a:ext cx="2550017" cy="1938670"/>
          </a:xfrm>
          <a:prstGeom prst="rect">
            <a:avLst/>
          </a:prstGeom>
        </p:spPr>
      </p:pic>
    </p:spTree>
    <p:extLst>
      <p:ext uri="{BB962C8B-B14F-4D97-AF65-F5344CB8AC3E}">
        <p14:creationId xmlns:p14="http://schemas.microsoft.com/office/powerpoint/2010/main" val="1973777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8575" y="2644133"/>
            <a:ext cx="4718050" cy="3142947"/>
          </a:xfrm>
        </p:spPr>
      </p:pic>
      <p:sp>
        <p:nvSpPr>
          <p:cNvPr id="5" name="Content Placeholder 4"/>
          <p:cNvSpPr>
            <a:spLocks noGrp="1"/>
          </p:cNvSpPr>
          <p:nvPr>
            <p:ph sz="half" idx="2"/>
          </p:nvPr>
        </p:nvSpPr>
        <p:spPr>
          <a:solidFill>
            <a:schemeClr val="accent5">
              <a:lumMod val="60000"/>
              <a:lumOff val="40000"/>
            </a:schemeClr>
          </a:solidFill>
        </p:spPr>
        <p:txBody>
          <a:bodyPr>
            <a:normAutofit/>
          </a:bodyPr>
          <a:lstStyle/>
          <a:p>
            <a:pPr>
              <a:lnSpc>
                <a:spcPct val="150000"/>
              </a:lnSpc>
            </a:pPr>
            <a:r>
              <a:rPr lang="fa-IR" dirty="0">
                <a:cs typeface="B Zar" panose="00000400000000000000" pitchFamily="2" charset="-78"/>
              </a:rPr>
              <a:t>ترس در خدمت کارکرد مفیدی است و ما را از خطر دور می‌کند. اضطراب خفیف ممکن است هشیاری و توجّه انسان را افزایش دهد. امّا فراتر از آن حد معین، نه فقط مفید نیست، بلکه در فعالیت طبیعی نیز اختلال ایجاد می‌کند.</a:t>
            </a:r>
            <a:endParaRPr lang="en-US" dirty="0">
              <a:cs typeface="B Zar" panose="00000400000000000000" pitchFamily="2" charset="-78"/>
            </a:endParaRPr>
          </a:p>
          <a:p>
            <a:endParaRPr lang="fa-IR" dirty="0"/>
          </a:p>
        </p:txBody>
      </p:sp>
    </p:spTree>
    <p:extLst>
      <p:ext uri="{BB962C8B-B14F-4D97-AF65-F5344CB8AC3E}">
        <p14:creationId xmlns:p14="http://schemas.microsoft.com/office/powerpoint/2010/main" val="3539758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fa-IR" b="1" dirty="0" smtClean="0">
                <a:solidFill>
                  <a:srgbClr val="FF0000"/>
                </a:solidFill>
                <a:cs typeface="B Zar" panose="00000400000000000000" pitchFamily="2" charset="-78"/>
              </a:rPr>
              <a:t>مقدمه</a:t>
            </a:r>
            <a:r>
              <a:rPr lang="fa-IR" dirty="0" smtClean="0">
                <a:solidFill>
                  <a:srgbClr val="FF0000"/>
                </a:solidFill>
                <a:cs typeface="B Zar" panose="00000400000000000000" pitchFamily="2" charset="-78"/>
              </a:rPr>
              <a:t> </a:t>
            </a:r>
            <a:endParaRPr lang="fa-IR" dirty="0">
              <a:solidFill>
                <a:srgbClr val="FF0000"/>
              </a:solidFill>
              <a:cs typeface="B Zar" panose="00000400000000000000" pitchFamily="2" charset="-78"/>
            </a:endParaRP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marL="0" indent="0">
              <a:lnSpc>
                <a:spcPct val="150000"/>
              </a:lnSpc>
              <a:buNone/>
            </a:pPr>
            <a:r>
              <a:rPr lang="fa-IR" b="1" dirty="0" smtClean="0">
                <a:cs typeface="B Zar" panose="00000400000000000000" pitchFamily="2" charset="-78"/>
              </a:rPr>
              <a:t>انسان </a:t>
            </a:r>
            <a:r>
              <a:rPr lang="fa-IR" b="1" dirty="0">
                <a:cs typeface="B Zar" panose="00000400000000000000" pitchFamily="2" charset="-78"/>
              </a:rPr>
              <a:t>از دیرباز تلاش کرده است با کلمات و واژه‌های </a:t>
            </a:r>
            <a:r>
              <a:rPr lang="fa-IR" b="1" dirty="0" smtClean="0">
                <a:cs typeface="B Zar" panose="00000400000000000000" pitchFamily="2" charset="-78"/>
              </a:rPr>
              <a:t>مختلف خواسته ها ، </a:t>
            </a:r>
            <a:r>
              <a:rPr lang="fa-IR" b="1" dirty="0">
                <a:cs typeface="B Zar" panose="00000400000000000000" pitchFamily="2" charset="-78"/>
              </a:rPr>
              <a:t>حالات، احساسات، هیجانات و غلیان‌های درونی خویش را ابراز دارد. </a:t>
            </a:r>
            <a:endParaRPr lang="en-US" b="1" dirty="0" smtClean="0">
              <a:cs typeface="B Zar" panose="00000400000000000000" pitchFamily="2" charset="-78"/>
            </a:endParaRPr>
          </a:p>
          <a:p>
            <a:pPr marL="0" indent="0">
              <a:lnSpc>
                <a:spcPct val="150000"/>
              </a:lnSpc>
              <a:buNone/>
            </a:pPr>
            <a:r>
              <a:rPr lang="fa-IR" b="1" dirty="0" smtClean="0">
                <a:cs typeface="B Zar" panose="00000400000000000000" pitchFamily="2" charset="-78"/>
              </a:rPr>
              <a:t>به </a:t>
            </a:r>
            <a:r>
              <a:rPr lang="fa-IR" b="1" dirty="0">
                <a:cs typeface="B Zar" panose="00000400000000000000" pitchFamily="2" charset="-78"/>
              </a:rPr>
              <a:t>همین منظور، در هنگام کشمکش درونی از اصطلاحاتی چون دلهره، دلشوره و نگرانی استفاده کرده است که در زبان کنونی روان‌شناسی اضطراب نامیده می‌شود.</a:t>
            </a:r>
            <a:endParaRPr lang="en-US" b="1" dirty="0">
              <a:cs typeface="B Zar" panose="00000400000000000000" pitchFamily="2" charset="-78"/>
            </a:endParaRPr>
          </a:p>
          <a:p>
            <a:endParaRPr lang="fa-IR" sz="4400" b="1" dirty="0">
              <a:ln w="3175" cmpd="sng">
                <a:noFill/>
              </a:ln>
              <a:solidFill>
                <a:srgbClr val="FF0000"/>
              </a:solidFill>
              <a:latin typeface="+mj-lt"/>
              <a:ea typeface="+mj-ea"/>
              <a:cs typeface="B Zar" panose="00000400000000000000" pitchFamily="2" charset="-78"/>
            </a:endParaRPr>
          </a:p>
        </p:txBody>
      </p:sp>
    </p:spTree>
    <p:extLst>
      <p:ext uri="{BB962C8B-B14F-4D97-AF65-F5344CB8AC3E}">
        <p14:creationId xmlns:p14="http://schemas.microsoft.com/office/powerpoint/2010/main" val="25398569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r>
              <a:rPr lang="fa-IR" dirty="0" smtClean="0">
                <a:solidFill>
                  <a:srgbClr val="FF0000"/>
                </a:solidFill>
                <a:cs typeface="B Zar" panose="00000400000000000000" pitchFamily="2" charset="-78"/>
              </a:rPr>
              <a:t>تعریف اضطراب</a:t>
            </a:r>
            <a:endParaRPr lang="fa-IR" dirty="0">
              <a:solidFill>
                <a:srgbClr val="FF0000"/>
              </a:solidFill>
              <a:cs typeface="B Zar" panose="00000400000000000000" pitchFamily="2" charset="-78"/>
            </a:endParaRPr>
          </a:p>
        </p:txBody>
      </p:sp>
      <p:sp>
        <p:nvSpPr>
          <p:cNvPr id="3" name="Content Placeholder 2"/>
          <p:cNvSpPr>
            <a:spLocks noGrp="1"/>
          </p:cNvSpPr>
          <p:nvPr>
            <p:ph idx="1"/>
          </p:nvPr>
        </p:nvSpPr>
        <p:spPr>
          <a:solidFill>
            <a:schemeClr val="accent5">
              <a:lumMod val="60000"/>
              <a:lumOff val="40000"/>
            </a:schemeClr>
          </a:solidFill>
        </p:spPr>
        <p:txBody>
          <a:bodyPr>
            <a:normAutofit fontScale="55000" lnSpcReduction="20000"/>
          </a:bodyPr>
          <a:lstStyle/>
          <a:p>
            <a:pPr>
              <a:lnSpc>
                <a:spcPct val="150000"/>
              </a:lnSpc>
            </a:pPr>
            <a:r>
              <a:rPr lang="fa-IR" sz="4400" dirty="0">
                <a:cs typeface="B Zar" panose="00000400000000000000" pitchFamily="2" charset="-78"/>
              </a:rPr>
              <a:t>اتکینسون و هیلگارد(۳) اضطراب را این‌گونه تعریف می‌کنند: «حالت نگرانی و دلشوره که با ترس پیوند دارد. موضوع اضطراب (مانند خطری مبهم یا یک رویداد احتمالی ناگوار) معمولاً نامشخص‌تر و غیراختصاصی‌تر از موضوع ترس (مانند یک حیوان وحشی) است.» (ترجمه براهنی و همکاران، ۱۳۶۸</a:t>
            </a:r>
            <a:r>
              <a:rPr lang="fa-IR" sz="4400" dirty="0" smtClean="0">
                <a:cs typeface="B Zar" panose="00000400000000000000" pitchFamily="2" charset="-78"/>
              </a:rPr>
              <a:t>)</a:t>
            </a:r>
          </a:p>
          <a:p>
            <a:pPr>
              <a:lnSpc>
                <a:spcPct val="150000"/>
              </a:lnSpc>
            </a:pPr>
            <a:r>
              <a:rPr lang="fa-IR" sz="4400" dirty="0" smtClean="0">
                <a:cs typeface="B Zar" panose="00000400000000000000" pitchFamily="2" charset="-78"/>
              </a:rPr>
              <a:t>ربر اضطراب </a:t>
            </a:r>
            <a:r>
              <a:rPr lang="fa-IR" sz="4400" dirty="0">
                <a:cs typeface="B Zar" panose="00000400000000000000" pitchFamily="2" charset="-78"/>
              </a:rPr>
              <a:t>را چنین تعریف می‌کند: «اضطراب معمولاً به یک حالت هیجانی ناخوشایند و مبهم اطلاق می‌شود که با پریشانی، وحشت و هراس و تشویش همراه است.» (به نقل از در تاج و همکاران، ۱۳۷۲).</a:t>
            </a:r>
            <a:br>
              <a:rPr lang="fa-IR" sz="4400" dirty="0">
                <a:cs typeface="B Zar" panose="00000400000000000000" pitchFamily="2" charset="-78"/>
              </a:rPr>
            </a:br>
            <a:r>
              <a:rPr lang="fa-IR" dirty="0"/>
              <a:t/>
            </a:r>
            <a:br>
              <a:rPr lang="fa-IR" dirty="0"/>
            </a:br>
            <a:endParaRPr lang="fa-IR" dirty="0"/>
          </a:p>
        </p:txBody>
      </p:sp>
    </p:spTree>
    <p:extLst>
      <p:ext uri="{BB962C8B-B14F-4D97-AF65-F5344CB8AC3E}">
        <p14:creationId xmlns:p14="http://schemas.microsoft.com/office/powerpoint/2010/main" val="3893186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r>
              <a:rPr lang="fa-IR" dirty="0">
                <a:solidFill>
                  <a:srgbClr val="FF0000"/>
                </a:solidFill>
                <a:cs typeface="B Zar" panose="00000400000000000000" pitchFamily="2" charset="-78"/>
              </a:rPr>
              <a:t>تعریف اضطراب</a:t>
            </a:r>
            <a:endParaRPr lang="fa-IR" dirty="0"/>
          </a:p>
        </p:txBody>
      </p:sp>
      <p:sp>
        <p:nvSpPr>
          <p:cNvPr id="3" name="Content Placeholder 2"/>
          <p:cNvSpPr>
            <a:spLocks noGrp="1"/>
          </p:cNvSpPr>
          <p:nvPr>
            <p:ph idx="1"/>
          </p:nvPr>
        </p:nvSpPr>
        <p:spPr>
          <a:solidFill>
            <a:schemeClr val="accent5">
              <a:lumMod val="60000"/>
              <a:lumOff val="40000"/>
            </a:schemeClr>
          </a:solidFill>
        </p:spPr>
        <p:txBody>
          <a:bodyPr>
            <a:normAutofit fontScale="92500" lnSpcReduction="20000"/>
          </a:bodyPr>
          <a:lstStyle/>
          <a:p>
            <a:pPr>
              <a:lnSpc>
                <a:spcPct val="150000"/>
              </a:lnSpc>
            </a:pPr>
            <a:r>
              <a:rPr lang="fa-IR" sz="2600" dirty="0" smtClean="0">
                <a:cs typeface="B Zar" panose="00000400000000000000" pitchFamily="2" charset="-78"/>
              </a:rPr>
              <a:t>لانگ(۵</a:t>
            </a:r>
            <a:r>
              <a:rPr lang="fa-IR" sz="2600" dirty="0">
                <a:cs typeface="B Zar" panose="00000400000000000000" pitchFamily="2" charset="-78"/>
              </a:rPr>
              <a:t>) (۱۹۸۸) یک الگوی سه نظامی از اضطراب پیشنهاد کرده است که در شناخت تعاریف بالقوه مختلف اضطراب کمک زیادی نموده </a:t>
            </a:r>
            <a:r>
              <a:rPr lang="fa-IR" sz="2600" dirty="0" smtClean="0">
                <a:cs typeface="B Zar" panose="00000400000000000000" pitchFamily="2" charset="-78"/>
              </a:rPr>
              <a:t>است</a:t>
            </a:r>
          </a:p>
          <a:p>
            <a:pPr>
              <a:lnSpc>
                <a:spcPct val="150000"/>
              </a:lnSpc>
            </a:pPr>
            <a:r>
              <a:rPr lang="fa-IR" sz="2600" dirty="0">
                <a:cs typeface="B Zar" panose="00000400000000000000" pitchFamily="2" charset="-78"/>
              </a:rPr>
              <a:t>اضطراب ممکن است برحسب تفکر، به عنوان مثال «من ترسیده‌ام»، احساسات قلب، عرق کردن، تنش یا بر حسب رفتارها، نظیر اجتناب از یک موقعیت یا فرار کردن تعبیر و تفسیر شود</a:t>
            </a:r>
            <a:r>
              <a:rPr lang="fa-IR" sz="2600" dirty="0" smtClean="0">
                <a:cs typeface="B Zar" panose="00000400000000000000" pitchFamily="2" charset="-78"/>
              </a:rPr>
              <a:t>.</a:t>
            </a:r>
          </a:p>
          <a:p>
            <a:pPr>
              <a:lnSpc>
                <a:spcPct val="150000"/>
              </a:lnSpc>
            </a:pPr>
            <a:r>
              <a:rPr lang="fa-IR" sz="2600" dirty="0" smtClean="0">
                <a:cs typeface="B Zar" panose="00000400000000000000" pitchFamily="2" charset="-78"/>
              </a:rPr>
              <a:t> </a:t>
            </a:r>
            <a:r>
              <a:rPr lang="fa-IR" sz="2600" dirty="0">
                <a:cs typeface="B Zar" panose="00000400000000000000" pitchFamily="2" charset="-78"/>
              </a:rPr>
              <a:t>نیمرخ اضطراب در اشخاص مختلف برحسب اینکه کدام نظام بیشتر متأثر است متفاوت خواهد بود، این سه نظام با هم پیوستگی دارند و تأثیر مستقیمی بر همدیگر می‌گذارند. </a:t>
            </a:r>
          </a:p>
        </p:txBody>
      </p:sp>
    </p:spTree>
    <p:extLst>
      <p:ext uri="{BB962C8B-B14F-4D97-AF65-F5344CB8AC3E}">
        <p14:creationId xmlns:p14="http://schemas.microsoft.com/office/powerpoint/2010/main" val="941902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r>
              <a:rPr lang="fa-IR" dirty="0">
                <a:solidFill>
                  <a:srgbClr val="FF0000"/>
                </a:solidFill>
                <a:cs typeface="B Zar" panose="00000400000000000000" pitchFamily="2" charset="-78"/>
              </a:rPr>
              <a:t>تعریف اضطراب</a:t>
            </a:r>
            <a:endParaRPr lang="fa-IR" dirty="0"/>
          </a:p>
        </p:txBody>
      </p:sp>
      <p:sp>
        <p:nvSpPr>
          <p:cNvPr id="3" name="Content Placeholder 2"/>
          <p:cNvSpPr>
            <a:spLocks noGrp="1"/>
          </p:cNvSpPr>
          <p:nvPr>
            <p:ph idx="1"/>
          </p:nvPr>
        </p:nvSpPr>
        <p:spPr>
          <a:xfrm>
            <a:off x="1295401" y="2556932"/>
            <a:ext cx="9601196" cy="3618488"/>
          </a:xfrm>
          <a:solidFill>
            <a:schemeClr val="accent5">
              <a:lumMod val="60000"/>
              <a:lumOff val="40000"/>
            </a:schemeClr>
          </a:solidFill>
        </p:spPr>
        <p:txBody>
          <a:bodyPr>
            <a:normAutofit fontScale="40000" lnSpcReduction="20000"/>
          </a:bodyPr>
          <a:lstStyle/>
          <a:p>
            <a:pPr>
              <a:lnSpc>
                <a:spcPct val="150000"/>
              </a:lnSpc>
            </a:pPr>
            <a:r>
              <a:rPr lang="fa-IR" sz="6000" dirty="0">
                <a:cs typeface="B Zar" panose="00000400000000000000" pitchFamily="2" charset="-78"/>
              </a:rPr>
              <a:t>ظاهر عمومی و رفتار </a:t>
            </a:r>
            <a:br>
              <a:rPr lang="fa-IR" sz="6000" dirty="0">
                <a:cs typeface="B Zar" panose="00000400000000000000" pitchFamily="2" charset="-78"/>
              </a:rPr>
            </a:br>
            <a:r>
              <a:rPr lang="fa-IR" sz="6000" dirty="0">
                <a:cs typeface="B Zar" panose="00000400000000000000" pitchFamily="2" charset="-78"/>
              </a:rPr>
              <a:t>فرد دچار اضطراب، رفتار و ظاهری پر تنش، مضطرب و نگران دارد. افزایش تنش ماهیچه‌ای در حالت سیمای وی و وضع قامت و اندام‌ها و در ناتوانی وی در ایجاد تمدد ماهیچه‌ای و آرامش نمایان است. در طول مصاحبه به طور مشخصی در </a:t>
            </a:r>
            <a:r>
              <a:rPr lang="fa-IR" sz="6000" dirty="0" smtClean="0">
                <a:cs typeface="B Zar" panose="00000400000000000000" pitchFamily="2" charset="-78"/>
              </a:rPr>
              <a:t>لبه ی </a:t>
            </a:r>
            <a:r>
              <a:rPr lang="fa-IR" sz="6000" dirty="0">
                <a:cs typeface="B Zar" panose="00000400000000000000" pitchFamily="2" charset="-78"/>
              </a:rPr>
              <a:t>صندلی می‌نشیند و به هر صدای ناگهانی از جای می‌پرد. وقتی تنش ماهیچه‌ای شدید باشد لرزش دست‌ها، زانوها و سایر قسمت‌های بدن قابل توجّه است. شکاف چشم‌ها وسیع و مردمک‌ها متسع است، دهان به خشکی می‌گراید و از این رو بیمار لب‌هایش را لیس میزند و زبانش را مرطوب می‌کند.</a:t>
            </a:r>
            <a:r>
              <a:rPr lang="fa-IR" dirty="0"/>
              <a:t/>
            </a:r>
            <a:br>
              <a:rPr lang="fa-IR" dirty="0"/>
            </a:br>
            <a:endParaRPr lang="fa-IR" dirty="0"/>
          </a:p>
        </p:txBody>
      </p:sp>
    </p:spTree>
    <p:extLst>
      <p:ext uri="{BB962C8B-B14F-4D97-AF65-F5344CB8AC3E}">
        <p14:creationId xmlns:p14="http://schemas.microsoft.com/office/powerpoint/2010/main" val="2899772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b="1" dirty="0">
                <a:solidFill>
                  <a:srgbClr val="FF0000"/>
                </a:solidFill>
                <a:cs typeface="B Zar" panose="00000400000000000000" pitchFamily="2" charset="-78"/>
              </a:rPr>
              <a:t>علایم اضطراب </a:t>
            </a:r>
          </a:p>
        </p:txBody>
      </p:sp>
      <p:sp>
        <p:nvSpPr>
          <p:cNvPr id="3" name="Content Placeholder 2"/>
          <p:cNvSpPr>
            <a:spLocks noGrp="1"/>
          </p:cNvSpPr>
          <p:nvPr>
            <p:ph idx="1"/>
          </p:nvPr>
        </p:nvSpPr>
        <p:spPr>
          <a:xfrm>
            <a:off x="1295401" y="2556931"/>
            <a:ext cx="9601196" cy="3605609"/>
          </a:xfrm>
          <a:solidFill>
            <a:schemeClr val="accent5">
              <a:lumMod val="60000"/>
              <a:lumOff val="40000"/>
            </a:schemeClr>
          </a:solidFill>
        </p:spPr>
        <p:txBody>
          <a:bodyPr/>
          <a:lstStyle/>
          <a:p>
            <a:pPr marL="0" indent="0">
              <a:lnSpc>
                <a:spcPct val="150000"/>
              </a:lnSpc>
              <a:buNone/>
            </a:pPr>
            <a:r>
              <a:rPr lang="fa-IR" dirty="0" smtClean="0">
                <a:cs typeface="B Zar" panose="00000400000000000000" pitchFamily="2" charset="-78"/>
              </a:rPr>
              <a:t>شخصی </a:t>
            </a:r>
            <a:r>
              <a:rPr lang="fa-IR" dirty="0">
                <a:cs typeface="B Zar" panose="00000400000000000000" pitchFamily="2" charset="-78"/>
              </a:rPr>
              <a:t>که مضطرب است از عصبی بودن، تنش، بی‌قراری و تحریک‌پذیری شکایت می‌کند و اغلب در به خواب رفتن مشکل دارد. شخص مضطرب به آسانی خسته می‌شود، «دلشوره» و سردرد و تنش عضلانی و اشکال در تمرکز فکر دارد.</a:t>
            </a:r>
            <a:endParaRPr lang="en-US" dirty="0">
              <a:cs typeface="B Zar" panose="00000400000000000000" pitchFamily="2" charset="-78"/>
            </a:endParaRPr>
          </a:p>
          <a:p>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488" y="3711519"/>
            <a:ext cx="3735410" cy="2260377"/>
          </a:xfrm>
          <a:prstGeom prst="rect">
            <a:avLst/>
          </a:prstGeom>
        </p:spPr>
      </p:pic>
    </p:spTree>
    <p:extLst>
      <p:ext uri="{BB962C8B-B14F-4D97-AF65-F5344CB8AC3E}">
        <p14:creationId xmlns:p14="http://schemas.microsoft.com/office/powerpoint/2010/main" val="4291357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76084" y="666600"/>
            <a:ext cx="9601196" cy="1303867"/>
          </a:xfrm>
          <a:solidFill>
            <a:schemeClr val="accent5">
              <a:lumMod val="60000"/>
              <a:lumOff val="40000"/>
            </a:schemeClr>
          </a:solidFill>
        </p:spPr>
        <p:txBody>
          <a:bodyPr/>
          <a:lstStyle/>
          <a:p>
            <a:pPr algn="ctr"/>
            <a:r>
              <a:rPr lang="fa-IR" b="1" dirty="0" smtClean="0">
                <a:solidFill>
                  <a:srgbClr val="FF0000"/>
                </a:solidFill>
                <a:cs typeface="B Nazanin" panose="00000400000000000000" pitchFamily="2" charset="-78"/>
              </a:rPr>
              <a:t>علایم اضطراب </a:t>
            </a:r>
            <a:endParaRPr lang="fa-IR" b="1" dirty="0">
              <a:solidFill>
                <a:srgbClr val="FF0000"/>
              </a:solidFill>
              <a:cs typeface="B Nazanin" panose="00000400000000000000"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7462776"/>
              </p:ext>
            </p:extLst>
          </p:nvPr>
        </p:nvGraphicFramePr>
        <p:xfrm>
          <a:off x="954110" y="185138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4483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FF0000"/>
                </a:solidFill>
                <a:cs typeface="B Zar" panose="00000400000000000000" pitchFamily="2" charset="-78"/>
              </a:rPr>
              <a:t>توصیف بیماران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57756230"/>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6325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6"/>
          <p:cNvGraphicFramePr>
            <a:graphicFrameLocks noGrp="1"/>
          </p:cNvGraphicFramePr>
          <p:nvPr>
            <p:ph idx="1"/>
            <p:extLst>
              <p:ext uri="{D42A27DB-BD31-4B8C-83A1-F6EECF244321}">
                <p14:modId xmlns:p14="http://schemas.microsoft.com/office/powerpoint/2010/main" val="3569621948"/>
              </p:ext>
            </p:extLst>
          </p:nvPr>
        </p:nvGraphicFramePr>
        <p:xfrm>
          <a:off x="1204175" y="2531704"/>
          <a:ext cx="4662152" cy="3508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sz="half" idx="4294967295"/>
          </p:nvPr>
        </p:nvSpPr>
        <p:spPr>
          <a:xfrm>
            <a:off x="5640946" y="2446985"/>
            <a:ext cx="5898524" cy="3792829"/>
          </a:xfrm>
          <a:solidFill>
            <a:schemeClr val="accent5">
              <a:lumMod val="60000"/>
              <a:lumOff val="40000"/>
            </a:schemeClr>
          </a:solidFill>
        </p:spPr>
        <p:txBody>
          <a:bodyPr>
            <a:normAutofit/>
          </a:bodyPr>
          <a:lstStyle/>
          <a:p>
            <a:pPr>
              <a:lnSpc>
                <a:spcPct val="150000"/>
              </a:lnSpc>
            </a:pPr>
            <a:r>
              <a:rPr lang="fa-IR" sz="2600" dirty="0">
                <a:cs typeface="B Zar" panose="00000400000000000000" pitchFamily="2" charset="-78"/>
              </a:rPr>
              <a:t>در کل می‌توان علایم اضطراب را به چهار گروه شناختی، عاطفی، رفتاری و فیزیولوژیکی تقسیم کرد. این عناصر چهارگانه از همدیگر مستقل نیستند، بلکه عملکرد آن‌ها با کل ارگانیزم هماهنگ می‌باشد. عملکرد اصلی این علایم به وجود آوردن پاسخ‌های انطباقی در موقعیت‌های </a:t>
            </a:r>
            <a:r>
              <a:rPr lang="fa-IR" sz="2600" dirty="0" smtClean="0">
                <a:cs typeface="B Zar" panose="00000400000000000000" pitchFamily="2" charset="-78"/>
              </a:rPr>
              <a:t>خطرزاست.</a:t>
            </a:r>
            <a:endParaRPr lang="en-US" sz="2600" dirty="0">
              <a:cs typeface="B Zar" panose="00000400000000000000" pitchFamily="2" charset="-78"/>
            </a:endParaRPr>
          </a:p>
          <a:p>
            <a:endParaRPr lang="fa-IR" dirty="0"/>
          </a:p>
        </p:txBody>
      </p:sp>
      <p:sp>
        <p:nvSpPr>
          <p:cNvPr id="2" name="Rectangle 1"/>
          <p:cNvSpPr/>
          <p:nvPr/>
        </p:nvSpPr>
        <p:spPr>
          <a:xfrm>
            <a:off x="2137719" y="1050325"/>
            <a:ext cx="8625016" cy="49244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a-IR" sz="2600" b="1" dirty="0" smtClean="0">
                <a:solidFill>
                  <a:srgbClr val="FF0000"/>
                </a:solidFill>
                <a:cs typeface="B Zar" panose="00000400000000000000" pitchFamily="2" charset="-78"/>
              </a:rPr>
              <a:t>علائم شناختی</a:t>
            </a:r>
            <a:r>
              <a:rPr lang="fa-IR" sz="2600" b="1" dirty="0">
                <a:solidFill>
                  <a:srgbClr val="FF0000"/>
                </a:solidFill>
                <a:cs typeface="B Zar" panose="00000400000000000000" pitchFamily="2" charset="-78"/>
              </a:rPr>
              <a:t>، عاطفی، رفتاری و فیزیولوژیکی </a:t>
            </a:r>
            <a:r>
              <a:rPr lang="fa-IR" sz="2600" b="1" dirty="0" smtClean="0">
                <a:solidFill>
                  <a:srgbClr val="FF0000"/>
                </a:solidFill>
                <a:cs typeface="B Zar" panose="00000400000000000000" pitchFamily="2" charset="-78"/>
              </a:rPr>
              <a:t>اضطراب</a:t>
            </a:r>
            <a:endParaRPr lang="en-US" b="1" dirty="0">
              <a:solidFill>
                <a:srgbClr val="FF0000"/>
              </a:solidFill>
            </a:endParaRPr>
          </a:p>
        </p:txBody>
      </p:sp>
    </p:spTree>
    <p:extLst>
      <p:ext uri="{BB962C8B-B14F-4D97-AF65-F5344CB8AC3E}">
        <p14:creationId xmlns:p14="http://schemas.microsoft.com/office/powerpoint/2010/main" val="4348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pPr algn="ctr"/>
            <a:r>
              <a:rPr lang="fa-IR" b="1" dirty="0">
                <a:solidFill>
                  <a:schemeClr val="tx1"/>
                </a:solidFill>
                <a:cs typeface="B Zar" panose="00000400000000000000" pitchFamily="2" charset="-78"/>
              </a:rPr>
              <a:t>حد مطلوب اضطراب </a:t>
            </a:r>
          </a:p>
        </p:txBody>
      </p:sp>
      <p:sp>
        <p:nvSpPr>
          <p:cNvPr id="6" name="Content Placeholder 5"/>
          <p:cNvSpPr>
            <a:spLocks noGrp="1"/>
          </p:cNvSpPr>
          <p:nvPr>
            <p:ph idx="1"/>
          </p:nvPr>
        </p:nvSpPr>
        <p:spPr>
          <a:solidFill>
            <a:schemeClr val="accent5">
              <a:lumMod val="60000"/>
              <a:lumOff val="40000"/>
            </a:schemeClr>
          </a:solidFill>
        </p:spPr>
        <p:txBody>
          <a:bodyPr>
            <a:noAutofit/>
          </a:bodyPr>
          <a:lstStyle/>
          <a:p>
            <a:pPr>
              <a:lnSpc>
                <a:spcPct val="150000"/>
              </a:lnSpc>
            </a:pPr>
            <a:r>
              <a:rPr lang="fa-IR" dirty="0">
                <a:cs typeface="B Zar" panose="00000400000000000000" pitchFamily="2" charset="-78"/>
              </a:rPr>
              <a:t>در انجام هر کاری به طور مطلوب اضطراب تا اندازهای طبیعی و ضروری است. به عنوان مثال، غیر‌ممکن است که بخواهیم از عرض خیابانی به سلامت عبور کنیم و کمی مضطرب نشویم. با این وجود، اضطراب بسیار شدید یا خیلی کم همیشه بر روی هر کاری اثر زیان‌آوری دارد</a:t>
            </a:r>
            <a:r>
              <a:rPr lang="fa-IR" dirty="0" smtClean="0">
                <a:cs typeface="B Zar" panose="00000400000000000000" pitchFamily="2" charset="-78"/>
              </a:rPr>
              <a:t>.</a:t>
            </a:r>
          </a:p>
          <a:p>
            <a:pPr>
              <a:lnSpc>
                <a:spcPct val="150000"/>
              </a:lnSpc>
            </a:pPr>
            <a:r>
              <a:rPr lang="fa-IR" dirty="0" smtClean="0">
                <a:cs typeface="B Zar" panose="00000400000000000000" pitchFamily="2" charset="-78"/>
              </a:rPr>
              <a:t> </a:t>
            </a:r>
            <a:r>
              <a:rPr lang="fa-IR" dirty="0">
                <a:cs typeface="B Zar" panose="00000400000000000000" pitchFamily="2" charset="-78"/>
              </a:rPr>
              <a:t>برای مثال، تصور کنید که به شما گفته می‌شود که کار ساده‌ای را انجام بدهید و آن این است که مثلاً ۲۰ سکه را داخل قلکی بیندازید و هر بار یک سکه را بردارید و داخل قلک بیندازید. </a:t>
            </a:r>
          </a:p>
        </p:txBody>
      </p:sp>
    </p:spTree>
    <p:extLst>
      <p:ext uri="{BB962C8B-B14F-4D97-AF65-F5344CB8AC3E}">
        <p14:creationId xmlns:p14="http://schemas.microsoft.com/office/powerpoint/2010/main" val="2389004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065" y="589253"/>
            <a:ext cx="10903039" cy="5663440"/>
          </a:xfrm>
          <a:solidFill>
            <a:schemeClr val="accent5">
              <a:lumMod val="60000"/>
              <a:lumOff val="40000"/>
            </a:schemeClr>
          </a:solidFill>
        </p:spPr>
        <p:txBody>
          <a:bodyPr>
            <a:normAutofit/>
          </a:bodyPr>
          <a:lstStyle/>
          <a:p>
            <a:pPr>
              <a:lnSpc>
                <a:spcPct val="150000"/>
              </a:lnSpc>
            </a:pPr>
            <a:r>
              <a:rPr lang="fa-IR" dirty="0">
                <a:cs typeface="B Zar" panose="00000400000000000000" pitchFamily="2" charset="-78"/>
              </a:rPr>
              <a:t>حال سه وضعیت را در نظر می‌گیریم که هر یک نشان دهندهٔ میزان اضطراب برای انجام کار است. </a:t>
            </a:r>
            <a:endParaRPr lang="fa-IR" dirty="0" smtClean="0">
              <a:cs typeface="B Zar" panose="00000400000000000000" pitchFamily="2" charset="-78"/>
            </a:endParaRPr>
          </a:p>
          <a:p>
            <a:pPr>
              <a:lnSpc>
                <a:spcPct val="150000"/>
              </a:lnSpc>
            </a:pPr>
            <a:r>
              <a:rPr lang="fa-IR" dirty="0" smtClean="0">
                <a:cs typeface="B Zar" panose="00000400000000000000" pitchFamily="2" charset="-78"/>
              </a:rPr>
              <a:t>اوّل </a:t>
            </a:r>
            <a:r>
              <a:rPr lang="fa-IR" dirty="0">
                <a:cs typeface="B Zar" panose="00000400000000000000" pitchFamily="2" charset="-78"/>
              </a:rPr>
              <a:t>از شما خواسته شده است که ۲۰ سکه را در هر زمان که مایلید داخل قلک بیندازید. هیچ نگران نیستید. هیچ‌کس مراقبتان نیست وخودتان به تنهایی این کار را می‌کنید. چنین حالتی اضطراب زیادی در شما به وجود نمی‌آورد؛ با خود می‌گوید با هر سرعتی که بخواهم می‌توانم این کار را بکنم. کسی مراقب من نیست. در نتیجه این کار را از روی بی‌توجّهی و خیلی آهسته انجام می‌دهید</a:t>
            </a:r>
            <a:r>
              <a:rPr lang="fa-IR" sz="3200" dirty="0">
                <a:cs typeface="B Nazanin" panose="00000400000000000000" pitchFamily="2" charset="-78"/>
              </a:rPr>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8771" y="3939862"/>
            <a:ext cx="3646868" cy="1958662"/>
          </a:xfrm>
          <a:prstGeom prst="rect">
            <a:avLst/>
          </a:prstGeom>
        </p:spPr>
      </p:pic>
    </p:spTree>
    <p:extLst>
      <p:ext uri="{BB962C8B-B14F-4D97-AF65-F5344CB8AC3E}">
        <p14:creationId xmlns:p14="http://schemas.microsoft.com/office/powerpoint/2010/main" val="2311728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02631" y="2560638"/>
            <a:ext cx="3309937" cy="3309937"/>
          </a:xfrm>
        </p:spPr>
      </p:pic>
      <p:sp>
        <p:nvSpPr>
          <p:cNvPr id="5" name="Content Placeholder 4"/>
          <p:cNvSpPr>
            <a:spLocks noGrp="1"/>
          </p:cNvSpPr>
          <p:nvPr>
            <p:ph sz="half" idx="2"/>
          </p:nvPr>
        </p:nvSpPr>
        <p:spPr>
          <a:solidFill>
            <a:schemeClr val="accent5">
              <a:lumMod val="60000"/>
              <a:lumOff val="40000"/>
            </a:schemeClr>
          </a:solidFill>
        </p:spPr>
        <p:txBody>
          <a:bodyPr>
            <a:normAutofit lnSpcReduction="10000"/>
          </a:bodyPr>
          <a:lstStyle/>
          <a:p>
            <a:pPr>
              <a:lnSpc>
                <a:spcPct val="150000"/>
              </a:lnSpc>
            </a:pPr>
            <a:r>
              <a:rPr lang="fa-IR" dirty="0">
                <a:cs typeface="B Zar" panose="00000400000000000000" pitchFamily="2" charset="-78"/>
              </a:rPr>
              <a:t>. در وضعیت دوم به شما گفته می‌شود که هر ۳۰ ثانیه که یک سکه را داخل قلک بیندازید، یک سکه دریافت می‌کنید. در این شرایط اضطرابتان بیشتر خواهد شد، زیرا می‌خواهید تا می‌توانید سکه بگیرید. بنابراین سعی می‌کنید کار را سریع‌تر و دقیق‌تر انجام دهید</a:t>
            </a:r>
          </a:p>
          <a:p>
            <a:endParaRPr lang="fa-IR" dirty="0"/>
          </a:p>
        </p:txBody>
      </p:sp>
    </p:spTree>
    <p:extLst>
      <p:ext uri="{BB962C8B-B14F-4D97-AF65-F5344CB8AC3E}">
        <p14:creationId xmlns:p14="http://schemas.microsoft.com/office/powerpoint/2010/main" val="3248079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a:r>
              <a:rPr lang="fa-IR" b="1" dirty="0" smtClean="0">
                <a:solidFill>
                  <a:srgbClr val="FF0000"/>
                </a:solidFill>
                <a:cs typeface="B Zar" panose="00000400000000000000" pitchFamily="2" charset="-78"/>
              </a:rPr>
              <a:t>اضطراب چیست؟</a:t>
            </a:r>
            <a:endParaRPr lang="fa-IR" b="1" dirty="0">
              <a:solidFill>
                <a:srgbClr val="FF0000"/>
              </a:solidFill>
              <a:cs typeface="B Zar" panose="00000400000000000000" pitchFamily="2" charset="-78"/>
            </a:endParaRPr>
          </a:p>
        </p:txBody>
      </p:sp>
      <p:sp>
        <p:nvSpPr>
          <p:cNvPr id="3" name="Content Placeholder 2"/>
          <p:cNvSpPr>
            <a:spLocks noGrp="1"/>
          </p:cNvSpPr>
          <p:nvPr>
            <p:ph idx="1"/>
          </p:nvPr>
        </p:nvSpPr>
        <p:spPr>
          <a:xfrm>
            <a:off x="1295401" y="2421924"/>
            <a:ext cx="9601196" cy="3453944"/>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lnSpc>
                <a:spcPct val="150000"/>
              </a:lnSpc>
            </a:pPr>
            <a:r>
              <a:rPr lang="fa-IR" b="1" dirty="0">
                <a:cs typeface="B Zar" panose="00000400000000000000" pitchFamily="2" charset="-78"/>
              </a:rPr>
              <a:t>اضطراب حالت هیجانی نامطلویی است که معمولاً با احساس دردناک و طولانی بیم و نگرانی همراه می‌باشد</a:t>
            </a:r>
            <a:r>
              <a:rPr lang="fa-IR" b="1" dirty="0" smtClean="0">
                <a:cs typeface="B Zar" panose="00000400000000000000" pitchFamily="2" charset="-78"/>
              </a:rPr>
              <a:t>.</a:t>
            </a:r>
          </a:p>
          <a:p>
            <a:pPr>
              <a:lnSpc>
                <a:spcPct val="150000"/>
              </a:lnSpc>
            </a:pPr>
            <a:r>
              <a:rPr lang="fa-IR" b="1" dirty="0" smtClean="0">
                <a:cs typeface="B Zar" panose="00000400000000000000" pitchFamily="2" charset="-78"/>
              </a:rPr>
              <a:t> </a:t>
            </a:r>
            <a:r>
              <a:rPr lang="fa-IR" b="1" dirty="0">
                <a:cs typeface="B Zar" panose="00000400000000000000" pitchFamily="2" charset="-78"/>
              </a:rPr>
              <a:t>سطح معینی از اضطراب نه فقط برای رویارویی با خطر، برنامه‌ریزی کردن، مطالعه کردن، هشیار بودن در هنگام امتحان، احتیاط در هنگام رانندگی و... ضروری است، بلکه چنانچه ترس و اضطراب به صورت محدود باقی بماند، می‌تواند بسیار مفید و حتی لذت بخش هم باشد.</a:t>
            </a:r>
          </a:p>
        </p:txBody>
      </p:sp>
    </p:spTree>
    <p:extLst>
      <p:ext uri="{BB962C8B-B14F-4D97-AF65-F5344CB8AC3E}">
        <p14:creationId xmlns:p14="http://schemas.microsoft.com/office/powerpoint/2010/main" val="40471643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09992" y="2560638"/>
            <a:ext cx="2895216" cy="3309937"/>
          </a:xfrm>
        </p:spPr>
      </p:pic>
      <p:sp>
        <p:nvSpPr>
          <p:cNvPr id="4" name="Content Placeholder 3"/>
          <p:cNvSpPr>
            <a:spLocks noGrp="1"/>
          </p:cNvSpPr>
          <p:nvPr>
            <p:ph sz="half" idx="2"/>
          </p:nvPr>
        </p:nvSpPr>
        <p:spPr>
          <a:solidFill>
            <a:schemeClr val="accent5">
              <a:lumMod val="60000"/>
              <a:lumOff val="40000"/>
            </a:schemeClr>
          </a:solidFill>
        </p:spPr>
        <p:txBody>
          <a:bodyPr>
            <a:normAutofit lnSpcReduction="10000"/>
          </a:bodyPr>
          <a:lstStyle/>
          <a:p>
            <a:pPr>
              <a:lnSpc>
                <a:spcPct val="150000"/>
              </a:lnSpc>
            </a:pPr>
            <a:r>
              <a:rPr lang="fa-IR" dirty="0">
                <a:cs typeface="B Zar" panose="00000400000000000000" pitchFamily="2" charset="-78"/>
              </a:rPr>
              <a:t>در وضعیت سوم به شما گفته شده است که هر سکه‌ای را که نتوانید در فاصله ۳۰ ثانیه داخل قلک بیندازید، انگشتتان قطع خواهد شد. پر واضح است که این شرط اضطراب زیادی را در شما بر می‌انگیزد و با شتاب و عجله‌ای که به خرج می‌دهید دست و پایتان راگم می‌کنید</a:t>
            </a:r>
          </a:p>
        </p:txBody>
      </p:sp>
    </p:spTree>
    <p:extLst>
      <p:ext uri="{BB962C8B-B14F-4D97-AF65-F5344CB8AC3E}">
        <p14:creationId xmlns:p14="http://schemas.microsoft.com/office/powerpoint/2010/main" val="3270361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53424" y="2780622"/>
            <a:ext cx="3429000" cy="3429000"/>
          </a:xfrm>
        </p:spPr>
      </p:pic>
      <p:sp>
        <p:nvSpPr>
          <p:cNvPr id="4" name="Content Placeholder 3"/>
          <p:cNvSpPr>
            <a:spLocks noGrp="1"/>
          </p:cNvSpPr>
          <p:nvPr>
            <p:ph sz="half" idx="2"/>
          </p:nvPr>
        </p:nvSpPr>
        <p:spPr>
          <a:xfrm>
            <a:off x="573110" y="604953"/>
            <a:ext cx="10906259" cy="1951503"/>
          </a:xfrm>
          <a:solidFill>
            <a:schemeClr val="accent5">
              <a:lumMod val="60000"/>
              <a:lumOff val="40000"/>
            </a:schemeClr>
          </a:solidFill>
        </p:spPr>
        <p:txBody>
          <a:bodyPr/>
          <a:lstStyle/>
          <a:p>
            <a:pPr>
              <a:lnSpc>
                <a:spcPct val="150000"/>
              </a:lnSpc>
            </a:pPr>
            <a:r>
              <a:rPr lang="fa-IR" dirty="0">
                <a:cs typeface="B Zar" panose="00000400000000000000" pitchFamily="2" charset="-78"/>
              </a:rPr>
              <a:t>اگر اضطراب خیلی بالا یا خیلی پایین باشد، در هر کاری از بازی تنیس گرفته تا امتحانات و کار کردن، عملکرد مختل خواهد شد، امّا در بین این‌ها درجه ایده‌آلی از اضطراب وجود دارد که سبب بهترین عملکرد می‌شود</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7501" y="2751246"/>
            <a:ext cx="3403241" cy="3487751"/>
          </a:xfrm>
          <a:prstGeom prst="rect">
            <a:avLst/>
          </a:prstGeom>
        </p:spPr>
      </p:pic>
    </p:spTree>
    <p:extLst>
      <p:ext uri="{BB962C8B-B14F-4D97-AF65-F5344CB8AC3E}">
        <p14:creationId xmlns:p14="http://schemas.microsoft.com/office/powerpoint/2010/main" val="4163757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8186" y="634404"/>
            <a:ext cx="10966360" cy="1091366"/>
          </a:xfrm>
          <a:solidFill>
            <a:schemeClr val="accent5">
              <a:lumMod val="60000"/>
              <a:lumOff val="40000"/>
            </a:schemeClr>
          </a:solidFill>
        </p:spPr>
        <p:txBody>
          <a:bodyPr/>
          <a:lstStyle/>
          <a:p>
            <a:pPr algn="ctr"/>
            <a:r>
              <a:rPr lang="fa-IR" dirty="0" smtClean="0">
                <a:solidFill>
                  <a:srgbClr val="FF0000"/>
                </a:solidFill>
                <a:cs typeface="B Zar" panose="00000400000000000000" pitchFamily="2" charset="-78"/>
              </a:rPr>
              <a:t>تاریخچه امتحان</a:t>
            </a:r>
            <a:endParaRPr lang="fa-IR" dirty="0">
              <a:solidFill>
                <a:srgbClr val="FF0000"/>
              </a:solidFill>
              <a:cs typeface="B Zar" panose="00000400000000000000" pitchFamily="2" charset="-78"/>
            </a:endParaRPr>
          </a:p>
        </p:txBody>
      </p:sp>
      <p:sp>
        <p:nvSpPr>
          <p:cNvPr id="6" name="Content Placeholder 5"/>
          <p:cNvSpPr>
            <a:spLocks noGrp="1"/>
          </p:cNvSpPr>
          <p:nvPr>
            <p:ph idx="1"/>
          </p:nvPr>
        </p:nvSpPr>
        <p:spPr>
          <a:xfrm>
            <a:off x="618186" y="1825624"/>
            <a:ext cx="10966360" cy="4452827"/>
          </a:xfrm>
          <a:solidFill>
            <a:schemeClr val="accent5">
              <a:lumMod val="60000"/>
              <a:lumOff val="40000"/>
            </a:schemeClr>
          </a:solidFill>
        </p:spPr>
        <p:txBody>
          <a:bodyPr/>
          <a:lstStyle/>
          <a:p>
            <a:pPr>
              <a:lnSpc>
                <a:spcPct val="150000"/>
              </a:lnSpc>
            </a:pPr>
            <a:r>
              <a:rPr lang="fa-IR" sz="2800" dirty="0">
                <a:cs typeface="B Zar" panose="00000400000000000000" pitchFamily="2" charset="-78"/>
              </a:rPr>
              <a:t>قدیمی‌ترین نوع امتحانی است که توسط آدمی انجام شده است. از نظر تاریخی، چینی‌ها حدود ۲۲۰۰ سال پیش، از نتایج آزمون‌ها با </a:t>
            </a:r>
            <a:r>
              <a:rPr lang="fa-IR" sz="2800" dirty="0" smtClean="0">
                <a:cs typeface="B Zar" panose="00000400000000000000" pitchFamily="2" charset="-78"/>
              </a:rPr>
              <a:t>شیوه </a:t>
            </a:r>
            <a:r>
              <a:rPr lang="fa-IR" sz="2800" dirty="0">
                <a:cs typeface="B Zar" panose="00000400000000000000" pitchFamily="2" charset="-78"/>
              </a:rPr>
              <a:t>ارزشیابی پایانی، برای انتخاب مسؤولان اداری استفاده می‌کردند. در ایران باستان نیز در عهد شاپور، پادشاه ساسانی، در جندی شاپور جلساتی برای آزمون دانشجویان پزشکی بر پا می‌گردید و اعطا </a:t>
            </a:r>
            <a:r>
              <a:rPr lang="fa-IR" sz="2800" dirty="0" smtClean="0">
                <a:cs typeface="B Zar" panose="00000400000000000000" pitchFamily="2" charset="-78"/>
              </a:rPr>
              <a:t>گواهینامه </a:t>
            </a:r>
            <a:r>
              <a:rPr lang="fa-IR" sz="2800" dirty="0">
                <a:cs typeface="B Zar" panose="00000400000000000000" pitchFamily="2" charset="-78"/>
              </a:rPr>
              <a:t>پزشکی موکول به موفّقیت دانشجویان در این امتحان بود</a:t>
            </a:r>
            <a:r>
              <a:rPr lang="fa-IR" dirty="0">
                <a:cs typeface="B Nazanin" panose="00000400000000000000" pitchFamily="2" charset="-78"/>
              </a:rPr>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374" y="4387660"/>
            <a:ext cx="3108972" cy="1658971"/>
          </a:xfrm>
          <a:prstGeom prst="rect">
            <a:avLst/>
          </a:prstGeom>
        </p:spPr>
      </p:pic>
    </p:spTree>
    <p:extLst>
      <p:ext uri="{BB962C8B-B14F-4D97-AF65-F5344CB8AC3E}">
        <p14:creationId xmlns:p14="http://schemas.microsoft.com/office/powerpoint/2010/main" val="42362948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1840" y="1128075"/>
            <a:ext cx="9601196" cy="4899237"/>
          </a:xfrm>
          <a:solidFill>
            <a:schemeClr val="accent5">
              <a:lumMod val="60000"/>
              <a:lumOff val="40000"/>
            </a:schemeClr>
          </a:solidFill>
        </p:spPr>
        <p:txBody>
          <a:bodyPr/>
          <a:lstStyle/>
          <a:p>
            <a:pPr>
              <a:lnSpc>
                <a:spcPct val="150000"/>
              </a:lnSpc>
            </a:pPr>
            <a:r>
              <a:rPr lang="fa-IR" dirty="0">
                <a:cs typeface="B Zar" panose="00000400000000000000" pitchFamily="2" charset="-78"/>
              </a:rPr>
              <a:t>امتحان را گزینش تصادفی تعدادی سؤال، از مجموعه‌ای از سؤال‌ها، تعریف می‌نماید</a:t>
            </a:r>
            <a:r>
              <a:rPr lang="fa-IR" dirty="0" smtClean="0">
                <a:cs typeface="B Zar" panose="00000400000000000000" pitchFamily="2" charset="-78"/>
              </a:rPr>
              <a:t>.</a:t>
            </a:r>
          </a:p>
          <a:p>
            <a:pPr>
              <a:lnSpc>
                <a:spcPct val="150000"/>
              </a:lnSpc>
            </a:pPr>
            <a:r>
              <a:rPr lang="fa-IR" dirty="0" smtClean="0">
                <a:cs typeface="B Zar" panose="00000400000000000000" pitchFamily="2" charset="-78"/>
              </a:rPr>
              <a:t> </a:t>
            </a:r>
            <a:r>
              <a:rPr lang="fa-IR" dirty="0">
                <a:cs typeface="B Zar" panose="00000400000000000000" pitchFamily="2" charset="-78"/>
              </a:rPr>
              <a:t>کرونباخ (۱۹۶۰) معتقد است که آزمون وسیله‌ای برای بررسی مشاهده‌های منظم معلّم از رفتار دانش‌آموز و تفسیر این مشاهده‌ها و تبدیل آن به مقیاس عددی و طبقه‌بندی شده می‌باشد (کرمعلی سیچانی، ۱۳۷۲).</a:t>
            </a:r>
            <a:endParaRPr lang="en-US" dirty="0">
              <a:cs typeface="B Zar" panose="00000400000000000000" pitchFamily="2" charset="-78"/>
            </a:endParaRPr>
          </a:p>
          <a:p>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4885" y="3281474"/>
            <a:ext cx="2790825" cy="2238375"/>
          </a:xfrm>
          <a:prstGeom prst="rect">
            <a:avLst/>
          </a:prstGeom>
        </p:spPr>
      </p:pic>
    </p:spTree>
    <p:extLst>
      <p:ext uri="{BB962C8B-B14F-4D97-AF65-F5344CB8AC3E}">
        <p14:creationId xmlns:p14="http://schemas.microsoft.com/office/powerpoint/2010/main" val="6819509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05495" y="2000407"/>
            <a:ext cx="4304209" cy="3309937"/>
          </a:xfrm>
        </p:spPr>
      </p:pic>
      <p:sp>
        <p:nvSpPr>
          <p:cNvPr id="6" name="Content Placeholder 5"/>
          <p:cNvSpPr>
            <a:spLocks noGrp="1"/>
          </p:cNvSpPr>
          <p:nvPr>
            <p:ph sz="half" idx="2"/>
          </p:nvPr>
        </p:nvSpPr>
        <p:spPr>
          <a:xfrm>
            <a:off x="6116949" y="1326524"/>
            <a:ext cx="4718304" cy="4541793"/>
          </a:xfrm>
          <a:solidFill>
            <a:schemeClr val="accent5">
              <a:lumMod val="60000"/>
              <a:lumOff val="40000"/>
            </a:schemeClr>
          </a:solidFill>
        </p:spPr>
        <p:txBody>
          <a:bodyPr>
            <a:normAutofit fontScale="92500"/>
          </a:bodyPr>
          <a:lstStyle/>
          <a:p>
            <a:pPr>
              <a:lnSpc>
                <a:spcPct val="150000"/>
              </a:lnSpc>
            </a:pPr>
            <a:r>
              <a:rPr lang="fa-IR" sz="2800" dirty="0">
                <a:cs typeface="B Zar" panose="00000400000000000000" pitchFamily="2" charset="-78"/>
              </a:rPr>
              <a:t>در روش‌های سنتی آموزش و پرورش امتحان به عملی گفته می‌شد که در پایان هر یک از سه ماهه یا نیمسال تحصیلی برای اندازه‌گیری میزان آموخته‌‌های دانش‌آموزان و تعیین قبول شدگان و مردود دان به منظور ارتقای آنان از کلاسی به کلاس دیگر یا از واحدی به واحد دیگر انجام می‌گرفت.</a:t>
            </a:r>
            <a:endParaRPr lang="en-US" sz="2800" dirty="0">
              <a:cs typeface="B Zar" panose="00000400000000000000" pitchFamily="2" charset="-78"/>
            </a:endParaRPr>
          </a:p>
          <a:p>
            <a:endParaRPr lang="fa-IR" dirty="0"/>
          </a:p>
        </p:txBody>
      </p:sp>
    </p:spTree>
    <p:extLst>
      <p:ext uri="{BB962C8B-B14F-4D97-AF65-F5344CB8AC3E}">
        <p14:creationId xmlns:p14="http://schemas.microsoft.com/office/powerpoint/2010/main" val="12700889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smtClean="0">
                <a:solidFill>
                  <a:srgbClr val="FF0000"/>
                </a:solidFill>
                <a:cs typeface="B Zar" panose="00000400000000000000" pitchFamily="2" charset="-78"/>
              </a:rPr>
              <a:t>تعریف امتحان</a:t>
            </a:r>
            <a:endParaRPr lang="fa-IR" dirty="0">
              <a:solidFill>
                <a:srgbClr val="FF0000"/>
              </a:solidFill>
              <a:cs typeface="B Zar" panose="00000400000000000000" pitchFamily="2" charset="-78"/>
            </a:endParaRPr>
          </a:p>
        </p:txBody>
      </p:sp>
      <p:sp>
        <p:nvSpPr>
          <p:cNvPr id="4" name="Content Placeholder 3"/>
          <p:cNvSpPr>
            <a:spLocks noGrp="1"/>
          </p:cNvSpPr>
          <p:nvPr>
            <p:ph idx="1"/>
          </p:nvPr>
        </p:nvSpPr>
        <p:spPr>
          <a:solidFill>
            <a:schemeClr val="accent5">
              <a:lumMod val="60000"/>
              <a:lumOff val="40000"/>
            </a:schemeClr>
          </a:solidFill>
        </p:spPr>
        <p:txBody>
          <a:bodyPr>
            <a:normAutofit/>
          </a:bodyPr>
          <a:lstStyle/>
          <a:p>
            <a:pPr>
              <a:lnSpc>
                <a:spcPct val="150000"/>
              </a:lnSpc>
            </a:pPr>
            <a:r>
              <a:rPr lang="fa-IR" sz="2800" dirty="0">
                <a:cs typeface="B Zar" panose="00000400000000000000" pitchFamily="2" charset="-78"/>
              </a:rPr>
              <a:t>در روش‌های نوین آموزشی، مفهوم امتحان دارای نقش و مراتب بالاتر از مفاهیم فوق است و برای هدف‌های مهم‌تر و گسترده‌تری به کار می‌رود.</a:t>
            </a:r>
            <a:endParaRPr lang="en-US" sz="2800" dirty="0">
              <a:cs typeface="B Zar" panose="00000400000000000000" pitchFamily="2" charset="-78"/>
            </a:endParaRPr>
          </a:p>
          <a:p>
            <a:pPr>
              <a:lnSpc>
                <a:spcPct val="150000"/>
              </a:lnSpc>
            </a:pPr>
            <a:r>
              <a:rPr lang="fa-IR" sz="2800" dirty="0" smtClean="0">
                <a:cs typeface="B Zar" panose="00000400000000000000" pitchFamily="2" charset="-78"/>
              </a:rPr>
              <a:t>امتحان </a:t>
            </a:r>
            <a:r>
              <a:rPr lang="fa-IR" sz="2800" dirty="0">
                <a:cs typeface="B Zar" panose="00000400000000000000" pitchFamily="2" charset="-78"/>
              </a:rPr>
              <a:t>عبارت است از اندازه‌گیری میزان تغییرات ایجاد شده در رفتار دانش‌آموزان بر اساس هدف‌های تعیین شده در فعالیت‌های آموزشی</a:t>
            </a:r>
          </a:p>
        </p:txBody>
      </p:sp>
    </p:spTree>
    <p:extLst>
      <p:ext uri="{BB962C8B-B14F-4D97-AF65-F5344CB8AC3E}">
        <p14:creationId xmlns:p14="http://schemas.microsoft.com/office/powerpoint/2010/main" val="10315869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80245" y="1104407"/>
            <a:ext cx="10746346" cy="4826313"/>
          </a:xfrm>
          <a:solidFill>
            <a:schemeClr val="accent5">
              <a:lumMod val="60000"/>
              <a:lumOff val="40000"/>
            </a:schemeClr>
          </a:solidFill>
        </p:spPr>
        <p:txBody>
          <a:bodyPr>
            <a:normAutofit/>
          </a:bodyPr>
          <a:lstStyle/>
          <a:p>
            <a:pPr>
              <a:lnSpc>
                <a:spcPct val="150000"/>
              </a:lnSpc>
            </a:pPr>
            <a:r>
              <a:rPr lang="fa-IR" sz="2800" dirty="0">
                <a:cs typeface="B Zar" panose="00000400000000000000" pitchFamily="2" charset="-78"/>
              </a:rPr>
              <a:t>امتحان به مفهوم علمی، نوعی ارزشیابی است که براساس اصول معینی انجام می‌گیرد و در تعریف آن می‌توان گفت عبارت است از «تعیین میزان تغییرات حاصل در جنبه‌های خاصی از رفتار شاگرد در فواصل زمانی معین و در جهت نیل به هدف‌های آموزش و پرورش</a:t>
            </a:r>
            <a:r>
              <a:rPr lang="fa-IR" sz="2800" dirty="0" smtClean="0">
                <a:cs typeface="B Zar" panose="00000400000000000000" pitchFamily="2" charset="-78"/>
              </a:rPr>
              <a:t>.»</a:t>
            </a:r>
            <a:endParaRPr lang="en-US" sz="2800" dirty="0">
              <a:cs typeface="B Zar"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245" y="3169544"/>
            <a:ext cx="3486239" cy="2761176"/>
          </a:xfrm>
          <a:prstGeom prst="rect">
            <a:avLst/>
          </a:prstGeom>
        </p:spPr>
      </p:pic>
    </p:spTree>
    <p:extLst>
      <p:ext uri="{BB962C8B-B14F-4D97-AF65-F5344CB8AC3E}">
        <p14:creationId xmlns:p14="http://schemas.microsoft.com/office/powerpoint/2010/main" val="37308884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066" y="624625"/>
            <a:ext cx="10947042" cy="5615189"/>
          </a:xfrm>
          <a:solidFill>
            <a:schemeClr val="accent5">
              <a:lumMod val="60000"/>
              <a:lumOff val="40000"/>
            </a:schemeClr>
          </a:solidFill>
        </p:spPr>
        <p:txBody>
          <a:bodyPr>
            <a:noAutofit/>
          </a:bodyPr>
          <a:lstStyle/>
          <a:p>
            <a:pPr>
              <a:lnSpc>
                <a:spcPct val="150000"/>
              </a:lnSpc>
            </a:pPr>
            <a:r>
              <a:rPr lang="fa-IR" sz="2800" dirty="0" smtClean="0">
                <a:cs typeface="B Zar" panose="00000400000000000000" pitchFamily="2" charset="-78"/>
              </a:rPr>
              <a:t>این </a:t>
            </a:r>
            <a:r>
              <a:rPr lang="fa-IR" sz="2800" dirty="0">
                <a:cs typeface="B Zar" panose="00000400000000000000" pitchFamily="2" charset="-78"/>
              </a:rPr>
              <a:t>تعریف از امتحان ملاحظه می‌شود که:</a:t>
            </a:r>
            <a:br>
              <a:rPr lang="fa-IR" sz="2800" dirty="0">
                <a:cs typeface="B Zar" panose="00000400000000000000" pitchFamily="2" charset="-78"/>
              </a:rPr>
            </a:br>
            <a:r>
              <a:rPr lang="fa-IR" sz="2800" dirty="0">
                <a:cs typeface="B Zar" panose="00000400000000000000" pitchFamily="2" charset="-78"/>
              </a:rPr>
              <a:t>1- امتحان به گونه‌ای منظم با طرحی از پیش تعیین شده انجام می‌گیرد. اطلاعاتی که در این مورد جمع‌آوری می‌شود از راه اجرای آزمون‌ها، </a:t>
            </a:r>
            <a:r>
              <a:rPr lang="fa-IR" sz="2800" dirty="0" smtClean="0">
                <a:cs typeface="B Zar" panose="00000400000000000000" pitchFamily="2" charset="-78"/>
              </a:rPr>
              <a:t>مشاهده </a:t>
            </a:r>
            <a:r>
              <a:rPr lang="fa-IR" sz="2800" dirty="0">
                <a:cs typeface="B Zar" panose="00000400000000000000" pitchFamily="2" charset="-78"/>
              </a:rPr>
              <a:t>رفتار دانش‌آموزان، بررسی نمونه‌هایی از کارهای آنان و سایر روش‌ها به دست می‌آید و نتایج حاصل به صورت‌های کمی یا کیفی و یا هر دو توصیف می‌شود.</a:t>
            </a:r>
          </a:p>
          <a:p>
            <a:pPr>
              <a:lnSpc>
                <a:spcPct val="150000"/>
              </a:lnSpc>
            </a:pPr>
            <a:r>
              <a:rPr lang="fa-IR" sz="2800" dirty="0" smtClean="0">
                <a:cs typeface="B Zar" panose="00000400000000000000" pitchFamily="2" charset="-78"/>
              </a:rPr>
              <a:t>2-. </a:t>
            </a:r>
            <a:r>
              <a:rPr lang="fa-IR" sz="2800" dirty="0">
                <a:cs typeface="B Zar" panose="00000400000000000000" pitchFamily="2" charset="-78"/>
              </a:rPr>
              <a:t>امتحان مستلزم قضاوت آگا‌هانه دربارهٔ اطلاعات به دست آمده براساس ملاک‌های معین است.در اینجا آنچه که به عنوان ملاک داوری به کار می‌رود، همانا هدف‌های هر درس است که باید به صورت رفتارهای قابل مشاهده و قابل اندازه‌گیری تعریف شوند</a:t>
            </a:r>
          </a:p>
        </p:txBody>
      </p:sp>
    </p:spTree>
    <p:extLst>
      <p:ext uri="{BB962C8B-B14F-4D97-AF65-F5344CB8AC3E}">
        <p14:creationId xmlns:p14="http://schemas.microsoft.com/office/powerpoint/2010/main" val="1736965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r>
              <a:rPr lang="fa-IR" sz="3600" dirty="0">
                <a:solidFill>
                  <a:srgbClr val="FF0000"/>
                </a:solidFill>
                <a:cs typeface="B Zar" panose="00000400000000000000" pitchFamily="2" charset="-78"/>
              </a:rPr>
              <a:t>برحسب اینکه امتحان، برای چه هدفی در نظر گرفته شود، به چهار نوع تقسیم می‌شود </a:t>
            </a:r>
            <a:endParaRPr lang="fa-IR" dirty="0">
              <a:solidFill>
                <a:srgbClr val="FF0000"/>
              </a:solidFill>
              <a:cs typeface="B Zar" panose="00000400000000000000" pitchFamily="2" charset="-78"/>
            </a:endParaRPr>
          </a:p>
        </p:txBody>
      </p:sp>
      <p:sp>
        <p:nvSpPr>
          <p:cNvPr id="3" name="Content Placeholder 2"/>
          <p:cNvSpPr>
            <a:spLocks noGrp="1"/>
          </p:cNvSpPr>
          <p:nvPr>
            <p:ph idx="1"/>
          </p:nvPr>
        </p:nvSpPr>
        <p:spPr>
          <a:xfrm>
            <a:off x="777561" y="2392295"/>
            <a:ext cx="10636877" cy="2842967"/>
          </a:xfrm>
          <a:solidFill>
            <a:schemeClr val="accent5">
              <a:lumMod val="60000"/>
              <a:lumOff val="40000"/>
            </a:schemeClr>
          </a:solidFill>
        </p:spPr>
        <p:txBody>
          <a:bodyPr>
            <a:normAutofit/>
          </a:bodyPr>
          <a:lstStyle/>
          <a:p>
            <a:pPr marL="0" indent="0">
              <a:lnSpc>
                <a:spcPct val="150000"/>
              </a:lnSpc>
              <a:buNone/>
            </a:pPr>
            <a:r>
              <a:rPr lang="fa-IR" dirty="0">
                <a:cs typeface="B Nazanin" panose="00000400000000000000" pitchFamily="2" charset="-78"/>
              </a:rPr>
              <a:t>1</a:t>
            </a:r>
            <a:r>
              <a:rPr lang="fa-IR" dirty="0" smtClean="0">
                <a:cs typeface="B Zar" panose="00000400000000000000" pitchFamily="2" charset="-78"/>
              </a:rPr>
              <a:t>. </a:t>
            </a:r>
            <a:r>
              <a:rPr lang="fa-IR" dirty="0">
                <a:cs typeface="B Zar" panose="00000400000000000000" pitchFamily="2" charset="-78"/>
              </a:rPr>
              <a:t>امتحان ورودی: پیش از شروع تدریس و به منظور آگاهی از سطح آمادگی‌ها ویادگیری‌های قبلی دانش‌آموزان انجام می‌گیرد؛</a:t>
            </a:r>
            <a:br>
              <a:rPr lang="fa-IR" dirty="0">
                <a:cs typeface="B Zar" panose="00000400000000000000" pitchFamily="2" charset="-78"/>
              </a:rPr>
            </a:br>
            <a:r>
              <a:rPr lang="fa-IR" dirty="0">
                <a:cs typeface="B Zar" panose="00000400000000000000" pitchFamily="2" charset="-78"/>
              </a:rPr>
              <a:t>۲. امتحان مرحله‌ای: به طور مستمر و همگام با تدریس و در پایان هر بخش از مطالب تدریس شده، انجام می‌گیرد؛</a:t>
            </a:r>
            <a:br>
              <a:rPr lang="fa-IR" dirty="0">
                <a:cs typeface="B Zar" panose="00000400000000000000" pitchFamily="2" charset="-78"/>
              </a:rPr>
            </a:br>
            <a:endParaRPr lang="fa-IR" dirty="0">
              <a:cs typeface="B Zar" panose="00000400000000000000" pitchFamily="2" charset="-78"/>
            </a:endParaRPr>
          </a:p>
        </p:txBody>
      </p:sp>
    </p:spTree>
    <p:extLst>
      <p:ext uri="{BB962C8B-B14F-4D97-AF65-F5344CB8AC3E}">
        <p14:creationId xmlns:p14="http://schemas.microsoft.com/office/powerpoint/2010/main" val="18663989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normAutofit/>
          </a:bodyPr>
          <a:lstStyle/>
          <a:p>
            <a:r>
              <a:rPr lang="fa-IR" sz="3600" dirty="0">
                <a:solidFill>
                  <a:srgbClr val="FF0000"/>
                </a:solidFill>
                <a:cs typeface="B Zar" panose="00000400000000000000" pitchFamily="2" charset="-78"/>
              </a:rPr>
              <a:t>برحسب اینکه امتحان، برای چه هدفی در نظر گرفته شود، به چهار نوع تقسیم می‌شود</a:t>
            </a:r>
          </a:p>
        </p:txBody>
      </p:sp>
      <p:sp>
        <p:nvSpPr>
          <p:cNvPr id="3" name="Content Placeholder 2"/>
          <p:cNvSpPr>
            <a:spLocks noGrp="1"/>
          </p:cNvSpPr>
          <p:nvPr>
            <p:ph idx="1"/>
          </p:nvPr>
        </p:nvSpPr>
        <p:spPr>
          <a:solidFill>
            <a:schemeClr val="accent5">
              <a:lumMod val="60000"/>
              <a:lumOff val="40000"/>
            </a:schemeClr>
          </a:solidFill>
        </p:spPr>
        <p:txBody>
          <a:bodyPr>
            <a:normAutofit fontScale="92500"/>
          </a:bodyPr>
          <a:lstStyle/>
          <a:p>
            <a:pPr>
              <a:lnSpc>
                <a:spcPct val="150000"/>
              </a:lnSpc>
            </a:pPr>
            <a:r>
              <a:rPr lang="fa-IR" sz="2800" dirty="0">
                <a:cs typeface="B Zar" panose="00000400000000000000" pitchFamily="2" charset="-78"/>
              </a:rPr>
              <a:t>۳. امتحان پایانی: در آخر هر ثلث یا نیمسال تحصیلی و در پایان هر مقطع تحصیلی انجام می‌گیرد و هدف عمده آن به دست آوردن ملاکی برای تعیین ارتقای دانش‌آموزان می‌باشد؛</a:t>
            </a:r>
            <a:br>
              <a:rPr lang="fa-IR" sz="2800" dirty="0">
                <a:cs typeface="B Zar" panose="00000400000000000000" pitchFamily="2" charset="-78"/>
              </a:rPr>
            </a:br>
            <a:r>
              <a:rPr lang="fa-IR" sz="2800" dirty="0">
                <a:cs typeface="B Zar" panose="00000400000000000000" pitchFamily="2" charset="-78"/>
              </a:rPr>
              <a:t>۴. امتحان تحقیقی: معمولاً برای ارزیابی ثمربخشی روش‌های تدریس، سنجش سطح کارآیی معلّمان، بررسی انطباق برنامه و مواد آموزشی با استعداد‌های دانش‌آموزان مورد استفاده قرار می‌گیرد.</a:t>
            </a:r>
            <a:endParaRPr lang="en-US" sz="2800" dirty="0">
              <a:cs typeface="B Zar" panose="00000400000000000000" pitchFamily="2" charset="-78"/>
            </a:endParaRPr>
          </a:p>
          <a:p>
            <a:endParaRPr lang="fa-IR" dirty="0"/>
          </a:p>
        </p:txBody>
      </p:sp>
    </p:spTree>
    <p:extLst>
      <p:ext uri="{BB962C8B-B14F-4D97-AF65-F5344CB8AC3E}">
        <p14:creationId xmlns:p14="http://schemas.microsoft.com/office/powerpoint/2010/main" val="1569676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032932"/>
            <a:ext cx="9601196" cy="1303867"/>
          </a:xfrm>
        </p:spPr>
        <p:style>
          <a:lnRef idx="1">
            <a:schemeClr val="accent1"/>
          </a:lnRef>
          <a:fillRef idx="3">
            <a:schemeClr val="accent1"/>
          </a:fillRef>
          <a:effectRef idx="2">
            <a:schemeClr val="accent1"/>
          </a:effectRef>
          <a:fontRef idx="minor">
            <a:schemeClr val="lt1"/>
          </a:fontRef>
        </p:style>
        <p:txBody>
          <a:bodyPr/>
          <a:lstStyle/>
          <a:p>
            <a:pPr algn="ctr"/>
            <a:r>
              <a:rPr lang="fa-IR" b="1" dirty="0" smtClean="0">
                <a:solidFill>
                  <a:srgbClr val="FF0000"/>
                </a:solidFill>
                <a:cs typeface="B Zar" panose="00000400000000000000" pitchFamily="2" charset="-78"/>
              </a:rPr>
              <a:t>اضطراب</a:t>
            </a:r>
            <a:endParaRPr lang="fa-IR" b="1" dirty="0">
              <a:solidFill>
                <a:srgbClr val="FF0000"/>
              </a:solidFill>
              <a:cs typeface="B Zar" panose="00000400000000000000" pitchFamily="2" charset="-78"/>
            </a:endParaRP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Autofit/>
          </a:bodyPr>
          <a:lstStyle/>
          <a:p>
            <a:pPr>
              <a:lnSpc>
                <a:spcPct val="150000"/>
              </a:lnSpc>
            </a:pPr>
            <a:r>
              <a:rPr lang="fa-IR" sz="2800" b="1" dirty="0">
                <a:cs typeface="B Zar" panose="00000400000000000000" pitchFamily="2" charset="-78"/>
              </a:rPr>
              <a:t>با این حال، در ورای این سطح معین،اضطراب نقش انطباقی خود را از دست می‌دهد و به صورت عامل و مسؤول تخریب موقعیت‌ها یا ایجاد حرکات و رفتارهای غیر انطباقی در می‌آید و همراه با رنجی می‌گردد که به زحمت می‌توان آن را تحمل کرد</a:t>
            </a:r>
            <a:r>
              <a:rPr lang="fa-IR" sz="2800" b="1" dirty="0" smtClean="0">
                <a:cs typeface="B Zar" panose="00000400000000000000" pitchFamily="2" charset="-78"/>
              </a:rPr>
              <a:t>... </a:t>
            </a:r>
            <a:r>
              <a:rPr lang="fa-IR" sz="2800" b="1" dirty="0">
                <a:cs typeface="B Zar" panose="00000400000000000000" pitchFamily="2" charset="-78"/>
              </a:rPr>
              <a:t>این حالت یک </a:t>
            </a:r>
            <a:r>
              <a:rPr lang="fa-IR" sz="2800" b="1" dirty="0">
                <a:solidFill>
                  <a:srgbClr val="FF0000"/>
                </a:solidFill>
                <a:cs typeface="B Zar" panose="00000400000000000000" pitchFamily="2" charset="-78"/>
              </a:rPr>
              <a:t>اضطراب بیمارگونه </a:t>
            </a:r>
            <a:r>
              <a:rPr lang="fa-IR" sz="2800" b="1" dirty="0">
                <a:cs typeface="B Zar" panose="00000400000000000000" pitchFamily="2" charset="-78"/>
              </a:rPr>
              <a:t>است</a:t>
            </a:r>
            <a:r>
              <a:rPr lang="fa-IR" sz="2800" b="1" dirty="0" smtClean="0">
                <a:cs typeface="B Zar" panose="00000400000000000000" pitchFamily="2" charset="-78"/>
              </a:rPr>
              <a:t>.</a:t>
            </a:r>
          </a:p>
          <a:p>
            <a:endParaRPr lang="fa-IR" sz="2800" b="1" dirty="0"/>
          </a:p>
        </p:txBody>
      </p:sp>
    </p:spTree>
    <p:extLst>
      <p:ext uri="{BB962C8B-B14F-4D97-AF65-F5344CB8AC3E}">
        <p14:creationId xmlns:p14="http://schemas.microsoft.com/office/powerpoint/2010/main" val="39007612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5473" y="956301"/>
            <a:ext cx="10515600" cy="5072622"/>
          </a:xfrm>
          <a:solidFill>
            <a:schemeClr val="accent5">
              <a:lumMod val="60000"/>
              <a:lumOff val="40000"/>
            </a:schemeClr>
          </a:solidFill>
        </p:spPr>
        <p:txBody>
          <a:bodyPr/>
          <a:lstStyle/>
          <a:p>
            <a:pPr>
              <a:lnSpc>
                <a:spcPct val="150000"/>
              </a:lnSpc>
            </a:pPr>
            <a:r>
              <a:rPr lang="fa-IR" sz="2800" dirty="0">
                <a:cs typeface="B Zar" panose="00000400000000000000" pitchFamily="2" charset="-78"/>
              </a:rPr>
              <a:t>همچنین امتحان برحسب اینکه برای سنجش چه نوع مهارتی و یا کدام موضوع درسی (از نظر ماهیت موضوع) به کار می‌رود به سه نوع تقسیم می‌شود:</a:t>
            </a:r>
            <a:br>
              <a:rPr lang="fa-IR" sz="2800" dirty="0">
                <a:cs typeface="B Zar" panose="00000400000000000000" pitchFamily="2" charset="-78"/>
              </a:rPr>
            </a:br>
            <a:r>
              <a:rPr lang="fa-IR" sz="2800" dirty="0">
                <a:cs typeface="B Zar" panose="00000400000000000000" pitchFamily="2" charset="-78"/>
              </a:rPr>
              <a:t>الف. امتحان شفاهی: برای ارزشیابی </a:t>
            </a:r>
            <a:r>
              <a:rPr lang="fa-IR" sz="2800" dirty="0" smtClean="0">
                <a:cs typeface="B Zar" panose="00000400000000000000" pitchFamily="2" charset="-78"/>
              </a:rPr>
              <a:t>درس</a:t>
            </a:r>
            <a:r>
              <a:rPr lang="fa-IR" sz="2800" dirty="0">
                <a:cs typeface="B Zar" panose="00000400000000000000" pitchFamily="2" charset="-78"/>
              </a:rPr>
              <a:t> </a:t>
            </a:r>
            <a:r>
              <a:rPr lang="fa-IR" sz="2800" dirty="0" smtClean="0">
                <a:cs typeface="B Zar" panose="00000400000000000000" pitchFamily="2" charset="-78"/>
              </a:rPr>
              <a:t>رو </a:t>
            </a:r>
            <a:r>
              <a:rPr lang="fa-IR" sz="2800" dirty="0">
                <a:cs typeface="B Zar" panose="00000400000000000000" pitchFamily="2" charset="-78"/>
              </a:rPr>
              <a:t>خوانی فقط می‌توان از این امتحان استفاده کرد، ولی بسیاری از دروسی را که به صورت کتبی می‌توان ارزشیابی کرد، از راه امتحان شفاهی نیز قابل ارزشیابی است؛</a:t>
            </a:r>
            <a:r>
              <a:rPr lang="fa-IR" dirty="0"/>
              <a:t/>
            </a:r>
            <a:br>
              <a:rPr lang="fa-IR" dirty="0"/>
            </a:br>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334" y="3971523"/>
            <a:ext cx="3095625" cy="2057400"/>
          </a:xfrm>
          <a:prstGeom prst="rect">
            <a:avLst/>
          </a:prstGeom>
        </p:spPr>
      </p:pic>
    </p:spTree>
    <p:extLst>
      <p:ext uri="{BB962C8B-B14F-4D97-AF65-F5344CB8AC3E}">
        <p14:creationId xmlns:p14="http://schemas.microsoft.com/office/powerpoint/2010/main" val="11102430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625" y="624625"/>
            <a:ext cx="10908406" cy="5589431"/>
          </a:xfrm>
          <a:solidFill>
            <a:schemeClr val="accent5">
              <a:lumMod val="60000"/>
              <a:lumOff val="40000"/>
            </a:schemeClr>
          </a:solidFill>
        </p:spPr>
        <p:txBody>
          <a:bodyPr/>
          <a:lstStyle/>
          <a:p>
            <a:pPr>
              <a:lnSpc>
                <a:spcPct val="150000"/>
              </a:lnSpc>
            </a:pPr>
            <a:r>
              <a:rPr lang="fa-IR" sz="2800" dirty="0">
                <a:cs typeface="B Zar" panose="00000400000000000000" pitchFamily="2" charset="-78"/>
              </a:rPr>
              <a:t>ب. امتحان کتبی: در مورد </a:t>
            </a:r>
            <a:r>
              <a:rPr lang="fa-IR" sz="2800" dirty="0" smtClean="0">
                <a:cs typeface="B Zar" panose="00000400000000000000" pitchFamily="2" charset="-78"/>
              </a:rPr>
              <a:t>همه ی </a:t>
            </a:r>
            <a:r>
              <a:rPr lang="fa-IR" sz="2800" dirty="0">
                <a:cs typeface="B Zar" panose="00000400000000000000" pitchFamily="2" charset="-78"/>
              </a:rPr>
              <a:t>درس‌ها به جز روخوانی و دروسی عملی به کار می‌رود؛</a:t>
            </a:r>
            <a:br>
              <a:rPr lang="fa-IR" sz="2800" dirty="0">
                <a:cs typeface="B Zar" panose="00000400000000000000" pitchFamily="2" charset="-78"/>
              </a:rPr>
            </a:br>
            <a:r>
              <a:rPr lang="fa-IR" sz="2800" dirty="0">
                <a:cs typeface="B Zar" panose="00000400000000000000" pitchFamily="2" charset="-78"/>
              </a:rPr>
              <a:t>ج. امتحان عملی: برای سنجش مهارت دانش‌آموزان در کارهای عملی مانند نقاشی، ورزش و... به کار می‌رود</a:t>
            </a:r>
            <a:r>
              <a:rPr lang="fa-IR" dirty="0">
                <a:cs typeface="B Nazanin" panose="00000400000000000000" pitchFamily="2" charset="-78"/>
              </a:rPr>
              <a:t>.</a:t>
            </a:r>
            <a:endParaRPr lang="en-US" dirty="0">
              <a:cs typeface="B Nazanin" panose="00000400000000000000" pitchFamily="2" charset="-78"/>
            </a:endParaRPr>
          </a:p>
          <a:p>
            <a:endParaRPr lang="fa-IR"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780" y="2595093"/>
            <a:ext cx="7302322" cy="3406462"/>
          </a:xfrm>
          <a:prstGeom prst="rect">
            <a:avLst/>
          </a:prstGeom>
        </p:spPr>
      </p:pic>
    </p:spTree>
    <p:extLst>
      <p:ext uri="{BB962C8B-B14F-4D97-AF65-F5344CB8AC3E}">
        <p14:creationId xmlns:p14="http://schemas.microsoft.com/office/powerpoint/2010/main" val="11059033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r>
              <a:rPr lang="fa-IR" dirty="0" smtClean="0">
                <a:solidFill>
                  <a:srgbClr val="FF0000"/>
                </a:solidFill>
                <a:cs typeface="B Zar" panose="00000400000000000000" pitchFamily="2" charset="-78"/>
              </a:rPr>
              <a:t>اهداف امتحان</a:t>
            </a:r>
            <a:endParaRPr lang="fa-IR" dirty="0">
              <a:solidFill>
                <a:srgbClr val="FF0000"/>
              </a:solidFill>
              <a:cs typeface="B Zar" panose="00000400000000000000" pitchFamily="2" charset="-78"/>
            </a:endParaRPr>
          </a:p>
        </p:txBody>
      </p:sp>
      <p:sp>
        <p:nvSpPr>
          <p:cNvPr id="3" name="Content Placeholder 2"/>
          <p:cNvSpPr>
            <a:spLocks noGrp="1"/>
          </p:cNvSpPr>
          <p:nvPr>
            <p:ph idx="1"/>
          </p:nvPr>
        </p:nvSpPr>
        <p:spPr>
          <a:solidFill>
            <a:schemeClr val="accent5">
              <a:lumMod val="60000"/>
              <a:lumOff val="40000"/>
            </a:schemeClr>
          </a:solidFill>
        </p:spPr>
        <p:txBody>
          <a:bodyPr>
            <a:normAutofit fontScale="70000" lnSpcReduction="20000"/>
          </a:bodyPr>
          <a:lstStyle/>
          <a:p>
            <a:pPr marL="0" indent="0">
              <a:lnSpc>
                <a:spcPct val="150000"/>
              </a:lnSpc>
              <a:buNone/>
            </a:pPr>
            <a:r>
              <a:rPr lang="fa-IR" sz="3300" dirty="0">
                <a:cs typeface="B Zar" panose="00000400000000000000" pitchFamily="2" charset="-78"/>
              </a:rPr>
              <a:t/>
            </a:r>
            <a:br>
              <a:rPr lang="fa-IR" sz="3300" dirty="0">
                <a:cs typeface="B Zar" panose="00000400000000000000" pitchFamily="2" charset="-78"/>
              </a:rPr>
            </a:br>
            <a:r>
              <a:rPr lang="fa-IR" sz="3300" dirty="0">
                <a:cs typeface="B Zar" panose="00000400000000000000" pitchFamily="2" charset="-78"/>
              </a:rPr>
              <a:t>۱. کمک به یادگیری دانش‌آموز: امتحان در دروسی که با رعایت اصول علمی ارزشیابی انجام گیرد، اطلاعات مفیدی دربارهٔ میزان پیشرفت دانش‌آموزان در جهت هدف‌های درسی و نیز شواهدی دربارهٔ نارسایی‌های یادگیری بعضی از دانش‌آموزان به دست می‌دهد؛</a:t>
            </a:r>
            <a:br>
              <a:rPr lang="fa-IR" sz="3300" dirty="0">
                <a:cs typeface="B Zar" panose="00000400000000000000" pitchFamily="2" charset="-78"/>
              </a:rPr>
            </a:br>
            <a:r>
              <a:rPr lang="fa-IR" sz="3300" dirty="0">
                <a:cs typeface="B Zar" panose="00000400000000000000" pitchFamily="2" charset="-78"/>
              </a:rPr>
              <a:t>۲. برانگیختن رغبت دانش‌آموزان بهیادگیری: امتحان اگر براساس اصول صحیح انجام گیرد، یکی از بهترین روش‌ها برای ایجاد و افزایش علاقه دانش‌آموزان به مطالعه و یادگیری است؛</a:t>
            </a:r>
            <a:r>
              <a:rPr lang="fa-IR" dirty="0"/>
              <a:t/>
            </a:r>
            <a:br>
              <a:rPr lang="fa-IR" dirty="0"/>
            </a:br>
            <a:endParaRPr lang="fa-IR" dirty="0"/>
          </a:p>
        </p:txBody>
      </p:sp>
    </p:spTree>
    <p:extLst>
      <p:ext uri="{BB962C8B-B14F-4D97-AF65-F5344CB8AC3E}">
        <p14:creationId xmlns:p14="http://schemas.microsoft.com/office/powerpoint/2010/main" val="24079347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FF0000"/>
                </a:solidFill>
                <a:cs typeface="B Zar" panose="00000400000000000000" pitchFamily="2" charset="-78"/>
              </a:rPr>
              <a:t>اهداف امتحان</a:t>
            </a:r>
          </a:p>
        </p:txBody>
      </p:sp>
      <p:sp>
        <p:nvSpPr>
          <p:cNvPr id="3" name="Content Placeholder 2"/>
          <p:cNvSpPr>
            <a:spLocks noGrp="1"/>
          </p:cNvSpPr>
          <p:nvPr>
            <p:ph idx="1"/>
          </p:nvPr>
        </p:nvSpPr>
        <p:spPr>
          <a:xfrm>
            <a:off x="1295401" y="2556932"/>
            <a:ext cx="9601196" cy="3682882"/>
          </a:xfrm>
          <a:solidFill>
            <a:schemeClr val="accent5">
              <a:lumMod val="60000"/>
              <a:lumOff val="40000"/>
            </a:schemeClr>
          </a:solidFill>
        </p:spPr>
        <p:txBody>
          <a:bodyPr>
            <a:normAutofit fontScale="77500" lnSpcReduction="20000"/>
          </a:bodyPr>
          <a:lstStyle/>
          <a:p>
            <a:pPr>
              <a:lnSpc>
                <a:spcPct val="160000"/>
              </a:lnSpc>
            </a:pPr>
            <a:r>
              <a:rPr lang="fa-IR" sz="3100" dirty="0">
                <a:cs typeface="B Zar" panose="00000400000000000000" pitchFamily="2" charset="-78"/>
              </a:rPr>
              <a:t>. تصمیم‌گیری برای شروع مراحل بعدی تدریس: چون یادگیری جریانی متوالی و به هم پیوسته است و موفّقیت در هر مرحله مستلزم فراگیری و کسب مهارت در مراحل پیشین است، امتحان کمک می‌کند تا سطح آمادگی و پیشرفت دانش‌آموزان مشخص شود؛</a:t>
            </a:r>
            <a:br>
              <a:rPr lang="fa-IR" sz="3100" dirty="0">
                <a:cs typeface="B Zar" panose="00000400000000000000" pitchFamily="2" charset="-78"/>
              </a:rPr>
            </a:br>
            <a:r>
              <a:rPr lang="fa-IR" sz="3100" dirty="0">
                <a:cs typeface="B Zar" panose="00000400000000000000" pitchFamily="2" charset="-78"/>
              </a:rPr>
              <a:t>۴. اصلاح روش تدریس؛</a:t>
            </a:r>
            <a:br>
              <a:rPr lang="fa-IR" sz="3100" dirty="0">
                <a:cs typeface="B Zar" panose="00000400000000000000" pitchFamily="2" charset="-78"/>
              </a:rPr>
            </a:br>
            <a:r>
              <a:rPr lang="fa-IR" sz="3100" dirty="0">
                <a:cs typeface="B Zar" panose="00000400000000000000" pitchFamily="2" charset="-78"/>
              </a:rPr>
              <a:t>۵. ملاک ارتقای دانش‌آموزان و طبقه‌بندی آن‌ها؛</a:t>
            </a:r>
            <a:br>
              <a:rPr lang="fa-IR" sz="3100" dirty="0">
                <a:cs typeface="B Zar" panose="00000400000000000000" pitchFamily="2" charset="-78"/>
              </a:rPr>
            </a:br>
            <a:r>
              <a:rPr lang="fa-IR" sz="3100" dirty="0">
                <a:cs typeface="B Zar" panose="00000400000000000000" pitchFamily="2" charset="-78"/>
              </a:rPr>
              <a:t>۶. کمک به دانش‌آموزان برای آشنایی با هدف‌های درس؛</a:t>
            </a:r>
            <a:r>
              <a:rPr lang="fa-IR" dirty="0">
                <a:cs typeface="B Nazanin" panose="00000400000000000000" pitchFamily="2" charset="-78"/>
              </a:rPr>
              <a:t/>
            </a:r>
            <a:br>
              <a:rPr lang="fa-IR" dirty="0">
                <a:cs typeface="B Nazanin" panose="00000400000000000000" pitchFamily="2" charset="-78"/>
              </a:rPr>
            </a:br>
            <a:endParaRPr lang="fa-IR" dirty="0">
              <a:cs typeface="B Nazanin" panose="00000400000000000000" pitchFamily="2" charset="-78"/>
            </a:endParaRPr>
          </a:p>
        </p:txBody>
      </p:sp>
    </p:spTree>
    <p:extLst>
      <p:ext uri="{BB962C8B-B14F-4D97-AF65-F5344CB8AC3E}">
        <p14:creationId xmlns:p14="http://schemas.microsoft.com/office/powerpoint/2010/main" val="19570303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smtClean="0">
                <a:solidFill>
                  <a:srgbClr val="FF0000"/>
                </a:solidFill>
                <a:cs typeface="B Zar" panose="00000400000000000000" pitchFamily="2" charset="-78"/>
              </a:rPr>
              <a:t>اهداف امتحان</a:t>
            </a:r>
            <a:endParaRPr lang="fa-IR" dirty="0">
              <a:solidFill>
                <a:srgbClr val="FF0000"/>
              </a:solidFill>
              <a:cs typeface="B Zar" panose="00000400000000000000" pitchFamily="2" charset="-78"/>
            </a:endParaRPr>
          </a:p>
        </p:txBody>
      </p:sp>
      <p:sp>
        <p:nvSpPr>
          <p:cNvPr id="3" name="Content Placeholder 2"/>
          <p:cNvSpPr>
            <a:spLocks noGrp="1"/>
          </p:cNvSpPr>
          <p:nvPr>
            <p:ph idx="1"/>
          </p:nvPr>
        </p:nvSpPr>
        <p:spPr>
          <a:solidFill>
            <a:schemeClr val="accent5">
              <a:lumMod val="60000"/>
              <a:lumOff val="40000"/>
            </a:schemeClr>
          </a:solidFill>
        </p:spPr>
        <p:txBody>
          <a:bodyPr/>
          <a:lstStyle/>
          <a:p>
            <a:pPr>
              <a:lnSpc>
                <a:spcPct val="160000"/>
              </a:lnSpc>
            </a:pPr>
            <a:r>
              <a:rPr lang="fa-IR" sz="2800" dirty="0">
                <a:cs typeface="B Zar" panose="00000400000000000000" pitchFamily="2" charset="-78"/>
              </a:rPr>
              <a:t>۷. تصحیح نتایج و فعالیت‌های دانش‌آموزان و ارایه بازخورد به آن‌ها؛</a:t>
            </a:r>
            <a:br>
              <a:rPr lang="fa-IR" sz="2800" dirty="0">
                <a:cs typeface="B Zar" panose="00000400000000000000" pitchFamily="2" charset="-78"/>
              </a:rPr>
            </a:br>
            <a:r>
              <a:rPr lang="fa-IR" sz="2800" dirty="0">
                <a:cs typeface="B Zar" panose="00000400000000000000" pitchFamily="2" charset="-78"/>
              </a:rPr>
              <a:t>۸. کمک به یادگیری دانش‌آموزان؛</a:t>
            </a:r>
            <a:br>
              <a:rPr lang="fa-IR" sz="2800" dirty="0">
                <a:cs typeface="B Zar" panose="00000400000000000000" pitchFamily="2" charset="-78"/>
              </a:rPr>
            </a:br>
            <a:r>
              <a:rPr lang="fa-IR" sz="2800" dirty="0">
                <a:cs typeface="B Zar" panose="00000400000000000000" pitchFamily="2" charset="-78"/>
              </a:rPr>
              <a:t>۹. شناخت هر چه بیشتر توانمندی‌ها </a:t>
            </a:r>
            <a:r>
              <a:rPr lang="fa-IR" sz="2800" dirty="0" smtClean="0">
                <a:cs typeface="B Zar" panose="00000400000000000000" pitchFamily="2" charset="-78"/>
              </a:rPr>
              <a:t>واستعداد‌های </a:t>
            </a:r>
            <a:r>
              <a:rPr lang="fa-IR" sz="2800" dirty="0">
                <a:cs typeface="B Zar" panose="00000400000000000000" pitchFamily="2" charset="-78"/>
              </a:rPr>
              <a:t>مختلف دانش‌آموزان؛</a:t>
            </a:r>
            <a:br>
              <a:rPr lang="fa-IR" sz="2800" dirty="0">
                <a:cs typeface="B Zar" panose="00000400000000000000" pitchFamily="2" charset="-78"/>
              </a:rPr>
            </a:br>
            <a:r>
              <a:rPr lang="fa-IR" sz="2800" dirty="0">
                <a:cs typeface="B Zar" panose="00000400000000000000" pitchFamily="2" charset="-78"/>
              </a:rPr>
              <a:t>۱۰. تأکید بر موضوعات و نکات عمده دروس.</a:t>
            </a:r>
          </a:p>
          <a:p>
            <a:endParaRPr lang="fa-IR" dirty="0"/>
          </a:p>
        </p:txBody>
      </p:sp>
    </p:spTree>
    <p:extLst>
      <p:ext uri="{BB962C8B-B14F-4D97-AF65-F5344CB8AC3E}">
        <p14:creationId xmlns:p14="http://schemas.microsoft.com/office/powerpoint/2010/main" val="18788976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FF0000"/>
                </a:solidFill>
                <a:cs typeface="B Zar" panose="00000400000000000000" pitchFamily="2" charset="-78"/>
              </a:rPr>
              <a:t>اضطراب امتحان</a:t>
            </a:r>
          </a:p>
        </p:txBody>
      </p:sp>
      <p:sp>
        <p:nvSpPr>
          <p:cNvPr id="3" name="Content Placeholder 2"/>
          <p:cNvSpPr>
            <a:spLocks noGrp="1"/>
          </p:cNvSpPr>
          <p:nvPr>
            <p:ph idx="1"/>
          </p:nvPr>
        </p:nvSpPr>
        <p:spPr>
          <a:solidFill>
            <a:schemeClr val="accent5">
              <a:lumMod val="60000"/>
              <a:lumOff val="40000"/>
            </a:schemeClr>
          </a:solidFill>
        </p:spPr>
        <p:txBody>
          <a:bodyPr>
            <a:normAutofit lnSpcReduction="10000"/>
          </a:bodyPr>
          <a:lstStyle/>
          <a:p>
            <a:pPr>
              <a:lnSpc>
                <a:spcPct val="150000"/>
              </a:lnSpc>
            </a:pPr>
            <a:r>
              <a:rPr lang="fa-IR" sz="2800" dirty="0">
                <a:cs typeface="B Zar" panose="00000400000000000000" pitchFamily="2" charset="-78"/>
              </a:rPr>
              <a:t>افراد دارای اضطراب امتحان بالا در مقایسه با افراد دارای اضطراب امتحان پایین حواس پرتی بیشتری دارند و از خودشان ناراضی ترند. این افراد وقتی که در یک موقعیت ارزیابی قرار گیرند، از خود پاسخ‌های منفی و خود مدارانه‌ای نشان می‌دهند که موجب می‌شود گذشت زمان آهسته‌تر به نظر آید و در تکلیف در دست اقدام اختلال به وجود آید.</a:t>
            </a:r>
            <a:endParaRPr lang="en-US" sz="2800" dirty="0">
              <a:cs typeface="B Zar" panose="00000400000000000000" pitchFamily="2" charset="-78"/>
            </a:endParaRPr>
          </a:p>
          <a:p>
            <a:endParaRPr lang="fa-IR" dirty="0"/>
          </a:p>
        </p:txBody>
      </p:sp>
    </p:spTree>
    <p:extLst>
      <p:ext uri="{BB962C8B-B14F-4D97-AF65-F5344CB8AC3E}">
        <p14:creationId xmlns:p14="http://schemas.microsoft.com/office/powerpoint/2010/main" val="29373540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FF0000"/>
                </a:solidFill>
                <a:cs typeface="B Zar" panose="00000400000000000000" pitchFamily="2" charset="-78"/>
              </a:rPr>
              <a:t>اضطراب امتحان</a:t>
            </a:r>
          </a:p>
        </p:txBody>
      </p:sp>
      <p:sp>
        <p:nvSpPr>
          <p:cNvPr id="3" name="Content Placeholder 2"/>
          <p:cNvSpPr>
            <a:spLocks noGrp="1"/>
          </p:cNvSpPr>
          <p:nvPr>
            <p:ph idx="1"/>
          </p:nvPr>
        </p:nvSpPr>
        <p:spPr>
          <a:solidFill>
            <a:schemeClr val="accent5">
              <a:lumMod val="60000"/>
              <a:lumOff val="40000"/>
            </a:schemeClr>
          </a:solidFill>
        </p:spPr>
        <p:txBody>
          <a:bodyPr>
            <a:normAutofit/>
          </a:bodyPr>
          <a:lstStyle/>
          <a:p>
            <a:pPr>
              <a:lnSpc>
                <a:spcPct val="150000"/>
              </a:lnSpc>
            </a:pPr>
            <a:r>
              <a:rPr lang="fa-IR" sz="2800" dirty="0">
                <a:cs typeface="B Zar" panose="00000400000000000000" pitchFamily="2" charset="-78"/>
              </a:rPr>
              <a:t>امتحان در هر دوره و زمانی موجب پیدایش اضطراب و ترس در افراد است. خواه این امتحان مربوط به کلاس اوّل باشد یا مربوط به آزمایش کنکور سراسری. امتحان، امتحان است. خواه این امتحان مربوط به امتحان رانندگی باشد یا مصاحبه برای استخدام در شرکت یا مؤسسه ای.</a:t>
            </a:r>
          </a:p>
        </p:txBody>
      </p:sp>
    </p:spTree>
    <p:extLst>
      <p:ext uri="{BB962C8B-B14F-4D97-AF65-F5344CB8AC3E}">
        <p14:creationId xmlns:p14="http://schemas.microsoft.com/office/powerpoint/2010/main" val="2681932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FF0000"/>
                </a:solidFill>
                <a:cs typeface="B Zar" panose="00000400000000000000" pitchFamily="2" charset="-78"/>
              </a:rPr>
              <a:t>اضطراب امتحان</a:t>
            </a:r>
          </a:p>
        </p:txBody>
      </p:sp>
      <p:sp>
        <p:nvSpPr>
          <p:cNvPr id="3" name="Content Placeholder 2"/>
          <p:cNvSpPr>
            <a:spLocks noGrp="1"/>
          </p:cNvSpPr>
          <p:nvPr>
            <p:ph idx="1"/>
          </p:nvPr>
        </p:nvSpPr>
        <p:spPr>
          <a:solidFill>
            <a:schemeClr val="accent5">
              <a:lumMod val="60000"/>
              <a:lumOff val="40000"/>
            </a:schemeClr>
          </a:solidFill>
        </p:spPr>
        <p:txBody>
          <a:bodyPr>
            <a:normAutofit fontScale="92500" lnSpcReduction="20000"/>
          </a:bodyPr>
          <a:lstStyle/>
          <a:p>
            <a:pPr>
              <a:lnSpc>
                <a:spcPct val="150000"/>
              </a:lnSpc>
            </a:pPr>
            <a:r>
              <a:rPr lang="fa-IR" sz="2800" dirty="0">
                <a:cs typeface="B Zar" panose="00000400000000000000" pitchFamily="2" charset="-78"/>
              </a:rPr>
              <a:t>هولند ورث و همکاران (۱۹۸۹) چهار نوع دارای اضطراب امتحان مهم هستند مطرح نمودند:</a:t>
            </a:r>
            <a:br>
              <a:rPr lang="fa-IR" sz="2800" dirty="0">
                <a:cs typeface="B Zar" panose="00000400000000000000" pitchFamily="2" charset="-78"/>
              </a:rPr>
            </a:br>
            <a:r>
              <a:rPr lang="fa-IR" sz="2800" dirty="0">
                <a:cs typeface="B Zar" panose="00000400000000000000" pitchFamily="2" charset="-78"/>
              </a:rPr>
              <a:t>الف. ارزیابی‌های مثبت از عملکرد؛</a:t>
            </a:r>
            <a:br>
              <a:rPr lang="fa-IR" sz="2800" dirty="0">
                <a:cs typeface="B Zar" panose="00000400000000000000" pitchFamily="2" charset="-78"/>
              </a:rPr>
            </a:br>
            <a:r>
              <a:rPr lang="fa-IR" sz="2800" dirty="0">
                <a:cs typeface="B Zar" panose="00000400000000000000" pitchFamily="2" charset="-78"/>
              </a:rPr>
              <a:t>ب. ارزیابی‌های منفی از عملکرد؛</a:t>
            </a:r>
            <a:br>
              <a:rPr lang="fa-IR" sz="2800" dirty="0">
                <a:cs typeface="B Zar" panose="00000400000000000000" pitchFamily="2" charset="-78"/>
              </a:rPr>
            </a:br>
            <a:r>
              <a:rPr lang="fa-IR" sz="2800" dirty="0">
                <a:cs typeface="B Zar" panose="00000400000000000000" pitchFamily="2" charset="-78"/>
              </a:rPr>
              <a:t>ج. افکار مرتبط با تکلیف؛</a:t>
            </a:r>
            <a:br>
              <a:rPr lang="fa-IR" sz="2800" dirty="0">
                <a:cs typeface="B Zar" panose="00000400000000000000" pitchFamily="2" charset="-78"/>
              </a:rPr>
            </a:br>
            <a:r>
              <a:rPr lang="fa-IR" sz="2800" dirty="0">
                <a:cs typeface="B Zar" panose="00000400000000000000" pitchFamily="2" charset="-78"/>
              </a:rPr>
              <a:t>د. افکار نامرتبط با تکلیف.</a:t>
            </a:r>
            <a:r>
              <a:rPr lang="fa-IR" dirty="0">
                <a:cs typeface="B Nazanin" panose="00000400000000000000" pitchFamily="2" charset="-78"/>
              </a:rPr>
              <a:t/>
            </a:r>
            <a:br>
              <a:rPr lang="fa-IR" dirty="0">
                <a:cs typeface="B Nazanin" panose="00000400000000000000" pitchFamily="2" charset="-78"/>
              </a:rPr>
            </a:br>
            <a:endParaRPr lang="fa-IR" dirty="0">
              <a:cs typeface="B Nazanin" panose="00000400000000000000" pitchFamily="2" charset="-78"/>
            </a:endParaRPr>
          </a:p>
        </p:txBody>
      </p:sp>
    </p:spTree>
    <p:extLst>
      <p:ext uri="{BB962C8B-B14F-4D97-AF65-F5344CB8AC3E}">
        <p14:creationId xmlns:p14="http://schemas.microsoft.com/office/powerpoint/2010/main" val="7442689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FF0000"/>
                </a:solidFill>
                <a:cs typeface="B Zar" panose="00000400000000000000" pitchFamily="2" charset="-78"/>
              </a:rPr>
              <a:t>اضطراب امتحان</a:t>
            </a:r>
          </a:p>
        </p:txBody>
      </p:sp>
      <p:sp>
        <p:nvSpPr>
          <p:cNvPr id="3" name="Content Placeholder 2"/>
          <p:cNvSpPr>
            <a:spLocks noGrp="1"/>
          </p:cNvSpPr>
          <p:nvPr>
            <p:ph idx="1"/>
          </p:nvPr>
        </p:nvSpPr>
        <p:spPr>
          <a:solidFill>
            <a:schemeClr val="accent5">
              <a:lumMod val="60000"/>
              <a:lumOff val="40000"/>
            </a:schemeClr>
          </a:solidFill>
        </p:spPr>
        <p:txBody>
          <a:bodyPr>
            <a:normAutofit/>
          </a:bodyPr>
          <a:lstStyle/>
          <a:p>
            <a:pPr>
              <a:lnSpc>
                <a:spcPct val="150000"/>
              </a:lnSpc>
            </a:pPr>
            <a:r>
              <a:rPr lang="fa-IR" sz="2800" dirty="0">
                <a:cs typeface="B Zar" panose="00000400000000000000" pitchFamily="2" charset="-78"/>
              </a:rPr>
              <a:t>افکار مرتبط با تکلیف و ارزیابی‌های مثبت به عملکرد کمک می‌کنند و لذا «تسهیل کننده تکلیف» هستند، در حالی که افکار نامرتبط با تکلیف و ارزیابی‌های منفی به عملکرد آسیب می‌رسانند و لذا «بازدارنده‌های تکلیف» نامیده </a:t>
            </a:r>
            <a:r>
              <a:rPr lang="fa-IR" sz="2800" dirty="0" smtClean="0">
                <a:cs typeface="B Zar" panose="00000400000000000000" pitchFamily="2" charset="-78"/>
              </a:rPr>
              <a:t>می‌شوند.</a:t>
            </a:r>
            <a:endParaRPr lang="en-US" sz="2800" dirty="0">
              <a:cs typeface="B Zar" panose="00000400000000000000" pitchFamily="2" charset="-78"/>
            </a:endParaRPr>
          </a:p>
          <a:p>
            <a:pPr>
              <a:lnSpc>
                <a:spcPct val="150000"/>
              </a:lnSpc>
            </a:pPr>
            <a:endParaRPr lang="fa-IR" dirty="0">
              <a:cs typeface="B Nazanin" panose="00000400000000000000" pitchFamily="2" charset="-78"/>
            </a:endParaRPr>
          </a:p>
        </p:txBody>
      </p:sp>
    </p:spTree>
    <p:extLst>
      <p:ext uri="{BB962C8B-B14F-4D97-AF65-F5344CB8AC3E}">
        <p14:creationId xmlns:p14="http://schemas.microsoft.com/office/powerpoint/2010/main" val="23259853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FF0000"/>
                </a:solidFill>
                <a:cs typeface="B Zar" panose="00000400000000000000" pitchFamily="2" charset="-78"/>
              </a:rPr>
              <a:t>اضطراب امتحان</a:t>
            </a:r>
          </a:p>
        </p:txBody>
      </p:sp>
      <p:sp>
        <p:nvSpPr>
          <p:cNvPr id="3" name="Content Placeholder 2"/>
          <p:cNvSpPr>
            <a:spLocks noGrp="1"/>
          </p:cNvSpPr>
          <p:nvPr>
            <p:ph idx="1"/>
          </p:nvPr>
        </p:nvSpPr>
        <p:spPr>
          <a:solidFill>
            <a:schemeClr val="accent5">
              <a:lumMod val="60000"/>
              <a:lumOff val="40000"/>
            </a:schemeClr>
          </a:solidFill>
        </p:spPr>
        <p:txBody>
          <a:bodyPr/>
          <a:lstStyle/>
          <a:p>
            <a:pPr>
              <a:lnSpc>
                <a:spcPct val="150000"/>
              </a:lnSpc>
            </a:pPr>
            <a:r>
              <a:rPr lang="fa-IR" dirty="0">
                <a:cs typeface="B Zar" panose="00000400000000000000" pitchFamily="2" charset="-78"/>
              </a:rPr>
              <a:t>. افراد دارای اضطراب امتحان بالا گزارش می‌دهند که بیشتر از افکار باز دارنده تکلیف، از جمله مقایسه‌های اجتماعی نادرست و ناخوشایند در مورد عملکردشان و نیز افکار نامرتبط با تکلیف در مورد فرار از موقعیت امتحان و ناتوانی در توجّه و تمرکز استفاده می‌کنند.</a:t>
            </a:r>
          </a:p>
          <a:p>
            <a:pPr>
              <a:lnSpc>
                <a:spcPct val="160000"/>
              </a:lnSpc>
            </a:pPr>
            <a:r>
              <a:rPr lang="fa-IR" dirty="0">
                <a:cs typeface="B Zar" panose="00000400000000000000" pitchFamily="2" charset="-78"/>
              </a:rPr>
              <a:t>در مقابل، افراد دارای اضطراب امتحان پایین بیشتر گزارش می‌دهند که از خود </a:t>
            </a:r>
            <a:r>
              <a:rPr lang="fa-IR" dirty="0" smtClean="0">
                <a:cs typeface="B Zar" panose="00000400000000000000" pitchFamily="2" charset="-78"/>
              </a:rPr>
              <a:t>آموزی‌های مرتبط </a:t>
            </a:r>
            <a:r>
              <a:rPr lang="fa-IR" dirty="0">
                <a:cs typeface="B Zar" panose="00000400000000000000" pitchFamily="2" charset="-78"/>
              </a:rPr>
              <a:t>با تکلیف و ارزشیابی‌های مثبت استفاده می‌کنند</a:t>
            </a:r>
          </a:p>
        </p:txBody>
      </p:sp>
    </p:spTree>
    <p:extLst>
      <p:ext uri="{BB962C8B-B14F-4D97-AF65-F5344CB8AC3E}">
        <p14:creationId xmlns:p14="http://schemas.microsoft.com/office/powerpoint/2010/main" val="2361514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fa-IR" b="1" dirty="0" smtClean="0">
                <a:solidFill>
                  <a:srgbClr val="FF0000"/>
                </a:solidFill>
                <a:cs typeface="B Zar" panose="00000400000000000000" pitchFamily="2" charset="-78"/>
              </a:rPr>
              <a:t>اضطراب</a:t>
            </a:r>
            <a:endParaRPr lang="fa-IR" b="1" dirty="0">
              <a:solidFill>
                <a:srgbClr val="FF0000"/>
              </a:solidFill>
              <a:cs typeface="B Zar" panose="00000400000000000000" pitchFamily="2" charset="-78"/>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a:lnSpc>
                <a:spcPct val="150000"/>
              </a:lnSpc>
            </a:pPr>
            <a:r>
              <a:rPr lang="fa-IR" b="1" dirty="0" smtClean="0">
                <a:cs typeface="B Nazanin" panose="00000400000000000000" pitchFamily="2" charset="-78"/>
              </a:rPr>
              <a:t> </a:t>
            </a:r>
            <a:r>
              <a:rPr lang="fa-IR" b="1" dirty="0" smtClean="0">
                <a:cs typeface="B Zar" panose="00000400000000000000" pitchFamily="2" charset="-78"/>
              </a:rPr>
              <a:t>این نوع اضطراب است که استعدادها را تخریب می‌کند، مشکلاتی در تمرکز و حافظه به بار می‌آورد، باعث رفتارهای ناشیانه و ناپخته می‌شود و فرد مبتلا نمی‌تواند با شرایط موجود زندگی و محیطش رو به رو شود و با آن‌ها کنار بیاید.</a:t>
            </a:r>
            <a:endParaRPr lang="en-US" b="1" dirty="0" smtClean="0">
              <a:cs typeface="B Zar" panose="00000400000000000000" pitchFamily="2" charset="-78"/>
            </a:endParaRPr>
          </a:p>
          <a:p>
            <a:pPr>
              <a:lnSpc>
                <a:spcPct val="150000"/>
              </a:lnSpc>
            </a:pPr>
            <a:r>
              <a:rPr lang="fa-IR" b="1" dirty="0" smtClean="0">
                <a:cs typeface="B Zar" panose="00000400000000000000" pitchFamily="2" charset="-78"/>
              </a:rPr>
              <a:t> به خصوص چون این شخص به زعم خود سعی می‌کند از شرایطی که منجر به افزایش اضطراب در او می‌شود دوری کند، بیشتر گرفتار می‌شود.</a:t>
            </a:r>
            <a:endParaRPr lang="en-US" b="1" dirty="0" smtClean="0">
              <a:cs typeface="B Zar" panose="00000400000000000000" pitchFamily="2" charset="-78"/>
            </a:endParaRPr>
          </a:p>
          <a:p>
            <a:endParaRPr lang="fa-IR" b="1" dirty="0"/>
          </a:p>
        </p:txBody>
      </p:sp>
    </p:spTree>
    <p:extLst>
      <p:ext uri="{BB962C8B-B14F-4D97-AF65-F5344CB8AC3E}">
        <p14:creationId xmlns:p14="http://schemas.microsoft.com/office/powerpoint/2010/main" val="10613432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normAutofit fontScale="90000"/>
          </a:bodyPr>
          <a:lstStyle/>
          <a:p>
            <a:pPr algn="ctr"/>
            <a:r>
              <a:rPr lang="fa-IR" dirty="0">
                <a:solidFill>
                  <a:srgbClr val="FF0000"/>
                </a:solidFill>
                <a:cs typeface="B Zar" panose="00000400000000000000" pitchFamily="2" charset="-78"/>
              </a:rPr>
              <a:t>تعريف اضطراب امتحان </a:t>
            </a:r>
            <a:r>
              <a:rPr lang="en-US" dirty="0">
                <a:cs typeface="B Nazanin" panose="00000400000000000000" pitchFamily="2" charset="-78"/>
              </a:rPr>
              <a:t/>
            </a:r>
            <a:br>
              <a:rPr lang="en-US" dirty="0">
                <a:cs typeface="B Nazanin" panose="00000400000000000000" pitchFamily="2" charset="-78"/>
              </a:rPr>
            </a:br>
            <a:endParaRPr lang="fa-IR" dirty="0">
              <a:cs typeface="B Nazanin" panose="00000400000000000000" pitchFamily="2" charset="-78"/>
            </a:endParaRPr>
          </a:p>
        </p:txBody>
      </p:sp>
      <p:sp>
        <p:nvSpPr>
          <p:cNvPr id="3" name="Content Placeholder 2"/>
          <p:cNvSpPr>
            <a:spLocks noGrp="1"/>
          </p:cNvSpPr>
          <p:nvPr>
            <p:ph idx="1"/>
          </p:nvPr>
        </p:nvSpPr>
        <p:spPr>
          <a:solidFill>
            <a:schemeClr val="accent5">
              <a:lumMod val="60000"/>
              <a:lumOff val="40000"/>
            </a:schemeClr>
          </a:solidFill>
        </p:spPr>
        <p:txBody>
          <a:bodyPr>
            <a:normAutofit fontScale="92500"/>
          </a:bodyPr>
          <a:lstStyle/>
          <a:p>
            <a:pPr>
              <a:lnSpc>
                <a:spcPct val="150000"/>
              </a:lnSpc>
            </a:pPr>
            <a:r>
              <a:rPr lang="fa-IR" sz="2600" dirty="0" smtClean="0">
                <a:cs typeface="B Zar" panose="00000400000000000000" pitchFamily="2" charset="-78"/>
              </a:rPr>
              <a:t>ساراسون </a:t>
            </a:r>
            <a:r>
              <a:rPr lang="fa-IR" sz="2600" dirty="0">
                <a:cs typeface="B Zar" panose="00000400000000000000" pitchFamily="2" charset="-78"/>
              </a:rPr>
              <a:t>(۱۹۷۵) اضطراب امتحان را به این صورت تعریف می‌کند:</a:t>
            </a:r>
            <a:br>
              <a:rPr lang="fa-IR" sz="2600" dirty="0">
                <a:cs typeface="B Zar" panose="00000400000000000000" pitchFamily="2" charset="-78"/>
              </a:rPr>
            </a:br>
            <a:r>
              <a:rPr lang="fa-IR" sz="2600" dirty="0">
                <a:cs typeface="B Zar" panose="00000400000000000000" pitchFamily="2" charset="-78"/>
              </a:rPr>
              <a:t>«نوعی شتغال ذهنی که با </a:t>
            </a:r>
            <a:r>
              <a:rPr lang="fa-IR" sz="2600" dirty="0" smtClean="0">
                <a:cs typeface="B Zar" panose="00000400000000000000" pitchFamily="2" charset="-78"/>
              </a:rPr>
              <a:t>خودآگاهی، </a:t>
            </a:r>
            <a:r>
              <a:rPr lang="fa-IR" sz="2600" dirty="0">
                <a:cs typeface="B Zar" panose="00000400000000000000" pitchFamily="2" charset="-78"/>
              </a:rPr>
              <a:t>شکک و تردید نسبت به </a:t>
            </a:r>
            <a:r>
              <a:rPr lang="fa-IR" sz="2600" dirty="0" smtClean="0">
                <a:cs typeface="B Zar" panose="00000400000000000000" pitchFamily="2" charset="-78"/>
              </a:rPr>
              <a:t>خودو </a:t>
            </a:r>
            <a:r>
              <a:rPr lang="fa-IR" sz="2600" dirty="0">
                <a:cs typeface="B Zar" panose="00000400000000000000" pitchFamily="2" charset="-78"/>
              </a:rPr>
              <a:t>خود </a:t>
            </a:r>
            <a:r>
              <a:rPr lang="fa-IR" sz="2600" dirty="0" smtClean="0">
                <a:cs typeface="B Zar" panose="00000400000000000000" pitchFamily="2" charset="-78"/>
              </a:rPr>
              <a:t>تحقیری مشخص </a:t>
            </a:r>
            <a:r>
              <a:rPr lang="fa-IR" sz="2600" dirty="0">
                <a:cs typeface="B Zar" panose="00000400000000000000" pitchFamily="2" charset="-78"/>
              </a:rPr>
              <a:t>می‌شود</a:t>
            </a:r>
            <a:r>
              <a:rPr lang="fa-IR" sz="2600" dirty="0" smtClean="0">
                <a:cs typeface="B Zar" panose="00000400000000000000" pitchFamily="2" charset="-78"/>
              </a:rPr>
              <a:t>.</a:t>
            </a:r>
          </a:p>
          <a:p>
            <a:pPr>
              <a:lnSpc>
                <a:spcPct val="150000"/>
              </a:lnSpc>
            </a:pPr>
            <a:r>
              <a:rPr lang="fa-IR" sz="2600" dirty="0" smtClean="0">
                <a:cs typeface="B Zar" panose="00000400000000000000" pitchFamily="2" charset="-78"/>
              </a:rPr>
              <a:t> </a:t>
            </a:r>
            <a:r>
              <a:rPr lang="fa-IR" sz="2600" dirty="0">
                <a:cs typeface="B Zar" panose="00000400000000000000" pitchFamily="2" charset="-78"/>
              </a:rPr>
              <a:t>این فعالیت‌های شناختی هم بر رفتار آشکار و هم بر واکنش‌های فیزیولوژیکی تأثیر می‌گذارند... این رفتارها و فعالیت‌های پنهان محصول تاریخچه گذشته فرد فرض می‌شود و به صورت واسطه‌ای بین تجربه و رفتار عمل می‌کند»</a:t>
            </a:r>
            <a:endParaRPr lang="en-US" sz="2600" dirty="0">
              <a:cs typeface="B Zar" panose="00000400000000000000" pitchFamily="2" charset="-78"/>
            </a:endParaRPr>
          </a:p>
          <a:p>
            <a:endParaRPr lang="fa-IR" dirty="0"/>
          </a:p>
        </p:txBody>
      </p:sp>
    </p:spTree>
    <p:extLst>
      <p:ext uri="{BB962C8B-B14F-4D97-AF65-F5344CB8AC3E}">
        <p14:creationId xmlns:p14="http://schemas.microsoft.com/office/powerpoint/2010/main" val="33706279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332963"/>
            <a:ext cx="9601196" cy="4542905"/>
          </a:xfrm>
          <a:solidFill>
            <a:schemeClr val="accent5">
              <a:lumMod val="60000"/>
              <a:lumOff val="40000"/>
            </a:schemeClr>
          </a:solidFill>
        </p:spPr>
        <p:txBody>
          <a:bodyPr>
            <a:noAutofit/>
          </a:bodyPr>
          <a:lstStyle/>
          <a:p>
            <a:pPr>
              <a:lnSpc>
                <a:spcPct val="150000"/>
              </a:lnSpc>
            </a:pPr>
            <a:r>
              <a:rPr lang="fa-IR" dirty="0">
                <a:cs typeface="B Nazanin" panose="00000400000000000000" pitchFamily="2" charset="-78"/>
              </a:rPr>
              <a:t>این اشتغال ذهنی توجّه فرد را به خود جلب می‌کند و در عملکرد آن از طریق کاهش توجّه نسبت به قرینه‌های مرتبط با یک تکلیف اختلال ایجاد می‌نماید و رمز گردانی و انتقال اطلاعات را مختل می‌کند. </a:t>
            </a:r>
            <a:endParaRPr lang="fa-IR" dirty="0" smtClean="0">
              <a:cs typeface="B Nazanin" panose="00000400000000000000" pitchFamily="2" charset="-78"/>
            </a:endParaRPr>
          </a:p>
          <a:p>
            <a:pPr>
              <a:lnSpc>
                <a:spcPct val="150000"/>
              </a:lnSpc>
            </a:pPr>
            <a:r>
              <a:rPr lang="fa-IR" dirty="0" smtClean="0">
                <a:cs typeface="B Nazanin" panose="00000400000000000000" pitchFamily="2" charset="-78"/>
              </a:rPr>
              <a:t>گفتن </a:t>
            </a:r>
            <a:r>
              <a:rPr lang="fa-IR" dirty="0">
                <a:cs typeface="B Nazanin" panose="00000400000000000000" pitchFamily="2" charset="-78"/>
              </a:rPr>
              <a:t>جملاتی به خود در طی یک امتحان مثل «من کودن هستم یا ممکن است قبول نشوم» در توجّه نسبت به یک تکلیف و حل مسأله اختلال ایجاد می‌کند</a:t>
            </a:r>
            <a:r>
              <a:rPr lang="fa-IR" dirty="0" smtClean="0"/>
              <a:t>.</a:t>
            </a:r>
          </a:p>
          <a:p>
            <a:pPr>
              <a:lnSpc>
                <a:spcPct val="150000"/>
              </a:lnSpc>
            </a:pPr>
            <a:r>
              <a:rPr lang="fa-IR" dirty="0" smtClean="0">
                <a:cs typeface="B Nazanin" panose="00000400000000000000" pitchFamily="2" charset="-78"/>
              </a:rPr>
              <a:t>نگرانی، </a:t>
            </a:r>
            <a:r>
              <a:rPr lang="fa-IR" dirty="0">
                <a:cs typeface="B Nazanin" panose="00000400000000000000" pitchFamily="2" charset="-78"/>
              </a:rPr>
              <a:t>بدون تردید با توجّه مرتبط است و از نظر هیجانی فعالیت‌های شناختی را بر </a:t>
            </a:r>
            <a:r>
              <a:rPr lang="fa-IR" dirty="0" smtClean="0">
                <a:cs typeface="B Nazanin" panose="00000400000000000000" pitchFamily="2" charset="-78"/>
              </a:rPr>
              <a:t>می‌انگیزاند.</a:t>
            </a:r>
            <a:endParaRPr lang="fa-IR" dirty="0">
              <a:cs typeface="B Nazanin" panose="00000400000000000000" pitchFamily="2" charset="-78"/>
            </a:endParaRPr>
          </a:p>
        </p:txBody>
      </p:sp>
    </p:spTree>
    <p:extLst>
      <p:ext uri="{BB962C8B-B14F-4D97-AF65-F5344CB8AC3E}">
        <p14:creationId xmlns:p14="http://schemas.microsoft.com/office/powerpoint/2010/main" val="33045926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0325" y="1520183"/>
            <a:ext cx="9601196" cy="3792352"/>
          </a:xfrm>
          <a:solidFill>
            <a:schemeClr val="accent5">
              <a:lumMod val="60000"/>
              <a:lumOff val="40000"/>
            </a:schemeClr>
          </a:solidFill>
        </p:spPr>
        <p:txBody>
          <a:bodyPr>
            <a:noAutofit/>
          </a:bodyPr>
          <a:lstStyle/>
          <a:p>
            <a:pPr lvl="1">
              <a:lnSpc>
                <a:spcPct val="150000"/>
              </a:lnSpc>
            </a:pPr>
            <a:r>
              <a:rPr lang="fa-IR" sz="2400" dirty="0">
                <a:cs typeface="B Zar" panose="00000400000000000000" pitchFamily="2" charset="-78"/>
              </a:rPr>
              <a:t>براساس برآورد پژوهشگران، سالانه حدود ۱۰ میلیون دانش‌آموز در سطوح دبیرستان و ۱۵٪ از دانشجویان دانشگاه‌های امریکا، اضطراب امتحان را تجربه می‌نمایند (هیل، ۱۹۸۴). </a:t>
            </a:r>
            <a:endParaRPr lang="fa-IR" sz="2400" dirty="0" smtClean="0">
              <a:cs typeface="B Zar" panose="00000400000000000000" pitchFamily="2" charset="-78"/>
            </a:endParaRPr>
          </a:p>
          <a:p>
            <a:pPr lvl="1">
              <a:lnSpc>
                <a:spcPct val="150000"/>
              </a:lnSpc>
            </a:pPr>
            <a:r>
              <a:rPr lang="fa-IR" sz="2400" dirty="0" smtClean="0">
                <a:cs typeface="B Zar" panose="00000400000000000000" pitchFamily="2" charset="-78"/>
              </a:rPr>
              <a:t>مطالعات </a:t>
            </a:r>
            <a:r>
              <a:rPr lang="fa-IR" sz="2400" dirty="0">
                <a:cs typeface="B Zar" panose="00000400000000000000" pitchFamily="2" charset="-78"/>
              </a:rPr>
              <a:t>در کشورهای غربی نشان داده‌اند که نمره‌های اضطراب امتحان در مدارس ابتدایی با افزایش سن، بیشتر </a:t>
            </a:r>
            <a:r>
              <a:rPr lang="fa-IR" sz="2400" dirty="0" smtClean="0">
                <a:cs typeface="B Zar" panose="00000400000000000000" pitchFamily="2" charset="-78"/>
              </a:rPr>
              <a:t>می‌شود</a:t>
            </a:r>
          </a:p>
          <a:p>
            <a:pPr lvl="1">
              <a:lnSpc>
                <a:spcPct val="150000"/>
              </a:lnSpc>
            </a:pPr>
            <a:r>
              <a:rPr lang="fa-IR" sz="2400" dirty="0" smtClean="0">
                <a:cs typeface="B Zar" panose="00000400000000000000" pitchFamily="2" charset="-78"/>
              </a:rPr>
              <a:t>. همبستگی </a:t>
            </a:r>
            <a:r>
              <a:rPr lang="fa-IR" sz="2400" dirty="0">
                <a:cs typeface="B Zar" panose="00000400000000000000" pitchFamily="2" charset="-78"/>
              </a:rPr>
              <a:t>اضطراب امتحان با سن، </a:t>
            </a:r>
            <a:r>
              <a:rPr lang="fa-IR" sz="2400" dirty="0" smtClean="0">
                <a:cs typeface="B Zar" panose="00000400000000000000" pitchFamily="2" charset="-78"/>
              </a:rPr>
              <a:t>بیانگر </a:t>
            </a:r>
            <a:r>
              <a:rPr lang="fa-IR" sz="2400" dirty="0">
                <a:cs typeface="B Zar" panose="00000400000000000000" pitchFamily="2" charset="-78"/>
              </a:rPr>
              <a:t>این موضوع است که نمره‌های اضطراب امتحان در کودکان کوچک‌تر، پایین‌تر می‌باشد</a:t>
            </a:r>
            <a:r>
              <a:rPr lang="fa-IR" sz="1600" dirty="0">
                <a:cs typeface="B Zar" panose="00000400000000000000" pitchFamily="2" charset="-78"/>
              </a:rPr>
              <a:t>.</a:t>
            </a:r>
          </a:p>
        </p:txBody>
      </p:sp>
    </p:spTree>
    <p:extLst>
      <p:ext uri="{BB962C8B-B14F-4D97-AF65-F5344CB8AC3E}">
        <p14:creationId xmlns:p14="http://schemas.microsoft.com/office/powerpoint/2010/main" val="1194311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0477" y="1713365"/>
            <a:ext cx="9601196" cy="3318936"/>
          </a:xfrm>
          <a:solidFill>
            <a:schemeClr val="accent5">
              <a:lumMod val="60000"/>
              <a:lumOff val="40000"/>
            </a:schemeClr>
          </a:solidFill>
        </p:spPr>
        <p:txBody>
          <a:bodyPr>
            <a:normAutofit/>
          </a:bodyPr>
          <a:lstStyle/>
          <a:p>
            <a:pPr>
              <a:lnSpc>
                <a:spcPct val="150000"/>
              </a:lnSpc>
            </a:pPr>
            <a:r>
              <a:rPr lang="fa-IR" sz="2800" dirty="0">
                <a:cs typeface="B Zar" panose="00000400000000000000" pitchFamily="2" charset="-78"/>
              </a:rPr>
              <a:t>. زاتس و چاسین (۱۹۸۵) تأکید می‌کنند که زنان تمایل دارند تا عملکرد خود را از آنچه هست کمتر، و مردان بر عکس بیشتر، ارزیابی کنند. آن‌ها دریافتند در حالی که پسران دارای اضطراب امتحان بالا در شرایط استرس آمیز عملکرد ضعیفی نشان می‌دهند، دختران دارای اضطراب امتحان بالا بهتر عمل می‌کنند.</a:t>
            </a:r>
            <a:endParaRPr lang="en-US" sz="2800" dirty="0">
              <a:cs typeface="B Zar" panose="00000400000000000000" pitchFamily="2" charset="-78"/>
            </a:endParaRPr>
          </a:p>
          <a:p>
            <a:endParaRPr lang="fa-IR" dirty="0"/>
          </a:p>
        </p:txBody>
      </p:sp>
    </p:spTree>
    <p:extLst>
      <p:ext uri="{BB962C8B-B14F-4D97-AF65-F5344CB8AC3E}">
        <p14:creationId xmlns:p14="http://schemas.microsoft.com/office/powerpoint/2010/main" val="4545077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1"/>
            <p:extLst>
              <p:ext uri="{D42A27DB-BD31-4B8C-83A1-F6EECF244321}">
                <p14:modId xmlns:p14="http://schemas.microsoft.com/office/powerpoint/2010/main" val="2559900591"/>
              </p:ext>
            </p:extLst>
          </p:nvPr>
        </p:nvGraphicFramePr>
        <p:xfrm>
          <a:off x="1298575" y="2560638"/>
          <a:ext cx="4718050" cy="3309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p:cNvSpPr>
            <a:spLocks noGrp="1"/>
          </p:cNvSpPr>
          <p:nvPr>
            <p:ph sz="half" idx="2"/>
          </p:nvPr>
        </p:nvSpPr>
        <p:spPr>
          <a:xfrm>
            <a:off x="6123388" y="1738648"/>
            <a:ext cx="5210019" cy="4121239"/>
          </a:xfrm>
          <a:solidFill>
            <a:schemeClr val="accent5">
              <a:lumMod val="60000"/>
              <a:lumOff val="40000"/>
            </a:schemeClr>
          </a:solidFill>
        </p:spPr>
        <p:txBody>
          <a:bodyPr>
            <a:normAutofit/>
          </a:bodyPr>
          <a:lstStyle/>
          <a:p>
            <a:pPr>
              <a:lnSpc>
                <a:spcPct val="150000"/>
              </a:lnSpc>
            </a:pPr>
            <a:r>
              <a:rPr lang="fa-IR" dirty="0">
                <a:cs typeface="B Zar" panose="00000400000000000000" pitchFamily="2" charset="-78"/>
              </a:rPr>
              <a:t>افرادی که دارای اضطراب امتحان هستند معمولاً در موقعیت امتحان نیست که دچار اضطراب می شوند، بلکه در دیگر مواقع وموقعیت ها نیز ممکن است حالات اضطراب را نشان دهند که می توان آن ها را به صورت زیر فهرست بندی کرد.</a:t>
            </a:r>
          </a:p>
          <a:p>
            <a:endParaRPr lang="fa-IR" dirty="0"/>
          </a:p>
        </p:txBody>
      </p:sp>
    </p:spTree>
    <p:extLst>
      <p:ext uri="{BB962C8B-B14F-4D97-AF65-F5344CB8AC3E}">
        <p14:creationId xmlns:p14="http://schemas.microsoft.com/office/powerpoint/2010/main" val="31378205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1118241975"/>
              </p:ext>
            </p:extLst>
          </p:nvPr>
        </p:nvGraphicFramePr>
        <p:xfrm>
          <a:off x="1298575" y="2560638"/>
          <a:ext cx="4718050" cy="3309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p:cNvSpPr>
            <a:spLocks noGrp="1"/>
          </p:cNvSpPr>
          <p:nvPr>
            <p:ph sz="half" idx="2"/>
          </p:nvPr>
        </p:nvSpPr>
        <p:spPr>
          <a:solidFill>
            <a:schemeClr val="accent5">
              <a:lumMod val="60000"/>
              <a:lumOff val="40000"/>
            </a:schemeClr>
          </a:solidFill>
        </p:spPr>
        <p:txBody>
          <a:bodyPr>
            <a:normAutofit/>
          </a:bodyPr>
          <a:lstStyle/>
          <a:p>
            <a:pPr>
              <a:lnSpc>
                <a:spcPct val="150000"/>
              </a:lnSpc>
            </a:pPr>
            <a:r>
              <a:rPr lang="fa-IR" sz="2800" dirty="0">
                <a:cs typeface="B Zar" panose="00000400000000000000" pitchFamily="2" charset="-78"/>
              </a:rPr>
              <a:t>کلیه عوامل مؤثر در ایجاد اضطراب </a:t>
            </a:r>
            <a:r>
              <a:rPr lang="fa-IR" sz="2800" dirty="0" smtClean="0">
                <a:cs typeface="B Zar" panose="00000400000000000000" pitchFamily="2" charset="-78"/>
              </a:rPr>
              <a:t>امتحان را میتوان به سه دسته عوامل </a:t>
            </a:r>
            <a:r>
              <a:rPr lang="fa-IR" sz="2800" dirty="0">
                <a:cs typeface="B Zar" panose="00000400000000000000" pitchFamily="2" charset="-78"/>
              </a:rPr>
              <a:t>فردی و شخصیتی، عوامل آموزشگاهی و جامعه ای و عوامل </a:t>
            </a:r>
            <a:r>
              <a:rPr lang="fa-IR" sz="2800" dirty="0" smtClean="0">
                <a:cs typeface="B Zar" panose="00000400000000000000" pitchFamily="2" charset="-78"/>
              </a:rPr>
              <a:t>خانوادگی تقسیم </a:t>
            </a:r>
            <a:r>
              <a:rPr lang="fa-IR" sz="2800" dirty="0">
                <a:cs typeface="B Zar" panose="00000400000000000000" pitchFamily="2" charset="-78"/>
              </a:rPr>
              <a:t>بندی </a:t>
            </a:r>
            <a:r>
              <a:rPr lang="fa-IR" sz="2800" dirty="0" smtClean="0">
                <a:cs typeface="B Zar" panose="00000400000000000000" pitchFamily="2" charset="-78"/>
              </a:rPr>
              <a:t>کرد.</a:t>
            </a:r>
            <a:endParaRPr lang="fa-IR" sz="2800" dirty="0">
              <a:cs typeface="B Zar" panose="00000400000000000000" pitchFamily="2" charset="-78"/>
            </a:endParaRPr>
          </a:p>
        </p:txBody>
      </p:sp>
    </p:spTree>
    <p:extLst>
      <p:ext uri="{BB962C8B-B14F-4D97-AF65-F5344CB8AC3E}">
        <p14:creationId xmlns:p14="http://schemas.microsoft.com/office/powerpoint/2010/main" val="38048548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accent5">
              <a:lumMod val="60000"/>
              <a:lumOff val="40000"/>
            </a:schemeClr>
          </a:solidFill>
        </p:spPr>
        <p:txBody>
          <a:bodyPr/>
          <a:lstStyle/>
          <a:p>
            <a:pPr algn="ctr"/>
            <a:r>
              <a:rPr lang="fa-IR" dirty="0" smtClean="0">
                <a:solidFill>
                  <a:srgbClr val="FF0000"/>
                </a:solidFill>
                <a:cs typeface="B Zar" panose="00000400000000000000" pitchFamily="2" charset="-78"/>
              </a:rPr>
              <a:t>عوامل فردی و شخصیتی</a:t>
            </a:r>
            <a:endParaRPr lang="fa-IR" dirty="0">
              <a:solidFill>
                <a:srgbClr val="FF0000"/>
              </a:solidFill>
              <a:cs typeface="B Zar" panose="00000400000000000000" pitchFamily="2" charset="-78"/>
            </a:endParaRPr>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98575" y="2800191"/>
            <a:ext cx="4718050" cy="2830830"/>
          </a:xfrm>
        </p:spPr>
      </p:pic>
      <p:sp>
        <p:nvSpPr>
          <p:cNvPr id="7" name="Content Placeholder 6"/>
          <p:cNvSpPr>
            <a:spLocks noGrp="1"/>
          </p:cNvSpPr>
          <p:nvPr>
            <p:ph sz="half" idx="2"/>
          </p:nvPr>
        </p:nvSpPr>
        <p:spPr>
          <a:solidFill>
            <a:schemeClr val="accent5">
              <a:lumMod val="60000"/>
              <a:lumOff val="40000"/>
            </a:schemeClr>
          </a:solidFill>
        </p:spPr>
        <p:txBody>
          <a:bodyPr>
            <a:normAutofit lnSpcReduction="10000"/>
          </a:bodyPr>
          <a:lstStyle/>
          <a:p>
            <a:pPr>
              <a:lnSpc>
                <a:spcPct val="150000"/>
              </a:lnSpc>
            </a:pPr>
            <a:r>
              <a:rPr lang="fa-IR" sz="2800" dirty="0">
                <a:cs typeface="B Zar" panose="00000400000000000000" pitchFamily="2" charset="-78"/>
              </a:rPr>
              <a:t>۱. اضطراب </a:t>
            </a:r>
            <a:r>
              <a:rPr lang="fa-IR" sz="2800" dirty="0" smtClean="0">
                <a:cs typeface="B Zar" panose="00000400000000000000" pitchFamily="2" charset="-78"/>
              </a:rPr>
              <a:t>عمومی: </a:t>
            </a:r>
            <a:r>
              <a:rPr lang="fa-IR" sz="2800" dirty="0">
                <a:cs typeface="B Zar" panose="00000400000000000000" pitchFamily="2" charset="-78"/>
              </a:rPr>
              <a:t>بین اضطراب امتحان و اضطراب عمومی که یک خصیصه و صفت شخصیتی است و در افراد مختلفمیزان آن متفاوت است، رابطه وجود دارد</a:t>
            </a:r>
          </a:p>
          <a:p>
            <a:endParaRPr lang="fa-IR" dirty="0"/>
          </a:p>
        </p:txBody>
      </p:sp>
    </p:spTree>
    <p:extLst>
      <p:ext uri="{BB962C8B-B14F-4D97-AF65-F5344CB8AC3E}">
        <p14:creationId xmlns:p14="http://schemas.microsoft.com/office/powerpoint/2010/main" val="3706405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236" y="647281"/>
            <a:ext cx="9601196" cy="1303867"/>
          </a:xfrm>
          <a:solidFill>
            <a:schemeClr val="accent5">
              <a:lumMod val="60000"/>
              <a:lumOff val="40000"/>
            </a:schemeClr>
          </a:solidFill>
        </p:spPr>
        <p:txBody>
          <a:bodyPr/>
          <a:lstStyle/>
          <a:p>
            <a:pPr algn="ctr"/>
            <a:r>
              <a:rPr lang="fa-IR" dirty="0">
                <a:solidFill>
                  <a:srgbClr val="FF0000"/>
                </a:solidFill>
                <a:cs typeface="B Zar" panose="00000400000000000000" pitchFamily="2" charset="-78"/>
              </a:rPr>
              <a:t>عوامل فردی و شخصیتی</a:t>
            </a:r>
          </a:p>
        </p:txBody>
      </p:sp>
      <p:sp>
        <p:nvSpPr>
          <p:cNvPr id="3" name="Content Placeholder 2"/>
          <p:cNvSpPr>
            <a:spLocks noGrp="1"/>
          </p:cNvSpPr>
          <p:nvPr>
            <p:ph idx="1"/>
          </p:nvPr>
        </p:nvSpPr>
        <p:spPr>
          <a:xfrm>
            <a:off x="806003" y="2413610"/>
            <a:ext cx="10515600" cy="3834640"/>
          </a:xfrm>
          <a:solidFill>
            <a:schemeClr val="accent5">
              <a:lumMod val="60000"/>
              <a:lumOff val="40000"/>
            </a:schemeClr>
          </a:solidFill>
        </p:spPr>
        <p:txBody>
          <a:bodyPr>
            <a:normAutofit/>
          </a:bodyPr>
          <a:lstStyle/>
          <a:p>
            <a:pPr>
              <a:lnSpc>
                <a:spcPct val="150000"/>
              </a:lnSpc>
            </a:pPr>
            <a:r>
              <a:rPr lang="fa-IR" dirty="0">
                <a:cs typeface="B Zar" panose="00000400000000000000" pitchFamily="2" charset="-78"/>
              </a:rPr>
              <a:t>۲. عزت </a:t>
            </a:r>
            <a:r>
              <a:rPr lang="fa-IR" dirty="0" smtClean="0">
                <a:cs typeface="B Zar" panose="00000400000000000000" pitchFamily="2" charset="-78"/>
              </a:rPr>
              <a:t>نفس</a:t>
            </a:r>
            <a:r>
              <a:rPr lang="fa-IR" dirty="0">
                <a:cs typeface="B Zar" panose="00000400000000000000" pitchFamily="2" charset="-78"/>
              </a:rPr>
              <a:t>:</a:t>
            </a:r>
            <a:r>
              <a:rPr lang="fa-IR" dirty="0" smtClean="0">
                <a:cs typeface="B Zar" panose="00000400000000000000" pitchFamily="2" charset="-78"/>
              </a:rPr>
              <a:t> عزت </a:t>
            </a:r>
            <a:r>
              <a:rPr lang="fa-IR" dirty="0">
                <a:cs typeface="B Zar" panose="00000400000000000000" pitchFamily="2" charset="-78"/>
              </a:rPr>
              <a:t>نفس میزان ارزش و اعتباری است که یک فرد در زمینه های مختلف زندگی، به ویژه خانوادگی، </a:t>
            </a:r>
            <a:r>
              <a:rPr lang="fa-IR" dirty="0" smtClean="0">
                <a:cs typeface="B Zar" panose="00000400000000000000" pitchFamily="2" charset="-78"/>
              </a:rPr>
              <a:t>تحصیلی،اجتماعی </a:t>
            </a:r>
            <a:r>
              <a:rPr lang="fa-IR" dirty="0">
                <a:cs typeface="B Zar" panose="00000400000000000000" pitchFamily="2" charset="-78"/>
              </a:rPr>
              <a:t>و جسمانی، برای خود قایل است</a:t>
            </a:r>
            <a:r>
              <a:rPr lang="fa-IR" dirty="0" smtClean="0">
                <a:cs typeface="B Zar" panose="00000400000000000000" pitchFamily="2" charset="-78"/>
              </a:rPr>
              <a:t>.</a:t>
            </a:r>
          </a:p>
          <a:p>
            <a:pPr>
              <a:lnSpc>
                <a:spcPct val="150000"/>
              </a:lnSpc>
            </a:pPr>
            <a:r>
              <a:rPr lang="fa-IR" dirty="0" smtClean="0">
                <a:cs typeface="B Zar" panose="00000400000000000000" pitchFamily="2" charset="-78"/>
              </a:rPr>
              <a:t> </a:t>
            </a:r>
            <a:r>
              <a:rPr lang="fa-IR" dirty="0">
                <a:cs typeface="B Zar" panose="00000400000000000000" pitchFamily="2" charset="-78"/>
              </a:rPr>
              <a:t>افراد دارای عزت نفس بالا توانایی برخورد شایسته با امتحان و مشکلات آن را </a:t>
            </a:r>
            <a:r>
              <a:rPr lang="fa-IR" dirty="0" smtClean="0">
                <a:cs typeface="B Zar" panose="00000400000000000000" pitchFamily="2" charset="-78"/>
              </a:rPr>
              <a:t>درخود </a:t>
            </a:r>
            <a:r>
              <a:rPr lang="fa-IR" dirty="0">
                <a:cs typeface="B Zar" panose="00000400000000000000" pitchFamily="2" charset="-78"/>
              </a:rPr>
              <a:t>می بینند، تحت تأثیر تغییرات محیط قرار نمی گیرند و به توانایی های خود اطمینان دارند. </a:t>
            </a:r>
            <a:endParaRPr lang="fa-IR" dirty="0" smtClean="0">
              <a:cs typeface="B Zar" panose="00000400000000000000" pitchFamily="2" charset="-78"/>
            </a:endParaRPr>
          </a:p>
          <a:p>
            <a:pPr>
              <a:lnSpc>
                <a:spcPct val="150000"/>
              </a:lnSpc>
            </a:pPr>
            <a:r>
              <a:rPr lang="fa-IR" dirty="0" smtClean="0">
                <a:cs typeface="B Zar" panose="00000400000000000000" pitchFamily="2" charset="-78"/>
              </a:rPr>
              <a:t>در </a:t>
            </a:r>
            <a:r>
              <a:rPr lang="fa-IR" dirty="0">
                <a:cs typeface="B Zar" panose="00000400000000000000" pitchFamily="2" charset="-78"/>
              </a:rPr>
              <a:t>مقابل، افراد دارای عزت </a:t>
            </a:r>
            <a:r>
              <a:rPr lang="fa-IR" dirty="0" smtClean="0">
                <a:cs typeface="B Zar" panose="00000400000000000000" pitchFamily="2" charset="-78"/>
              </a:rPr>
              <a:t>نفس پایین </a:t>
            </a:r>
            <a:r>
              <a:rPr lang="fa-IR" dirty="0">
                <a:cs typeface="B Zar" panose="00000400000000000000" pitchFamily="2" charset="-78"/>
              </a:rPr>
              <a:t>به دلیل عدم اعتماد و اطمینان به توانایی های خود در موقعیت های اجتماعی، عملکرد ضعیفی </a:t>
            </a:r>
            <a:r>
              <a:rPr lang="fa-IR" dirty="0" smtClean="0">
                <a:cs typeface="B Zar" panose="00000400000000000000" pitchFamily="2" charset="-78"/>
              </a:rPr>
              <a:t>را از خود نشان می دهند.</a:t>
            </a:r>
            <a:endParaRPr lang="fa-IR" dirty="0">
              <a:cs typeface="B Zar"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774" y="647281"/>
            <a:ext cx="2383128" cy="1766329"/>
          </a:xfrm>
          <a:prstGeom prst="rect">
            <a:avLst/>
          </a:prstGeom>
        </p:spPr>
      </p:pic>
    </p:spTree>
    <p:extLst>
      <p:ext uri="{BB962C8B-B14F-4D97-AF65-F5344CB8AC3E}">
        <p14:creationId xmlns:p14="http://schemas.microsoft.com/office/powerpoint/2010/main" val="25875245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FF0000"/>
                </a:solidFill>
                <a:cs typeface="B Zar" panose="00000400000000000000" pitchFamily="2" charset="-78"/>
              </a:rPr>
              <a:t>عوامل فردی و شخصیتی</a:t>
            </a:r>
          </a:p>
        </p:txBody>
      </p:sp>
      <p:sp>
        <p:nvSpPr>
          <p:cNvPr id="3" name="Content Placeholder 2"/>
          <p:cNvSpPr>
            <a:spLocks noGrp="1"/>
          </p:cNvSpPr>
          <p:nvPr>
            <p:ph idx="1"/>
          </p:nvPr>
        </p:nvSpPr>
        <p:spPr>
          <a:xfrm>
            <a:off x="825321" y="2605161"/>
            <a:ext cx="10443692" cy="3575439"/>
          </a:xfrm>
          <a:solidFill>
            <a:schemeClr val="accent5">
              <a:lumMod val="60000"/>
              <a:lumOff val="40000"/>
            </a:schemeClr>
          </a:solidFill>
        </p:spPr>
        <p:txBody>
          <a:bodyPr>
            <a:normAutofit/>
          </a:bodyPr>
          <a:lstStyle/>
          <a:p>
            <a:pPr>
              <a:lnSpc>
                <a:spcPct val="150000"/>
              </a:lnSpc>
            </a:pPr>
            <a:r>
              <a:rPr lang="fa-IR" dirty="0">
                <a:cs typeface="B Nazanin" panose="00000400000000000000" pitchFamily="2" charset="-78"/>
              </a:rPr>
              <a:t>وقتی که دانش آموزان خود را دست کم بگیرند و به توانایی های خود اعتماد نکنند، در آن ها اضطراب به وجود می آید. آنان فکرمی کنند که از عهده حل مسایل بر نمی آیند. خود را با دیگران مقایسه می کنند و در این مقایسه توانایی های دیگران را </a:t>
            </a:r>
            <a:r>
              <a:rPr lang="fa-IR" dirty="0" smtClean="0">
                <a:cs typeface="B Nazanin" panose="00000400000000000000" pitchFamily="2" charset="-78"/>
              </a:rPr>
              <a:t>بر قابلیت </a:t>
            </a:r>
            <a:r>
              <a:rPr lang="fa-IR" dirty="0">
                <a:cs typeface="B Nazanin" panose="00000400000000000000" pitchFamily="2" charset="-78"/>
              </a:rPr>
              <a:t>های خود ترجیح می دهند. آن ها خود را بیش از امتحان در مدار توجّه قرار می دهند، در خود ایجاد انگیزه نمی کنند، خودپنداره منفی پیدا می </a:t>
            </a:r>
            <a:r>
              <a:rPr lang="fa-IR" dirty="0" smtClean="0">
                <a:cs typeface="B Nazanin" panose="00000400000000000000" pitchFamily="2" charset="-78"/>
              </a:rPr>
              <a:t>کنند، </a:t>
            </a:r>
            <a:r>
              <a:rPr lang="fa-IR" dirty="0">
                <a:cs typeface="B Nazanin" panose="00000400000000000000" pitchFamily="2" charset="-78"/>
              </a:rPr>
              <a:t>این دانش آموزان خود رهنمون </a:t>
            </a:r>
            <a:r>
              <a:rPr lang="fa-IR" dirty="0" smtClean="0">
                <a:cs typeface="B Nazanin" panose="00000400000000000000" pitchFamily="2" charset="-78"/>
              </a:rPr>
              <a:t>نیستند و </a:t>
            </a:r>
            <a:r>
              <a:rPr lang="fa-IR" dirty="0">
                <a:cs typeface="B Nazanin" panose="00000400000000000000" pitchFamily="2" charset="-78"/>
              </a:rPr>
              <a:t>باکوچک ترین دگرگونی در موقعیت امتحان خود را می بازند ونمی توانند سازگاری حاصل </a:t>
            </a:r>
            <a:r>
              <a:rPr lang="fa-IR" dirty="0" smtClean="0">
                <a:cs typeface="B Nazanin" panose="00000400000000000000" pitchFamily="2" charset="-78"/>
              </a:rPr>
              <a:t>نمایند.</a:t>
            </a:r>
            <a:endParaRPr lang="fa-IR" dirty="0">
              <a:cs typeface="B Nazanin" panose="00000400000000000000" pitchFamily="2" charset="-78"/>
            </a:endParaRPr>
          </a:p>
          <a:p>
            <a:endParaRPr lang="fa-I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319" y="679251"/>
            <a:ext cx="2383128" cy="1766329"/>
          </a:xfrm>
          <a:prstGeom prst="rect">
            <a:avLst/>
          </a:prstGeom>
        </p:spPr>
      </p:pic>
    </p:spTree>
    <p:extLst>
      <p:ext uri="{BB962C8B-B14F-4D97-AF65-F5344CB8AC3E}">
        <p14:creationId xmlns:p14="http://schemas.microsoft.com/office/powerpoint/2010/main" val="4437513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solidFill>
            <a:schemeClr val="accent5">
              <a:lumMod val="60000"/>
              <a:lumOff val="40000"/>
            </a:schemeClr>
          </a:solidFill>
        </p:spPr>
        <p:txBody>
          <a:bodyPr/>
          <a:lstStyle/>
          <a:p>
            <a:pPr algn="ctr"/>
            <a:r>
              <a:rPr lang="fa-IR" dirty="0" smtClean="0">
                <a:solidFill>
                  <a:srgbClr val="FF0000"/>
                </a:solidFill>
                <a:cs typeface="B Zar" panose="00000400000000000000" pitchFamily="2" charset="-78"/>
              </a:rPr>
              <a:t>هوش</a:t>
            </a:r>
            <a:endParaRPr lang="fa-IR" dirty="0">
              <a:solidFill>
                <a:srgbClr val="FF0000"/>
              </a:solidFill>
              <a:cs typeface="B Zar" panose="00000400000000000000" pitchFamily="2" charset="-78"/>
            </a:endParaRPr>
          </a:p>
        </p:txBody>
      </p:sp>
      <p:sp>
        <p:nvSpPr>
          <p:cNvPr id="12" name="Content Placeholder 11"/>
          <p:cNvSpPr>
            <a:spLocks noGrp="1"/>
          </p:cNvSpPr>
          <p:nvPr>
            <p:ph idx="1"/>
          </p:nvPr>
        </p:nvSpPr>
        <p:spPr>
          <a:xfrm>
            <a:off x="1295401" y="2556932"/>
            <a:ext cx="9601196" cy="3734398"/>
          </a:xfrm>
          <a:solidFill>
            <a:schemeClr val="accent5">
              <a:lumMod val="60000"/>
              <a:lumOff val="40000"/>
            </a:schemeClr>
          </a:solidFill>
        </p:spPr>
        <p:txBody>
          <a:bodyPr>
            <a:normAutofit/>
          </a:bodyPr>
          <a:lstStyle/>
          <a:p>
            <a:pPr>
              <a:lnSpc>
                <a:spcPct val="160000"/>
              </a:lnSpc>
            </a:pPr>
            <a:r>
              <a:rPr lang="fa-IR" dirty="0" smtClean="0">
                <a:cs typeface="B Zar" panose="00000400000000000000" pitchFamily="2" charset="-78"/>
              </a:rPr>
              <a:t>۳. هوش: </a:t>
            </a:r>
            <a:r>
              <a:rPr lang="fa-IR" dirty="0">
                <a:cs typeface="B Zar" panose="00000400000000000000" pitchFamily="2" charset="-78"/>
              </a:rPr>
              <a:t>هوش یک توانایی ذهنی و شناختی است که نقش عمده ای در کلیه رفتارها، فعالیت ها، اندیشه ها و عواطف و هیجان </a:t>
            </a:r>
            <a:r>
              <a:rPr lang="fa-IR" dirty="0" smtClean="0">
                <a:cs typeface="B Zar" panose="00000400000000000000" pitchFamily="2" charset="-78"/>
              </a:rPr>
              <a:t>های آدمی </a:t>
            </a:r>
            <a:r>
              <a:rPr lang="fa-IR" dirty="0">
                <a:cs typeface="B Zar" panose="00000400000000000000" pitchFamily="2" charset="-78"/>
              </a:rPr>
              <a:t>ایفا می کند.</a:t>
            </a:r>
          </a:p>
          <a:p>
            <a:pPr>
              <a:lnSpc>
                <a:spcPct val="160000"/>
              </a:lnSpc>
            </a:pPr>
            <a:r>
              <a:rPr lang="fa-IR" dirty="0">
                <a:cs typeface="B Zar" panose="00000400000000000000" pitchFamily="2" charset="-78"/>
              </a:rPr>
              <a:t>کودکان با سطوح هوشی مختلف از نظر تجربه اضطراب امتحان متفاوت هستند. کودکان دارای بهره هوشی متوسط در مقایسه </a:t>
            </a:r>
            <a:r>
              <a:rPr lang="fa-IR" dirty="0" smtClean="0">
                <a:cs typeface="B Zar" panose="00000400000000000000" pitchFamily="2" charset="-78"/>
              </a:rPr>
              <a:t>باکودکان </a:t>
            </a:r>
            <a:r>
              <a:rPr lang="fa-IR" dirty="0">
                <a:cs typeface="B Zar" panose="00000400000000000000" pitchFamily="2" charset="-78"/>
              </a:rPr>
              <a:t>دارای بهره هوشی بالا و پایین از اضطراب ناتوان کننده تری رنج می برند.</a:t>
            </a:r>
          </a:p>
          <a:p>
            <a:endParaRPr lang="fa-IR"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6686" y="5079772"/>
            <a:ext cx="2228045" cy="1137840"/>
          </a:xfrm>
          <a:prstGeom prst="rect">
            <a:avLst/>
          </a:prstGeom>
        </p:spPr>
      </p:pic>
    </p:spTree>
    <p:extLst>
      <p:ext uri="{BB962C8B-B14F-4D97-AF65-F5344CB8AC3E}">
        <p14:creationId xmlns:p14="http://schemas.microsoft.com/office/powerpoint/2010/main" val="1873672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fa-IR" b="1" dirty="0" smtClean="0">
                <a:solidFill>
                  <a:srgbClr val="FF0000"/>
                </a:solidFill>
                <a:cs typeface="B Zar" panose="00000400000000000000" pitchFamily="2" charset="-78"/>
              </a:rPr>
              <a:t>اضطراب امتحان</a:t>
            </a:r>
            <a:endParaRPr lang="en-US"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marL="0" lvl="0" indent="0" defTabSz="914400">
              <a:lnSpc>
                <a:spcPct val="150000"/>
              </a:lnSpc>
              <a:spcBef>
                <a:spcPts val="0"/>
              </a:spcBef>
              <a:spcAft>
                <a:spcPts val="0"/>
              </a:spcAft>
              <a:buClrTx/>
              <a:buSzTx/>
              <a:buNone/>
            </a:pPr>
            <a:r>
              <a:rPr lang="fa-IR" sz="2800" b="1" dirty="0">
                <a:solidFill>
                  <a:prstClr val="black"/>
                </a:solidFill>
                <a:cs typeface="B Zar" panose="00000400000000000000" pitchFamily="2" charset="-78"/>
              </a:rPr>
              <a:t>هنگامی که فرد نسبت به کارآمدی، عملکرد، </a:t>
            </a:r>
            <a:r>
              <a:rPr lang="fa-IR" sz="2800" b="1" dirty="0" smtClean="0">
                <a:solidFill>
                  <a:prstClr val="black"/>
                </a:solidFill>
                <a:cs typeface="B Zar" panose="00000400000000000000" pitchFamily="2" charset="-78"/>
              </a:rPr>
              <a:t>توانایی</a:t>
            </a:r>
            <a:endParaRPr lang="en-US" sz="2800" b="1" dirty="0" smtClean="0">
              <a:solidFill>
                <a:prstClr val="black"/>
              </a:solidFill>
              <a:cs typeface="B Zar" panose="00000400000000000000" pitchFamily="2" charset="-78"/>
            </a:endParaRPr>
          </a:p>
          <a:p>
            <a:pPr marL="0" lvl="0" indent="0" defTabSz="914400">
              <a:lnSpc>
                <a:spcPct val="150000"/>
              </a:lnSpc>
              <a:spcBef>
                <a:spcPts val="0"/>
              </a:spcBef>
              <a:spcAft>
                <a:spcPts val="0"/>
              </a:spcAft>
              <a:buClrTx/>
              <a:buSzTx/>
              <a:buNone/>
            </a:pPr>
            <a:r>
              <a:rPr lang="fa-IR" sz="2800" b="1" dirty="0" smtClean="0">
                <a:solidFill>
                  <a:prstClr val="black"/>
                </a:solidFill>
                <a:cs typeface="B Zar" panose="00000400000000000000" pitchFamily="2" charset="-78"/>
              </a:rPr>
              <a:t> </a:t>
            </a:r>
            <a:r>
              <a:rPr lang="fa-IR" sz="2800" b="1" dirty="0">
                <a:solidFill>
                  <a:prstClr val="black"/>
                </a:solidFill>
                <a:cs typeface="B Zar" panose="00000400000000000000" pitchFamily="2" charset="-78"/>
              </a:rPr>
              <a:t>و استعداد خود در شرایط امتحان و یا در </a:t>
            </a:r>
            <a:r>
              <a:rPr lang="fa-IR" sz="2800" b="1" dirty="0" smtClean="0">
                <a:solidFill>
                  <a:prstClr val="black"/>
                </a:solidFill>
                <a:cs typeface="B Zar" panose="00000400000000000000" pitchFamily="2" charset="-78"/>
              </a:rPr>
              <a:t>موقعیت‌هایی</a:t>
            </a:r>
            <a:endParaRPr lang="en-US" sz="2800" b="1" dirty="0" smtClean="0">
              <a:solidFill>
                <a:prstClr val="black"/>
              </a:solidFill>
              <a:cs typeface="B Zar" panose="00000400000000000000" pitchFamily="2" charset="-78"/>
            </a:endParaRPr>
          </a:p>
          <a:p>
            <a:pPr marL="0" lvl="0" indent="0" defTabSz="914400">
              <a:lnSpc>
                <a:spcPct val="150000"/>
              </a:lnSpc>
              <a:spcBef>
                <a:spcPts val="0"/>
              </a:spcBef>
              <a:spcAft>
                <a:spcPts val="0"/>
              </a:spcAft>
              <a:buClrTx/>
              <a:buSzTx/>
              <a:buNone/>
            </a:pPr>
            <a:r>
              <a:rPr lang="fa-IR" sz="2800" b="1" dirty="0" smtClean="0">
                <a:solidFill>
                  <a:prstClr val="black"/>
                </a:solidFill>
                <a:cs typeface="B Zar" panose="00000400000000000000" pitchFamily="2" charset="-78"/>
              </a:rPr>
              <a:t> </a:t>
            </a:r>
            <a:r>
              <a:rPr lang="fa-IR" sz="2800" b="1" dirty="0">
                <a:solidFill>
                  <a:prstClr val="black"/>
                </a:solidFill>
                <a:cs typeface="B Zar" panose="00000400000000000000" pitchFamily="2" charset="-78"/>
              </a:rPr>
              <a:t>که در آن‌ها مورد ارزشیابی قرار می‌گیرد، دچار نگرانی</a:t>
            </a:r>
            <a:r>
              <a:rPr lang="fa-IR" sz="2800" b="1" dirty="0" smtClean="0">
                <a:solidFill>
                  <a:prstClr val="black"/>
                </a:solidFill>
                <a:cs typeface="B Zar" panose="00000400000000000000" pitchFamily="2" charset="-78"/>
              </a:rPr>
              <a:t>،</a:t>
            </a:r>
            <a:endParaRPr lang="en-US" sz="2800" b="1" dirty="0" smtClean="0">
              <a:solidFill>
                <a:prstClr val="black"/>
              </a:solidFill>
              <a:cs typeface="B Zar" panose="00000400000000000000" pitchFamily="2" charset="-78"/>
            </a:endParaRPr>
          </a:p>
          <a:p>
            <a:pPr marL="0" lvl="0" indent="0" defTabSz="914400">
              <a:lnSpc>
                <a:spcPct val="150000"/>
              </a:lnSpc>
              <a:spcBef>
                <a:spcPts val="0"/>
              </a:spcBef>
              <a:spcAft>
                <a:spcPts val="0"/>
              </a:spcAft>
              <a:buClrTx/>
              <a:buSzTx/>
              <a:buNone/>
            </a:pPr>
            <a:r>
              <a:rPr lang="fa-IR" sz="2800" b="1" dirty="0" smtClean="0">
                <a:solidFill>
                  <a:prstClr val="black"/>
                </a:solidFill>
                <a:cs typeface="B Zar" panose="00000400000000000000" pitchFamily="2" charset="-78"/>
              </a:rPr>
              <a:t>می</a:t>
            </a:r>
            <a:r>
              <a:rPr lang="en-US" sz="2800" b="1" dirty="0" smtClean="0">
                <a:solidFill>
                  <a:prstClr val="black"/>
                </a:solidFill>
                <a:cs typeface="B Zar" panose="00000400000000000000" pitchFamily="2" charset="-78"/>
              </a:rPr>
              <a:t> </a:t>
            </a:r>
            <a:r>
              <a:rPr lang="fa-IR" sz="2800" b="1" dirty="0">
                <a:solidFill>
                  <a:prstClr val="black"/>
                </a:solidFill>
                <a:cs typeface="B Zar" panose="00000400000000000000" pitchFamily="2" charset="-78"/>
              </a:rPr>
              <a:t>شود </a:t>
            </a:r>
            <a:r>
              <a:rPr lang="fa-IR" sz="2800" b="1" dirty="0" smtClean="0">
                <a:solidFill>
                  <a:prstClr val="black"/>
                </a:solidFill>
                <a:cs typeface="B Zar" panose="00000400000000000000" pitchFamily="2" charset="-78"/>
              </a:rPr>
              <a:t>می</a:t>
            </a:r>
            <a:r>
              <a:rPr lang="en-US" sz="2800" b="1" dirty="0" smtClean="0">
                <a:solidFill>
                  <a:prstClr val="black"/>
                </a:solidFill>
                <a:cs typeface="B Zar" panose="00000400000000000000" pitchFamily="2" charset="-78"/>
              </a:rPr>
              <a:t> </a:t>
            </a:r>
            <a:r>
              <a:rPr lang="fa-IR" sz="2800" b="1" dirty="0" smtClean="0">
                <a:solidFill>
                  <a:prstClr val="black"/>
                </a:solidFill>
                <a:cs typeface="B Zar" panose="00000400000000000000" pitchFamily="2" charset="-78"/>
              </a:rPr>
              <a:t>توان </a:t>
            </a:r>
            <a:r>
              <a:rPr lang="fa-IR" sz="2800" b="1" dirty="0">
                <a:solidFill>
                  <a:prstClr val="black"/>
                </a:solidFill>
                <a:cs typeface="B Zar" panose="00000400000000000000" pitchFamily="2" charset="-78"/>
              </a:rPr>
              <a:t>از اضطراب امتحان سخن گفت. </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395" y="2632418"/>
            <a:ext cx="2097087" cy="332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76639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smtClean="0">
                <a:solidFill>
                  <a:srgbClr val="FF0000"/>
                </a:solidFill>
                <a:cs typeface="B Zar" panose="00000400000000000000" pitchFamily="2" charset="-78"/>
              </a:rPr>
              <a:t>ارزیابی شناختی</a:t>
            </a:r>
            <a:endParaRPr lang="fa-IR" dirty="0">
              <a:solidFill>
                <a:srgbClr val="FF0000"/>
              </a:solidFill>
              <a:cs typeface="B Zar" panose="00000400000000000000" pitchFamily="2" charset="-78"/>
            </a:endParaRPr>
          </a:p>
        </p:txBody>
      </p:sp>
      <p:sp>
        <p:nvSpPr>
          <p:cNvPr id="3" name="Content Placeholder 2"/>
          <p:cNvSpPr>
            <a:spLocks noGrp="1"/>
          </p:cNvSpPr>
          <p:nvPr>
            <p:ph idx="1"/>
          </p:nvPr>
        </p:nvSpPr>
        <p:spPr>
          <a:xfrm>
            <a:off x="1295401" y="2556932"/>
            <a:ext cx="9601196" cy="3689322"/>
          </a:xfrm>
          <a:solidFill>
            <a:schemeClr val="accent5">
              <a:lumMod val="60000"/>
              <a:lumOff val="40000"/>
            </a:schemeClr>
          </a:solidFill>
        </p:spPr>
        <p:txBody>
          <a:bodyPr/>
          <a:lstStyle/>
          <a:p>
            <a:pPr>
              <a:lnSpc>
                <a:spcPct val="150000"/>
              </a:lnSpc>
            </a:pPr>
            <a:r>
              <a:rPr lang="fa-IR" dirty="0">
                <a:cs typeface="B Zar" panose="00000400000000000000" pitchFamily="2" charset="-78"/>
              </a:rPr>
              <a:t>۴. ارزیابی شناختی. اغلب دیده شده است دانش آموزانی که از اضطراب امتحان رنج می برند افکاری منفی و غیر واقع بینانه </a:t>
            </a:r>
            <a:r>
              <a:rPr lang="fa-IR" dirty="0" smtClean="0">
                <a:cs typeface="B Zar" panose="00000400000000000000" pitchFamily="2" charset="-78"/>
              </a:rPr>
              <a:t>از خود </a:t>
            </a:r>
            <a:r>
              <a:rPr lang="fa-IR" dirty="0">
                <a:cs typeface="B Zar" panose="00000400000000000000" pitchFamily="2" charset="-78"/>
              </a:rPr>
              <a:t>دارند، خود را آدم لایق و شایسته ای نمی دانند، به شدّت از شکست می ترسند، نمره بالا نگرفتن را با شکست برابر می دانند </a:t>
            </a:r>
            <a:r>
              <a:rPr lang="fa-IR" dirty="0" smtClean="0">
                <a:cs typeface="B Zar" panose="00000400000000000000" pitchFamily="2" charset="-78"/>
              </a:rPr>
              <a:t>و همه </a:t>
            </a:r>
            <a:r>
              <a:rPr lang="fa-IR" dirty="0">
                <a:cs typeface="B Zar" panose="00000400000000000000" pitchFamily="2" charset="-78"/>
              </a:rPr>
              <a:t>چیز را در گرو برنده شدن و موفّق شدن می </a:t>
            </a:r>
            <a:r>
              <a:rPr lang="fa-IR" dirty="0" smtClean="0">
                <a:cs typeface="B Zar" panose="00000400000000000000" pitchFamily="2" charset="-78"/>
              </a:rPr>
              <a:t>پندارند.</a:t>
            </a:r>
            <a:endParaRPr lang="fa-IR" dirty="0">
              <a:cs typeface="B Zar"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5768" y="4401593"/>
            <a:ext cx="3593206" cy="1803042"/>
          </a:xfrm>
          <a:prstGeom prst="rect">
            <a:avLst/>
          </a:prstGeom>
        </p:spPr>
      </p:pic>
    </p:spTree>
    <p:extLst>
      <p:ext uri="{BB962C8B-B14F-4D97-AF65-F5344CB8AC3E}">
        <p14:creationId xmlns:p14="http://schemas.microsoft.com/office/powerpoint/2010/main" val="2380435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FF0000"/>
                </a:solidFill>
                <a:cs typeface="B Zar" panose="00000400000000000000" pitchFamily="2" charset="-78"/>
              </a:rPr>
              <a:t>ارزیابی شناختی</a:t>
            </a:r>
          </a:p>
        </p:txBody>
      </p:sp>
      <p:sp>
        <p:nvSpPr>
          <p:cNvPr id="3" name="Content Placeholder 2"/>
          <p:cNvSpPr>
            <a:spLocks noGrp="1"/>
          </p:cNvSpPr>
          <p:nvPr>
            <p:ph idx="1"/>
          </p:nvPr>
        </p:nvSpPr>
        <p:spPr>
          <a:xfrm>
            <a:off x="1295401" y="2556931"/>
            <a:ext cx="9601196" cy="3605609"/>
          </a:xfrm>
          <a:solidFill>
            <a:schemeClr val="accent5">
              <a:lumMod val="60000"/>
              <a:lumOff val="40000"/>
            </a:schemeClr>
          </a:solidFill>
        </p:spPr>
        <p:txBody>
          <a:bodyPr>
            <a:noAutofit/>
          </a:bodyPr>
          <a:lstStyle/>
          <a:p>
            <a:pPr>
              <a:lnSpc>
                <a:spcPct val="150000"/>
              </a:lnSpc>
            </a:pPr>
            <a:r>
              <a:rPr lang="fa-IR" dirty="0">
                <a:cs typeface="B Zar" panose="00000400000000000000" pitchFamily="2" charset="-78"/>
              </a:rPr>
              <a:t>اصولاً تصویر ذهنی و ارزیابی شناختی هر فرد با موفّقیت و شکست </a:t>
            </a:r>
            <a:r>
              <a:rPr lang="fa-IR" dirty="0" smtClean="0">
                <a:cs typeface="B Zar" panose="00000400000000000000" pitchFamily="2" charset="-78"/>
              </a:rPr>
              <a:t>او رابطه </a:t>
            </a:r>
            <a:r>
              <a:rPr lang="fa-IR" dirty="0">
                <a:cs typeface="B Zar" panose="00000400000000000000" pitchFamily="2" charset="-78"/>
              </a:rPr>
              <a:t>دارد</a:t>
            </a:r>
            <a:r>
              <a:rPr lang="fa-IR" dirty="0" smtClean="0">
                <a:cs typeface="B Zar" panose="00000400000000000000" pitchFamily="2" charset="-78"/>
              </a:rPr>
              <a:t>.</a:t>
            </a:r>
          </a:p>
          <a:p>
            <a:pPr>
              <a:lnSpc>
                <a:spcPct val="150000"/>
              </a:lnSpc>
            </a:pPr>
            <a:r>
              <a:rPr lang="fa-IR" dirty="0" smtClean="0">
                <a:cs typeface="B Zar" panose="00000400000000000000" pitchFamily="2" charset="-78"/>
              </a:rPr>
              <a:t> </a:t>
            </a:r>
            <a:r>
              <a:rPr lang="fa-IR" dirty="0">
                <a:cs typeface="B Zar" panose="00000400000000000000" pitchFamily="2" charset="-78"/>
              </a:rPr>
              <a:t>به نظر می رسد که افراد خوشبین در زندگی و تحصیلات خود موفّقیت بیشتری کسب می کنند</a:t>
            </a:r>
            <a:r>
              <a:rPr lang="fa-IR" dirty="0" smtClean="0">
                <a:cs typeface="B Zar" panose="00000400000000000000" pitchFamily="2" charset="-78"/>
              </a:rPr>
              <a:t>.</a:t>
            </a:r>
          </a:p>
          <a:p>
            <a:pPr>
              <a:lnSpc>
                <a:spcPct val="150000"/>
              </a:lnSpc>
            </a:pPr>
            <a:r>
              <a:rPr lang="fa-IR" dirty="0" smtClean="0">
                <a:cs typeface="B Zar" panose="00000400000000000000" pitchFamily="2" charset="-78"/>
              </a:rPr>
              <a:t> </a:t>
            </a:r>
            <a:r>
              <a:rPr lang="fa-IR" dirty="0">
                <a:cs typeface="B Zar" panose="00000400000000000000" pitchFamily="2" charset="-78"/>
              </a:rPr>
              <a:t>هنگامی که </a:t>
            </a:r>
            <a:r>
              <a:rPr lang="fa-IR" dirty="0" smtClean="0">
                <a:cs typeface="B Zar" panose="00000400000000000000" pitchFamily="2" charset="-78"/>
              </a:rPr>
              <a:t>شخص امتحان </a:t>
            </a:r>
            <a:r>
              <a:rPr lang="fa-IR" dirty="0">
                <a:cs typeface="B Zar" panose="00000400000000000000" pitchFamily="2" charset="-78"/>
              </a:rPr>
              <a:t>می دهد داشتن احساس و تفکر مثبت و خوشبینانه می تواند موجب موفّقیت او شود. در واقع این اضطراب نیست که </a:t>
            </a:r>
            <a:r>
              <a:rPr lang="fa-IR" dirty="0" smtClean="0">
                <a:cs typeface="B Zar" panose="00000400000000000000" pitchFamily="2" charset="-78"/>
              </a:rPr>
              <a:t>به طور </a:t>
            </a:r>
            <a:r>
              <a:rPr lang="fa-IR" dirty="0">
                <a:cs typeface="B Zar" panose="00000400000000000000" pitchFamily="2" charset="-78"/>
              </a:rPr>
              <a:t>مستقیم به کاهش عملکرد و نمره پایین فرد در یک آزمون منجر می شود، بلکه افکار نامربوطی که اضطراب به </a:t>
            </a:r>
            <a:r>
              <a:rPr lang="fa-IR" dirty="0" smtClean="0">
                <a:cs typeface="B Zar" panose="00000400000000000000" pitchFamily="2" charset="-78"/>
              </a:rPr>
              <a:t>دنبال خویش </a:t>
            </a:r>
            <a:r>
              <a:rPr lang="fa-IR" dirty="0">
                <a:cs typeface="B Zar" panose="00000400000000000000" pitchFamily="2" charset="-78"/>
              </a:rPr>
              <a:t>می آورد عامل اصلی این مسأله است.</a:t>
            </a:r>
          </a:p>
        </p:txBody>
      </p:sp>
    </p:spTree>
    <p:extLst>
      <p:ext uri="{BB962C8B-B14F-4D97-AF65-F5344CB8AC3E}">
        <p14:creationId xmlns:p14="http://schemas.microsoft.com/office/powerpoint/2010/main" val="11559762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smtClean="0">
                <a:solidFill>
                  <a:srgbClr val="FF0000"/>
                </a:solidFill>
                <a:cs typeface="B Zar" panose="00000400000000000000" pitchFamily="2" charset="-78"/>
              </a:rPr>
              <a:t>عدم امادگی</a:t>
            </a:r>
            <a:endParaRPr lang="fa-IR" dirty="0">
              <a:solidFill>
                <a:srgbClr val="FF0000"/>
              </a:solidFill>
              <a:cs typeface="B Zar" panose="00000400000000000000" pitchFamily="2" charset="-78"/>
            </a:endParaRPr>
          </a:p>
        </p:txBody>
      </p:sp>
      <p:sp>
        <p:nvSpPr>
          <p:cNvPr id="3" name="Content Placeholder 2"/>
          <p:cNvSpPr>
            <a:spLocks noGrp="1"/>
          </p:cNvSpPr>
          <p:nvPr>
            <p:ph idx="1"/>
          </p:nvPr>
        </p:nvSpPr>
        <p:spPr>
          <a:xfrm>
            <a:off x="1295402" y="2415264"/>
            <a:ext cx="9601196" cy="3843868"/>
          </a:xfrm>
          <a:solidFill>
            <a:schemeClr val="accent5">
              <a:lumMod val="60000"/>
              <a:lumOff val="40000"/>
            </a:schemeClr>
          </a:solidFill>
        </p:spPr>
        <p:txBody>
          <a:bodyPr>
            <a:normAutofit/>
          </a:bodyPr>
          <a:lstStyle/>
          <a:p>
            <a:pPr>
              <a:lnSpc>
                <a:spcPct val="150000"/>
              </a:lnSpc>
            </a:pPr>
            <a:r>
              <a:rPr lang="fa-IR" dirty="0">
                <a:cs typeface="B Zar" panose="00000400000000000000" pitchFamily="2" charset="-78"/>
              </a:rPr>
              <a:t>٥. عدم آمادگی. گاهی اضطراب امتحان به خاطر نداشتن آمادگی کافی امتحان دهنده است، به گونه ای که هر اندازه میزان </a:t>
            </a:r>
            <a:r>
              <a:rPr lang="fa-IR" dirty="0" smtClean="0">
                <a:cs typeface="B Zar" panose="00000400000000000000" pitchFamily="2" charset="-78"/>
              </a:rPr>
              <a:t>آمادگی پایین </a:t>
            </a:r>
            <a:r>
              <a:rPr lang="fa-IR" dirty="0">
                <a:cs typeface="B Zar" panose="00000400000000000000" pitchFamily="2" charset="-78"/>
              </a:rPr>
              <a:t>تر باشد، اضطراب شدیدتر خواهد </a:t>
            </a:r>
            <a:r>
              <a:rPr lang="fa-IR" dirty="0" smtClean="0">
                <a:cs typeface="B Zar" panose="00000400000000000000" pitchFamily="2" charset="-78"/>
              </a:rPr>
              <a:t>بود </a:t>
            </a:r>
            <a:r>
              <a:rPr lang="fa-IR" dirty="0">
                <a:cs typeface="B Zar" panose="00000400000000000000" pitchFamily="2" charset="-78"/>
              </a:rPr>
              <a:t>در واقع فرد برای اینکه بتواند مطلبی را یاد بگیرد باید آمادگی کافی داشته </a:t>
            </a:r>
            <a:r>
              <a:rPr lang="fa-IR" dirty="0" smtClean="0">
                <a:cs typeface="B Zar" panose="00000400000000000000" pitchFamily="2" charset="-78"/>
              </a:rPr>
              <a:t>باشد</a:t>
            </a:r>
            <a:endParaRPr lang="fa-IR" dirty="0">
              <a:cs typeface="B Zar" panose="00000400000000000000" pitchFamily="2" charset="-78"/>
            </a:endParaRPr>
          </a:p>
          <a:p>
            <a:pPr>
              <a:lnSpc>
                <a:spcPct val="150000"/>
              </a:lnSpc>
            </a:pPr>
            <a:r>
              <a:rPr lang="fa-IR" dirty="0">
                <a:cs typeface="B Zar" panose="00000400000000000000" pitchFamily="2" charset="-78"/>
              </a:rPr>
              <a:t>همین آمادگی برای امتحان نیز ضروری است. اگر دانش آموزان احساس کنند که آمادگی بسیار کمی برای امتحان دارند </a:t>
            </a:r>
            <a:r>
              <a:rPr lang="fa-IR" dirty="0" smtClean="0">
                <a:cs typeface="B Zar" panose="00000400000000000000" pitchFamily="2" charset="-78"/>
              </a:rPr>
              <a:t>عملکرد ضعیفی </a:t>
            </a:r>
            <a:r>
              <a:rPr lang="fa-IR" dirty="0">
                <a:cs typeface="B Zar" panose="00000400000000000000" pitchFamily="2" charset="-78"/>
              </a:rPr>
              <a:t>را از خود نشان خواهند داد.</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0584" y="4881093"/>
            <a:ext cx="2251488" cy="1320084"/>
          </a:xfrm>
          <a:prstGeom prst="rect">
            <a:avLst/>
          </a:prstGeom>
        </p:spPr>
      </p:pic>
    </p:spTree>
    <p:extLst>
      <p:ext uri="{BB962C8B-B14F-4D97-AF65-F5344CB8AC3E}">
        <p14:creationId xmlns:p14="http://schemas.microsoft.com/office/powerpoint/2010/main" val="29336802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FF0000"/>
                </a:solidFill>
                <a:cs typeface="B Zar" panose="00000400000000000000" pitchFamily="2" charset="-78"/>
              </a:rPr>
              <a:t>عدم امادگی</a:t>
            </a:r>
          </a:p>
        </p:txBody>
      </p:sp>
      <p:sp>
        <p:nvSpPr>
          <p:cNvPr id="3" name="Content Placeholder 2"/>
          <p:cNvSpPr>
            <a:spLocks noGrp="1"/>
          </p:cNvSpPr>
          <p:nvPr>
            <p:ph idx="1"/>
          </p:nvPr>
        </p:nvSpPr>
        <p:spPr>
          <a:xfrm>
            <a:off x="1295402" y="3265270"/>
            <a:ext cx="9601196" cy="1731733"/>
          </a:xfrm>
          <a:solidFill>
            <a:schemeClr val="accent5">
              <a:lumMod val="60000"/>
              <a:lumOff val="40000"/>
            </a:schemeClr>
          </a:solidFill>
        </p:spPr>
        <p:txBody>
          <a:bodyPr>
            <a:noAutofit/>
          </a:bodyPr>
          <a:lstStyle/>
          <a:p>
            <a:pPr>
              <a:lnSpc>
                <a:spcPct val="160000"/>
              </a:lnSpc>
            </a:pPr>
            <a:r>
              <a:rPr lang="fa-IR" dirty="0">
                <a:cs typeface="B Zar" panose="00000400000000000000" pitchFamily="2" charset="-78"/>
              </a:rPr>
              <a:t>آمادگی کافی برای دادن امتحان بسیار مهم است. بسیاری از افراد تصور می کنند اگر اطلاعات مورد لزوم را در اختیار </a:t>
            </a:r>
            <a:r>
              <a:rPr lang="fa-IR" dirty="0" smtClean="0">
                <a:cs typeface="B Zar" panose="00000400000000000000" pitchFamily="2" charset="-78"/>
              </a:rPr>
              <a:t>داشته باشند</a:t>
            </a:r>
            <a:r>
              <a:rPr lang="fa-IR" dirty="0">
                <a:cs typeface="B Zar" panose="00000400000000000000" pitchFamily="2" charset="-78"/>
              </a:rPr>
              <a:t>، می توانند به خوبی از عهده امتحان </a:t>
            </a:r>
            <a:r>
              <a:rPr lang="fa-IR" dirty="0" smtClean="0">
                <a:cs typeface="B Zar" panose="00000400000000000000" pitchFamily="2" charset="-78"/>
              </a:rPr>
              <a:t>برآیند. </a:t>
            </a:r>
            <a:endParaRPr lang="fa-IR" dirty="0">
              <a:cs typeface="B Zar" panose="00000400000000000000" pitchFamily="2" charset="-78"/>
            </a:endParaRPr>
          </a:p>
        </p:txBody>
      </p:sp>
    </p:spTree>
    <p:extLst>
      <p:ext uri="{BB962C8B-B14F-4D97-AF65-F5344CB8AC3E}">
        <p14:creationId xmlns:p14="http://schemas.microsoft.com/office/powerpoint/2010/main" val="15086736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r>
              <a:rPr lang="fa-IR" dirty="0">
                <a:solidFill>
                  <a:srgbClr val="FF0000"/>
                </a:solidFill>
                <a:cs typeface="B Zar" panose="00000400000000000000" pitchFamily="2" charset="-78"/>
              </a:rPr>
              <a:t>عدم امادگی</a:t>
            </a:r>
            <a:endParaRPr lang="fa-IR" dirty="0"/>
          </a:p>
        </p:txBody>
      </p:sp>
      <p:sp>
        <p:nvSpPr>
          <p:cNvPr id="3" name="Content Placeholder 2"/>
          <p:cNvSpPr>
            <a:spLocks noGrp="1"/>
          </p:cNvSpPr>
          <p:nvPr>
            <p:ph idx="1"/>
          </p:nvPr>
        </p:nvSpPr>
        <p:spPr>
          <a:solidFill>
            <a:schemeClr val="accent5">
              <a:lumMod val="60000"/>
              <a:lumOff val="40000"/>
            </a:schemeClr>
          </a:solidFill>
        </p:spPr>
        <p:txBody>
          <a:bodyPr>
            <a:normAutofit lnSpcReduction="10000"/>
          </a:bodyPr>
          <a:lstStyle/>
          <a:p>
            <a:pPr>
              <a:lnSpc>
                <a:spcPct val="150000"/>
              </a:lnSpc>
            </a:pPr>
            <a:r>
              <a:rPr lang="fa-IR" dirty="0">
                <a:cs typeface="B Zar" panose="00000400000000000000" pitchFamily="2" charset="-78"/>
              </a:rPr>
              <a:t>خوب آماده شدن برای امتحان، یعنی اطلاع کافی از مطالبی که در جلسه ی امتحان مورد لزوم است و آمادگی کافی در جلسه ی امتحان در کسب موفّقیت بسیار مؤثر است. ولی اطلاع از خصوصیات و ضوابط امتحان، یعنی آشنا بودن با دستورالعمل و شکل امتحان نیز، موضوعی ضروری است دانستن نوع سؤالات و جزییاتی که باید پاسخ داده شوند و نکاتی که در آماده شدن برای امتحان به شخص کمک می کنند مانند( مطالعه کتاب، جزوه، تمرینات مربوط به امتحان و استفاده از نوار ضبط صوت و </a:t>
            </a:r>
            <a:r>
              <a:rPr lang="fa-IR" dirty="0" smtClean="0">
                <a:cs typeface="B Zar" panose="00000400000000000000" pitchFamily="2" charset="-78"/>
              </a:rPr>
              <a:t>غیر</a:t>
            </a:r>
            <a:r>
              <a:rPr lang="fa-IR" dirty="0">
                <a:cs typeface="B Zar" panose="00000400000000000000" pitchFamily="2" charset="-78"/>
              </a:rPr>
              <a:t>) قابل توجّه </a:t>
            </a:r>
            <a:r>
              <a:rPr lang="fa-IR" dirty="0" smtClean="0">
                <a:cs typeface="B Zar" panose="00000400000000000000" pitchFamily="2" charset="-78"/>
              </a:rPr>
              <a:t>است. </a:t>
            </a:r>
            <a:endParaRPr lang="fa-IR" dirty="0"/>
          </a:p>
        </p:txBody>
      </p:sp>
    </p:spTree>
    <p:extLst>
      <p:ext uri="{BB962C8B-B14F-4D97-AF65-F5344CB8AC3E}">
        <p14:creationId xmlns:p14="http://schemas.microsoft.com/office/powerpoint/2010/main" val="6335510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smtClean="0">
                <a:solidFill>
                  <a:srgbClr val="FF0000"/>
                </a:solidFill>
                <a:cs typeface="B Zar" panose="00000400000000000000" pitchFamily="2" charset="-78"/>
              </a:rPr>
              <a:t>توجه و تمرکز</a:t>
            </a:r>
            <a:endParaRPr lang="fa-IR" dirty="0">
              <a:solidFill>
                <a:srgbClr val="FF0000"/>
              </a:solidFill>
              <a:cs typeface="B Zar" panose="00000400000000000000" pitchFamily="2" charset="-78"/>
            </a:endParaRPr>
          </a:p>
        </p:txBody>
      </p:sp>
      <p:sp>
        <p:nvSpPr>
          <p:cNvPr id="3" name="Content Placeholder 2"/>
          <p:cNvSpPr>
            <a:spLocks noGrp="1"/>
          </p:cNvSpPr>
          <p:nvPr>
            <p:ph idx="1"/>
          </p:nvPr>
        </p:nvSpPr>
        <p:spPr>
          <a:xfrm>
            <a:off x="851079" y="2382592"/>
            <a:ext cx="10515600" cy="3805707"/>
          </a:xfrm>
          <a:solidFill>
            <a:schemeClr val="accent5">
              <a:lumMod val="60000"/>
              <a:lumOff val="40000"/>
            </a:schemeClr>
          </a:solidFill>
        </p:spPr>
        <p:txBody>
          <a:bodyPr/>
          <a:lstStyle/>
          <a:p>
            <a:pPr>
              <a:lnSpc>
                <a:spcPct val="150000"/>
              </a:lnSpc>
            </a:pPr>
            <a:r>
              <a:rPr lang="fa-IR" dirty="0">
                <a:cs typeface="B Zar" panose="00000400000000000000" pitchFamily="2" charset="-78"/>
              </a:rPr>
              <a:t>۶. توجّه و تمرکز. برخی از صاحب نظران معتقدند که بازدهی و عملکرد دانش آموزان دارای اضطراب امتحان بالا به </a:t>
            </a:r>
            <a:r>
              <a:rPr lang="fa-IR" dirty="0" smtClean="0">
                <a:cs typeface="B Zar" panose="00000400000000000000" pitchFamily="2" charset="-78"/>
              </a:rPr>
              <a:t>میزان زیادی </a:t>
            </a:r>
            <a:r>
              <a:rPr lang="fa-IR" dirty="0">
                <a:cs typeface="B Zar" panose="00000400000000000000" pitchFamily="2" charset="-78"/>
              </a:rPr>
              <a:t>به کیفیت توجّه و تمرکز آنان در خلال امتحان مربوط می شود. </a:t>
            </a:r>
            <a:endParaRPr lang="fa-IR" dirty="0" smtClean="0">
              <a:cs typeface="B Zar" panose="00000400000000000000" pitchFamily="2" charset="-78"/>
            </a:endParaRPr>
          </a:p>
          <a:p>
            <a:pPr>
              <a:lnSpc>
                <a:spcPct val="150000"/>
              </a:lnSpc>
            </a:pPr>
            <a:r>
              <a:rPr lang="fa-IR" dirty="0" smtClean="0">
                <a:cs typeface="B Zar" panose="00000400000000000000" pitchFamily="2" charset="-78"/>
              </a:rPr>
              <a:t>فرد </a:t>
            </a:r>
            <a:r>
              <a:rPr lang="fa-IR" dirty="0">
                <a:cs typeface="B Zar" panose="00000400000000000000" pitchFamily="2" charset="-78"/>
              </a:rPr>
              <a:t>مضطرب به علّت توجّه به تشویش و نگرانی خود </a:t>
            </a:r>
            <a:r>
              <a:rPr lang="fa-IR" dirty="0" smtClean="0">
                <a:cs typeface="B Zar" panose="00000400000000000000" pitchFamily="2" charset="-78"/>
              </a:rPr>
              <a:t>درهنگام </a:t>
            </a:r>
            <a:r>
              <a:rPr lang="fa-IR" dirty="0">
                <a:cs typeface="B Zar" panose="00000400000000000000" pitchFamily="2" charset="-78"/>
              </a:rPr>
              <a:t>امتحان به محتوای اصلی امتحان توجّه کمتری می نماید و این مسأله به عملکرد پایین وی منجر می شود.</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2673" y="4193705"/>
            <a:ext cx="3345824" cy="1883847"/>
          </a:xfrm>
          <a:prstGeom prst="rect">
            <a:avLst/>
          </a:prstGeom>
        </p:spPr>
      </p:pic>
    </p:spTree>
    <p:extLst>
      <p:ext uri="{BB962C8B-B14F-4D97-AF65-F5344CB8AC3E}">
        <p14:creationId xmlns:p14="http://schemas.microsoft.com/office/powerpoint/2010/main" val="40568716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FF0000"/>
                </a:solidFill>
                <a:cs typeface="B Zar" panose="00000400000000000000" pitchFamily="2" charset="-78"/>
              </a:rPr>
              <a:t>روش های مطالعه نادرست</a:t>
            </a:r>
          </a:p>
        </p:txBody>
      </p:sp>
      <p:sp>
        <p:nvSpPr>
          <p:cNvPr id="3" name="Content Placeholder 2"/>
          <p:cNvSpPr>
            <a:spLocks noGrp="1"/>
          </p:cNvSpPr>
          <p:nvPr>
            <p:ph idx="1"/>
          </p:nvPr>
        </p:nvSpPr>
        <p:spPr>
          <a:xfrm>
            <a:off x="1295402" y="2498977"/>
            <a:ext cx="9601196" cy="3695761"/>
          </a:xfrm>
          <a:solidFill>
            <a:schemeClr val="accent5">
              <a:lumMod val="60000"/>
              <a:lumOff val="40000"/>
            </a:schemeClr>
          </a:solidFill>
        </p:spPr>
        <p:txBody>
          <a:bodyPr>
            <a:normAutofit/>
          </a:bodyPr>
          <a:lstStyle/>
          <a:p>
            <a:pPr>
              <a:lnSpc>
                <a:spcPct val="150000"/>
              </a:lnSpc>
            </a:pPr>
            <a:r>
              <a:rPr lang="fa-IR" dirty="0">
                <a:cs typeface="B Zar" panose="00000400000000000000" pitchFamily="2" charset="-78"/>
              </a:rPr>
              <a:t>۷. روش های مطالعه نادرست. اغلب تصور می شود که برای یاد گرفتن مطالب، اگر از روی متنی چند بار خوانده شود، </a:t>
            </a:r>
            <a:r>
              <a:rPr lang="fa-IR" dirty="0" smtClean="0">
                <a:cs typeface="B Zar" panose="00000400000000000000" pitchFamily="2" charset="-78"/>
              </a:rPr>
              <a:t>مطالب در </a:t>
            </a:r>
            <a:r>
              <a:rPr lang="fa-IR" dirty="0">
                <a:cs typeface="B Zar" panose="00000400000000000000" pitchFamily="2" charset="-78"/>
              </a:rPr>
              <a:t>حافظه محفوظ می ماند و هنگام انجام امتحان به یاد می آیند. در صورتی که این تصور صحیح نمی باشد، به هر حال، </a:t>
            </a:r>
            <a:r>
              <a:rPr lang="fa-IR" dirty="0" smtClean="0">
                <a:cs typeface="B Zar" panose="00000400000000000000" pitchFamily="2" charset="-78"/>
              </a:rPr>
              <a:t>برای انجام </a:t>
            </a:r>
            <a:r>
              <a:rPr lang="fa-IR" dirty="0">
                <a:cs typeface="B Zar" panose="00000400000000000000" pitchFamily="2" charset="-78"/>
              </a:rPr>
              <a:t>یک امتحان رضایت بخش فقط خواندن و حفظ کردن کافی نمی باشد و باید از تمرین های مختلف مثل </a:t>
            </a:r>
            <a:r>
              <a:rPr lang="fa-IR" dirty="0" smtClean="0">
                <a:cs typeface="B Zar" panose="00000400000000000000" pitchFamily="2" charset="-78"/>
              </a:rPr>
              <a:t>تمرین فکر </a:t>
            </a:r>
            <a:r>
              <a:rPr lang="fa-IR" dirty="0">
                <a:cs typeface="B Zar" panose="00000400000000000000" pitchFamily="2" charset="-78"/>
              </a:rPr>
              <a:t>کردن </a:t>
            </a:r>
            <a:r>
              <a:rPr lang="fa-IR" dirty="0" smtClean="0">
                <a:cs typeface="B Zar" panose="00000400000000000000" pitchFamily="2" charset="-78"/>
              </a:rPr>
              <a:t>و تمرین به </a:t>
            </a:r>
            <a:r>
              <a:rPr lang="fa-IR" dirty="0">
                <a:cs typeface="B Zar" panose="00000400000000000000" pitchFamily="2" charset="-78"/>
              </a:rPr>
              <a:t>خاطر </a:t>
            </a:r>
            <a:r>
              <a:rPr lang="fa-IR" dirty="0" smtClean="0">
                <a:cs typeface="B Zar" panose="00000400000000000000" pitchFamily="2" charset="-78"/>
              </a:rPr>
              <a:t>آوردن اطلاعات </a:t>
            </a:r>
            <a:r>
              <a:rPr lang="fa-IR" dirty="0">
                <a:cs typeface="B Zar" panose="00000400000000000000" pitchFamily="2" charset="-78"/>
              </a:rPr>
              <a:t>استفاده کرد.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3803" y="4820536"/>
            <a:ext cx="3393584" cy="1374202"/>
          </a:xfrm>
          <a:prstGeom prst="rect">
            <a:avLst/>
          </a:prstGeom>
        </p:spPr>
      </p:pic>
    </p:spTree>
    <p:extLst>
      <p:ext uri="{BB962C8B-B14F-4D97-AF65-F5344CB8AC3E}">
        <p14:creationId xmlns:p14="http://schemas.microsoft.com/office/powerpoint/2010/main" val="40120055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FF0000"/>
                </a:solidFill>
                <a:cs typeface="B Zar" panose="00000400000000000000" pitchFamily="2" charset="-78"/>
              </a:rPr>
              <a:t>انتظارات دانش آموز</a:t>
            </a:r>
          </a:p>
        </p:txBody>
      </p:sp>
      <p:sp>
        <p:nvSpPr>
          <p:cNvPr id="3" name="Content Placeholder 2"/>
          <p:cNvSpPr>
            <a:spLocks noGrp="1"/>
          </p:cNvSpPr>
          <p:nvPr>
            <p:ph idx="1"/>
          </p:nvPr>
        </p:nvSpPr>
        <p:spPr>
          <a:xfrm>
            <a:off x="773805" y="2337337"/>
            <a:ext cx="10515600" cy="3915356"/>
          </a:xfrm>
          <a:solidFill>
            <a:schemeClr val="accent5">
              <a:lumMod val="60000"/>
              <a:lumOff val="40000"/>
            </a:schemeClr>
          </a:solidFill>
        </p:spPr>
        <p:txBody>
          <a:bodyPr/>
          <a:lstStyle/>
          <a:p>
            <a:pPr>
              <a:lnSpc>
                <a:spcPct val="150000"/>
              </a:lnSpc>
            </a:pPr>
            <a:r>
              <a:rPr lang="fa-IR" dirty="0">
                <a:cs typeface="B Nazanin" panose="00000400000000000000" pitchFamily="2" charset="-78"/>
              </a:rPr>
              <a:t>۸. انتظارات دانش آموز. یکی از عوامل مؤثر در پیشرفت تحصیلی، تصور و برداشت دانش آموز از توانایی خود در هر درس </a:t>
            </a:r>
            <a:r>
              <a:rPr lang="fa-IR" dirty="0" smtClean="0">
                <a:cs typeface="B Nazanin" panose="00000400000000000000" pitchFamily="2" charset="-78"/>
              </a:rPr>
              <a:t>و انتظار </a:t>
            </a:r>
            <a:r>
              <a:rPr lang="fa-IR" dirty="0">
                <a:cs typeface="B Nazanin" panose="00000400000000000000" pitchFamily="2" charset="-78"/>
              </a:rPr>
              <a:t>موفّقیت در آن درس است. افراد دارای اضطراب امتحان به موقعیت های ارزیابی کننده با انتظارات بدبینانه پاسخ می </a:t>
            </a:r>
            <a:r>
              <a:rPr lang="fa-IR" dirty="0" smtClean="0">
                <a:cs typeface="B Nazanin" panose="00000400000000000000" pitchFamily="2" charset="-78"/>
              </a:rPr>
              <a:t>دهند، امّا </a:t>
            </a:r>
            <a:r>
              <a:rPr lang="fa-IR" dirty="0">
                <a:cs typeface="B Nazanin" panose="00000400000000000000" pitchFamily="2" charset="-78"/>
              </a:rPr>
              <a:t>افراد غیر مضطرب، در موقعیت های ارزیابی مشابه، با اطمینان و اعتماد بیشتری عملکرد تحصیلی خود را تسهیل می سازند.</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2361" y="4067801"/>
            <a:ext cx="2778349" cy="1972212"/>
          </a:xfrm>
          <a:prstGeom prst="rect">
            <a:avLst/>
          </a:prstGeom>
        </p:spPr>
      </p:pic>
    </p:spTree>
    <p:extLst>
      <p:ext uri="{BB962C8B-B14F-4D97-AF65-F5344CB8AC3E}">
        <p14:creationId xmlns:p14="http://schemas.microsoft.com/office/powerpoint/2010/main" val="8365503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normAutofit fontScale="90000"/>
          </a:bodyPr>
          <a:lstStyle/>
          <a:p>
            <a:pPr algn="ctr"/>
            <a:r>
              <a:rPr lang="fa-IR" dirty="0">
                <a:solidFill>
                  <a:srgbClr val="FF0000"/>
                </a:solidFill>
                <a:cs typeface="B Zar" panose="00000400000000000000" pitchFamily="2" charset="-78"/>
              </a:rPr>
              <a:t>تعمیم تجارب امتحانی گذشته به موقعیت های امتحانی جدید</a:t>
            </a:r>
          </a:p>
        </p:txBody>
      </p:sp>
      <p:sp>
        <p:nvSpPr>
          <p:cNvPr id="3" name="Content Placeholder 2"/>
          <p:cNvSpPr>
            <a:spLocks noGrp="1"/>
          </p:cNvSpPr>
          <p:nvPr>
            <p:ph idx="1"/>
          </p:nvPr>
        </p:nvSpPr>
        <p:spPr>
          <a:solidFill>
            <a:schemeClr val="accent5">
              <a:lumMod val="60000"/>
              <a:lumOff val="40000"/>
            </a:schemeClr>
          </a:solidFill>
        </p:spPr>
        <p:txBody>
          <a:bodyPr>
            <a:normAutofit/>
          </a:bodyPr>
          <a:lstStyle/>
          <a:p>
            <a:pPr>
              <a:lnSpc>
                <a:spcPct val="150000"/>
              </a:lnSpc>
            </a:pPr>
            <a:r>
              <a:rPr lang="fa-IR" dirty="0">
                <a:cs typeface="B Nazanin" panose="00000400000000000000" pitchFamily="2" charset="-78"/>
              </a:rPr>
              <a:t>۹</a:t>
            </a:r>
            <a:r>
              <a:rPr lang="fa-IR" dirty="0">
                <a:cs typeface="B Zar" panose="00000400000000000000" pitchFamily="2" charset="-78"/>
              </a:rPr>
              <a:t>. تعمیم تجارب امتحانی گذشته به موقعیت های امتحانی جدید. موقعیت ها و تجربه های ناموفق قبلی و تعمیم آن ها به امتحان </a:t>
            </a:r>
            <a:r>
              <a:rPr lang="fa-IR" dirty="0" smtClean="0">
                <a:cs typeface="B Zar" panose="00000400000000000000" pitchFamily="2" charset="-78"/>
              </a:rPr>
              <a:t>و موقعیت </a:t>
            </a:r>
            <a:r>
              <a:rPr lang="fa-IR" dirty="0">
                <a:cs typeface="B Zar" panose="00000400000000000000" pitchFamily="2" charset="-78"/>
              </a:rPr>
              <a:t>فعلی در دانش آموزان ایجاد اضطراب می نماید. </a:t>
            </a:r>
            <a:endParaRPr lang="fa-IR" dirty="0" smtClean="0">
              <a:cs typeface="B Zar" panose="00000400000000000000" pitchFamily="2" charset="-78"/>
            </a:endParaRPr>
          </a:p>
          <a:p>
            <a:pPr>
              <a:lnSpc>
                <a:spcPct val="150000"/>
              </a:lnSpc>
            </a:pPr>
            <a:r>
              <a:rPr lang="fa-IR" dirty="0" smtClean="0">
                <a:cs typeface="B Zar" panose="00000400000000000000" pitchFamily="2" charset="-78"/>
              </a:rPr>
              <a:t>گاهی </a:t>
            </a:r>
            <a:r>
              <a:rPr lang="fa-IR" dirty="0">
                <a:cs typeface="B Zar" panose="00000400000000000000" pitchFamily="2" charset="-78"/>
              </a:rPr>
              <a:t>دانش آموزان فکر می کنند که در گذشته نتوانسته اند رضایت </a:t>
            </a:r>
            <a:r>
              <a:rPr lang="fa-IR" dirty="0" smtClean="0">
                <a:cs typeface="B Zar" panose="00000400000000000000" pitchFamily="2" charset="-78"/>
              </a:rPr>
              <a:t>والدین یا </a:t>
            </a:r>
            <a:r>
              <a:rPr lang="fa-IR" dirty="0">
                <a:cs typeface="B Zar" panose="00000400000000000000" pitchFamily="2" charset="-78"/>
              </a:rPr>
              <a:t>معلّمان را به دست آورند و در نتیجه یک نوع احساس تقصیر و رنجش در آن ها به وجود می آید که زمینه ساز بروز </a:t>
            </a:r>
            <a:r>
              <a:rPr lang="fa-IR" dirty="0" smtClean="0">
                <a:cs typeface="B Zar" panose="00000400000000000000" pitchFamily="2" charset="-78"/>
              </a:rPr>
              <a:t>اضطراب می گردد.</a:t>
            </a:r>
            <a:endParaRPr lang="fa-IR" dirty="0">
              <a:cs typeface="B Zar" panose="00000400000000000000" pitchFamily="2" charset="-78"/>
            </a:endParaRPr>
          </a:p>
        </p:txBody>
      </p:sp>
    </p:spTree>
    <p:extLst>
      <p:ext uri="{BB962C8B-B14F-4D97-AF65-F5344CB8AC3E}">
        <p14:creationId xmlns:p14="http://schemas.microsoft.com/office/powerpoint/2010/main" val="25419628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normAutofit fontScale="90000"/>
          </a:bodyPr>
          <a:lstStyle/>
          <a:p>
            <a:r>
              <a:rPr lang="fa-IR" sz="4000" dirty="0">
                <a:solidFill>
                  <a:srgbClr val="FF0000"/>
                </a:solidFill>
                <a:cs typeface="B Zar" panose="00000400000000000000" pitchFamily="2" charset="-78"/>
              </a:rPr>
              <a:t>آشنا نبودن دانش آموزان با جلسه امتحان، نوع امتحان و نحوۀ </a:t>
            </a:r>
            <a:r>
              <a:rPr lang="fa-IR" sz="4000" dirty="0" smtClean="0">
                <a:solidFill>
                  <a:srgbClr val="FF0000"/>
                </a:solidFill>
                <a:cs typeface="B Zar" panose="00000400000000000000" pitchFamily="2" charset="-78"/>
              </a:rPr>
              <a:t>سؤالات</a:t>
            </a:r>
            <a:r>
              <a:rPr lang="fa-IR" dirty="0"/>
              <a:t/>
            </a:r>
            <a:br>
              <a:rPr lang="fa-IR" dirty="0"/>
            </a:br>
            <a:endParaRPr lang="fa-IR" dirty="0"/>
          </a:p>
        </p:txBody>
      </p:sp>
      <p:sp>
        <p:nvSpPr>
          <p:cNvPr id="3" name="Content Placeholder 2"/>
          <p:cNvSpPr>
            <a:spLocks noGrp="1"/>
          </p:cNvSpPr>
          <p:nvPr>
            <p:ph idx="1"/>
          </p:nvPr>
        </p:nvSpPr>
        <p:spPr>
          <a:solidFill>
            <a:schemeClr val="accent5">
              <a:lumMod val="60000"/>
              <a:lumOff val="40000"/>
            </a:schemeClr>
          </a:solidFill>
        </p:spPr>
        <p:txBody>
          <a:bodyPr/>
          <a:lstStyle/>
          <a:p>
            <a:pPr>
              <a:lnSpc>
                <a:spcPct val="150000"/>
              </a:lnSpc>
            </a:pPr>
            <a:r>
              <a:rPr lang="fa-IR" dirty="0" smtClean="0">
                <a:cs typeface="B Nazanin" panose="00000400000000000000" pitchFamily="2" charset="-78"/>
              </a:rPr>
              <a:t>10. </a:t>
            </a:r>
            <a:r>
              <a:rPr lang="fa-IR" dirty="0">
                <a:cs typeface="B Nazanin" panose="00000400000000000000" pitchFamily="2" charset="-78"/>
              </a:rPr>
              <a:t>آشنا نبودن دانش آموزان با جلسه امتحان، نوع امتحان و نحوۀ سؤالات</a:t>
            </a:r>
            <a:r>
              <a:rPr lang="fa-IR" dirty="0" smtClean="0">
                <a:cs typeface="B Nazanin" panose="00000400000000000000" pitchFamily="2" charset="-78"/>
              </a:rPr>
              <a:t>.</a:t>
            </a:r>
            <a:endParaRPr lang="fa-IR"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996" y="3298534"/>
            <a:ext cx="3698857" cy="2516277"/>
          </a:xfrm>
          <a:prstGeom prst="rect">
            <a:avLst/>
          </a:prstGeom>
        </p:spPr>
      </p:pic>
    </p:spTree>
    <p:extLst>
      <p:ext uri="{BB962C8B-B14F-4D97-AF65-F5344CB8AC3E}">
        <p14:creationId xmlns:p14="http://schemas.microsoft.com/office/powerpoint/2010/main" val="4186637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fa-IR" sz="4000" b="1" dirty="0" smtClean="0">
                <a:solidFill>
                  <a:srgbClr val="C00000"/>
                </a:solidFill>
                <a:cs typeface="B Zar" panose="00000400000000000000" pitchFamily="2" charset="-78"/>
              </a:rPr>
              <a:t>نشانه های فیزیولوژیک اضطراب</a:t>
            </a:r>
            <a:endParaRPr lang="en-US" sz="4000" b="1" dirty="0">
              <a:solidFill>
                <a:srgbClr val="C00000"/>
              </a:solidFill>
              <a:cs typeface="B Zar" panose="00000400000000000000" pitchFamily="2" charset="-78"/>
            </a:endParaRPr>
          </a:p>
        </p:txBody>
      </p:sp>
      <p:sp>
        <p:nvSpPr>
          <p:cNvPr id="3" name="Content Placeholder 2"/>
          <p:cNvSpPr>
            <a:spLocks noGrp="1"/>
          </p:cNvSpPr>
          <p:nvPr>
            <p:ph idx="1"/>
          </p:nvPr>
        </p:nvSpPr>
        <p:spPr/>
        <p:style>
          <a:lnRef idx="3">
            <a:schemeClr val="lt1"/>
          </a:lnRef>
          <a:fillRef idx="1">
            <a:schemeClr val="accent5"/>
          </a:fillRef>
          <a:effectRef idx="1">
            <a:schemeClr val="accent5"/>
          </a:effectRef>
          <a:fontRef idx="minor">
            <a:schemeClr val="lt1"/>
          </a:fontRef>
        </p:style>
        <p:txBody>
          <a:bodyPr>
            <a:normAutofit fontScale="85000" lnSpcReduction="20000"/>
          </a:bodyPr>
          <a:lstStyle/>
          <a:p>
            <a:pPr>
              <a:lnSpc>
                <a:spcPct val="150000"/>
              </a:lnSpc>
            </a:pPr>
            <a:r>
              <a:rPr lang="fa-IR" sz="2900" b="1" dirty="0">
                <a:ln w="3175" cmpd="sng">
                  <a:noFill/>
                </a:ln>
                <a:solidFill>
                  <a:prstClr val="black">
                    <a:lumMod val="85000"/>
                    <a:lumOff val="15000"/>
                  </a:prstClr>
                </a:solidFill>
                <a:cs typeface="B Zar" panose="00000400000000000000" pitchFamily="2" charset="-78"/>
              </a:rPr>
              <a:t>برخی از دانش‌آموزان در هنگام امتحان، به ویژه </a:t>
            </a:r>
            <a:r>
              <a:rPr lang="fa-IR" sz="2900" b="1" dirty="0" smtClean="0">
                <a:ln w="3175" cmpd="sng">
                  <a:noFill/>
                </a:ln>
                <a:solidFill>
                  <a:prstClr val="black">
                    <a:lumMod val="85000"/>
                    <a:lumOff val="15000"/>
                  </a:prstClr>
                </a:solidFill>
                <a:cs typeface="B Zar" panose="00000400000000000000" pitchFamily="2" charset="-78"/>
              </a:rPr>
              <a:t>امتحانات</a:t>
            </a:r>
          </a:p>
          <a:p>
            <a:pPr>
              <a:lnSpc>
                <a:spcPct val="150000"/>
              </a:lnSpc>
            </a:pPr>
            <a:r>
              <a:rPr lang="fa-IR" sz="2900" b="1" dirty="0" smtClean="0">
                <a:ln w="3175" cmpd="sng">
                  <a:noFill/>
                </a:ln>
                <a:solidFill>
                  <a:prstClr val="black">
                    <a:lumMod val="85000"/>
                    <a:lumOff val="15000"/>
                  </a:prstClr>
                </a:solidFill>
                <a:cs typeface="B Zar" panose="00000400000000000000" pitchFamily="2" charset="-78"/>
              </a:rPr>
              <a:t> </a:t>
            </a:r>
            <a:r>
              <a:rPr lang="fa-IR" sz="2900" b="1" dirty="0">
                <a:ln w="3175" cmpd="sng">
                  <a:noFill/>
                </a:ln>
                <a:solidFill>
                  <a:prstClr val="black">
                    <a:lumMod val="85000"/>
                    <a:lumOff val="15000"/>
                  </a:prstClr>
                </a:solidFill>
                <a:cs typeface="B Zar" panose="00000400000000000000" pitchFamily="2" charset="-78"/>
              </a:rPr>
              <a:t>سرنوشت‌ساز (مثلاً امتحان نهایی، ثلث سوم یا کنکور</a:t>
            </a:r>
            <a:r>
              <a:rPr lang="fa-IR" sz="2900" b="1" dirty="0" smtClean="0">
                <a:ln w="3175" cmpd="sng">
                  <a:noFill/>
                </a:ln>
                <a:solidFill>
                  <a:prstClr val="black">
                    <a:lumMod val="85000"/>
                    <a:lumOff val="15000"/>
                  </a:prstClr>
                </a:solidFill>
                <a:cs typeface="B Zar" panose="00000400000000000000" pitchFamily="2" charset="-78"/>
              </a:rPr>
              <a:t>)</a:t>
            </a:r>
          </a:p>
          <a:p>
            <a:pPr>
              <a:lnSpc>
                <a:spcPct val="150000"/>
              </a:lnSpc>
            </a:pPr>
            <a:r>
              <a:rPr lang="fa-IR" sz="2900" b="1" dirty="0" smtClean="0">
                <a:ln w="3175" cmpd="sng">
                  <a:noFill/>
                </a:ln>
                <a:solidFill>
                  <a:prstClr val="black">
                    <a:lumMod val="85000"/>
                    <a:lumOff val="15000"/>
                  </a:prstClr>
                </a:solidFill>
                <a:cs typeface="B Zar" panose="00000400000000000000" pitchFamily="2" charset="-78"/>
              </a:rPr>
              <a:t> </a:t>
            </a:r>
            <a:r>
              <a:rPr lang="fa-IR" sz="2900" b="1" dirty="0">
                <a:ln w="3175" cmpd="sng">
                  <a:noFill/>
                </a:ln>
                <a:solidFill>
                  <a:prstClr val="black">
                    <a:lumMod val="85000"/>
                    <a:lumOff val="15000"/>
                  </a:prstClr>
                </a:solidFill>
                <a:cs typeface="B Zar" panose="00000400000000000000" pitchFamily="2" charset="-78"/>
              </a:rPr>
              <a:t>دچار تشویش شدید </a:t>
            </a:r>
            <a:r>
              <a:rPr lang="fa-IR" sz="2900" b="1" dirty="0" smtClean="0">
                <a:ln w="3175" cmpd="sng">
                  <a:noFill/>
                </a:ln>
                <a:solidFill>
                  <a:prstClr val="black">
                    <a:lumMod val="85000"/>
                    <a:lumOff val="15000"/>
                  </a:prstClr>
                </a:solidFill>
                <a:cs typeface="B Zar" panose="00000400000000000000" pitchFamily="2" charset="-78"/>
              </a:rPr>
              <a:t>می‌شوند</a:t>
            </a:r>
            <a:endParaRPr lang="en-US" sz="2900" b="1" dirty="0" smtClean="0">
              <a:ln w="3175" cmpd="sng">
                <a:noFill/>
              </a:ln>
              <a:solidFill>
                <a:prstClr val="black">
                  <a:lumMod val="85000"/>
                  <a:lumOff val="15000"/>
                </a:prstClr>
              </a:solidFill>
              <a:cs typeface="B Zar" panose="00000400000000000000" pitchFamily="2" charset="-78"/>
            </a:endParaRPr>
          </a:p>
          <a:p>
            <a:pPr>
              <a:lnSpc>
                <a:spcPct val="150000"/>
              </a:lnSpc>
            </a:pPr>
            <a:r>
              <a:rPr lang="fa-IR" sz="2900" b="1" dirty="0" smtClean="0">
                <a:ln w="3175" cmpd="sng">
                  <a:noFill/>
                </a:ln>
                <a:solidFill>
                  <a:prstClr val="black">
                    <a:lumMod val="85000"/>
                    <a:lumOff val="15000"/>
                  </a:prstClr>
                </a:solidFill>
                <a:cs typeface="B Zar" panose="00000400000000000000" pitchFamily="2" charset="-78"/>
              </a:rPr>
              <a:t>ضربان </a:t>
            </a:r>
            <a:r>
              <a:rPr lang="fa-IR" sz="2900" b="1" dirty="0">
                <a:ln w="3175" cmpd="sng">
                  <a:noFill/>
                </a:ln>
                <a:solidFill>
                  <a:prstClr val="black">
                    <a:lumMod val="85000"/>
                    <a:lumOff val="15000"/>
                  </a:prstClr>
                </a:solidFill>
                <a:cs typeface="B Zar" panose="00000400000000000000" pitchFamily="2" charset="-78"/>
              </a:rPr>
              <a:t>قلبشان تند می‌زند، دست‌هایشان می‌لرزد و عرق </a:t>
            </a:r>
            <a:r>
              <a:rPr lang="fa-IR" sz="2900" b="1" dirty="0" smtClean="0">
                <a:ln w="3175" cmpd="sng">
                  <a:noFill/>
                </a:ln>
                <a:solidFill>
                  <a:prstClr val="black">
                    <a:lumMod val="85000"/>
                    <a:lumOff val="15000"/>
                  </a:prstClr>
                </a:solidFill>
                <a:cs typeface="B Zar" panose="00000400000000000000" pitchFamily="2" charset="-78"/>
              </a:rPr>
              <a:t>می‌کند</a:t>
            </a:r>
          </a:p>
          <a:p>
            <a:pPr>
              <a:lnSpc>
                <a:spcPct val="150000"/>
              </a:lnSpc>
            </a:pPr>
            <a:r>
              <a:rPr lang="fa-IR" sz="2900" b="1" dirty="0" smtClean="0">
                <a:ln w="3175" cmpd="sng">
                  <a:noFill/>
                </a:ln>
                <a:solidFill>
                  <a:prstClr val="black">
                    <a:lumMod val="85000"/>
                    <a:lumOff val="15000"/>
                  </a:prstClr>
                </a:solidFill>
                <a:cs typeface="B Zar" panose="00000400000000000000" pitchFamily="2" charset="-78"/>
              </a:rPr>
              <a:t> </a:t>
            </a:r>
            <a:r>
              <a:rPr lang="fa-IR" sz="2900" b="1" dirty="0">
                <a:ln w="3175" cmpd="sng">
                  <a:noFill/>
                </a:ln>
                <a:solidFill>
                  <a:prstClr val="black">
                    <a:lumMod val="85000"/>
                    <a:lumOff val="15000"/>
                  </a:prstClr>
                </a:solidFill>
                <a:cs typeface="B Zar" panose="00000400000000000000" pitchFamily="2" charset="-78"/>
              </a:rPr>
              <a:t>و احساس می‌کنند که ذهنشان خالی شده است. </a:t>
            </a:r>
            <a:endParaRPr lang="en-US" sz="2900" b="1" dirty="0" smtClean="0">
              <a:ln w="3175" cmpd="sng">
                <a:noFill/>
              </a:ln>
              <a:solidFill>
                <a:prstClr val="black">
                  <a:lumMod val="85000"/>
                  <a:lumOff val="15000"/>
                </a:prstClr>
              </a:solidFill>
              <a:cs typeface="B Zar" panose="00000400000000000000"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85" y="2537083"/>
            <a:ext cx="2118755" cy="3641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2161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normAutofit fontScale="90000"/>
          </a:bodyPr>
          <a:lstStyle/>
          <a:p>
            <a:pPr algn="ctr"/>
            <a:r>
              <a:rPr lang="fa-IR" dirty="0">
                <a:solidFill>
                  <a:srgbClr val="FF0000"/>
                </a:solidFill>
                <a:cs typeface="B Zar" panose="00000400000000000000" pitchFamily="2" charset="-78"/>
              </a:rPr>
              <a:t>عوامل آموزشگاهی و جامعه ای</a:t>
            </a:r>
            <a:r>
              <a:rPr lang="fa-IR" dirty="0">
                <a:cs typeface="B Nazanin" panose="00000400000000000000" pitchFamily="2" charset="-78"/>
              </a:rPr>
              <a:t/>
            </a:r>
            <a:br>
              <a:rPr lang="fa-IR" dirty="0">
                <a:cs typeface="B Nazanin" panose="00000400000000000000" pitchFamily="2" charset="-78"/>
              </a:rPr>
            </a:br>
            <a:endParaRPr lang="fa-IR" dirty="0"/>
          </a:p>
        </p:txBody>
      </p:sp>
      <p:sp>
        <p:nvSpPr>
          <p:cNvPr id="3" name="Content Placeholder 2"/>
          <p:cNvSpPr>
            <a:spLocks noGrp="1"/>
          </p:cNvSpPr>
          <p:nvPr>
            <p:ph idx="1"/>
          </p:nvPr>
        </p:nvSpPr>
        <p:spPr>
          <a:xfrm>
            <a:off x="670776" y="2595568"/>
            <a:ext cx="10855816" cy="3650685"/>
          </a:xfrm>
          <a:solidFill>
            <a:schemeClr val="accent5">
              <a:lumMod val="60000"/>
              <a:lumOff val="40000"/>
            </a:schemeClr>
          </a:solidFill>
        </p:spPr>
        <p:txBody>
          <a:bodyPr>
            <a:normAutofit lnSpcReduction="10000"/>
          </a:bodyPr>
          <a:lstStyle/>
          <a:p>
            <a:pPr>
              <a:lnSpc>
                <a:spcPct val="150000"/>
              </a:lnSpc>
            </a:pPr>
            <a:r>
              <a:rPr lang="fa-IR" dirty="0">
                <a:cs typeface="B Zar" panose="00000400000000000000" pitchFamily="2" charset="-78"/>
              </a:rPr>
              <a:t>در عوامل آموزشگاهی و جامعه ای مؤثر در اضطراب می توان به موارد زیر اشاره کرد:</a:t>
            </a:r>
          </a:p>
          <a:p>
            <a:pPr>
              <a:lnSpc>
                <a:spcPct val="150000"/>
              </a:lnSpc>
            </a:pPr>
            <a:r>
              <a:rPr lang="fa-IR" dirty="0">
                <a:cs typeface="B Zar" panose="00000400000000000000" pitchFamily="2" charset="-78"/>
              </a:rPr>
              <a:t>۱. انتظارات معلّمان. انتظارات متناسب و واقع گرایانه معلّم از دانش آموز در پیشرفت تحصیلی او نقش مهمی دارد. معلّمان </a:t>
            </a:r>
            <a:r>
              <a:rPr lang="fa-IR" dirty="0" smtClean="0">
                <a:cs typeface="B Zar" panose="00000400000000000000" pitchFamily="2" charset="-78"/>
              </a:rPr>
              <a:t>باید از </a:t>
            </a:r>
            <a:r>
              <a:rPr lang="fa-IR" dirty="0">
                <a:cs typeface="B Zar" panose="00000400000000000000" pitchFamily="2" charset="-78"/>
              </a:rPr>
              <a:t>دانش آموزان انتظار داشته باشند که بیش از پیش عملکرد خود را بهبود بخشند، امّا هرگونه انتظار نابجا می تواند به </a:t>
            </a:r>
            <a:r>
              <a:rPr lang="fa-IR" dirty="0" smtClean="0">
                <a:cs typeface="B Zar" panose="00000400000000000000" pitchFamily="2" charset="-78"/>
              </a:rPr>
              <a:t>فشارروانی </a:t>
            </a:r>
            <a:r>
              <a:rPr lang="fa-IR" dirty="0">
                <a:cs typeface="B Zar" panose="00000400000000000000" pitchFamily="2" charset="-78"/>
              </a:rPr>
              <a:t>و در نتیجه اضطراب در دانش آموزان منجر گردد. </a:t>
            </a:r>
            <a:endParaRPr lang="fa-IR" dirty="0" smtClean="0">
              <a:cs typeface="B Zar" panose="00000400000000000000" pitchFamily="2" charset="-78"/>
            </a:endParaRPr>
          </a:p>
          <a:p>
            <a:pPr>
              <a:lnSpc>
                <a:spcPct val="150000"/>
              </a:lnSpc>
            </a:pPr>
            <a:r>
              <a:rPr lang="fa-IR" dirty="0" smtClean="0">
                <a:cs typeface="B Zar" panose="00000400000000000000" pitchFamily="2" charset="-78"/>
              </a:rPr>
              <a:t>نداشتن </a:t>
            </a:r>
            <a:r>
              <a:rPr lang="fa-IR" dirty="0">
                <a:cs typeface="B Zar" panose="00000400000000000000" pitchFamily="2" charset="-78"/>
              </a:rPr>
              <a:t>شناخت کافی معلّم از دانش آموز و توانایی های وی، ممکن </a:t>
            </a:r>
            <a:r>
              <a:rPr lang="fa-IR" dirty="0" smtClean="0">
                <a:cs typeface="B Zar" panose="00000400000000000000" pitchFamily="2" charset="-78"/>
              </a:rPr>
              <a:t>است شرایط </a:t>
            </a:r>
            <a:r>
              <a:rPr lang="fa-IR" dirty="0">
                <a:cs typeface="B Zar" panose="00000400000000000000" pitchFamily="2" charset="-78"/>
              </a:rPr>
              <a:t>نامطلوبی در کلاس و امتحان برای دانش آموز به وجود </a:t>
            </a:r>
            <a:r>
              <a:rPr lang="fa-IR" dirty="0" smtClean="0">
                <a:cs typeface="B Zar" panose="00000400000000000000" pitchFamily="2" charset="-78"/>
              </a:rPr>
              <a:t>آورد.</a:t>
            </a:r>
            <a:endParaRPr lang="fa-IR" dirty="0">
              <a:cs typeface="B Zar" panose="00000400000000000000" pitchFamily="2" charset="-78"/>
            </a:endParaRPr>
          </a:p>
        </p:txBody>
      </p:sp>
    </p:spTree>
    <p:extLst>
      <p:ext uri="{BB962C8B-B14F-4D97-AF65-F5344CB8AC3E}">
        <p14:creationId xmlns:p14="http://schemas.microsoft.com/office/powerpoint/2010/main" val="34112905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FF0000"/>
                </a:solidFill>
                <a:cs typeface="B Zar" panose="00000400000000000000" pitchFamily="2" charset="-78"/>
              </a:rPr>
              <a:t>عوامل آموزشگاهی و جامعه ای</a:t>
            </a:r>
          </a:p>
        </p:txBody>
      </p:sp>
      <p:sp>
        <p:nvSpPr>
          <p:cNvPr id="3" name="Content Placeholder 2"/>
          <p:cNvSpPr>
            <a:spLocks noGrp="1"/>
          </p:cNvSpPr>
          <p:nvPr>
            <p:ph idx="1"/>
          </p:nvPr>
        </p:nvSpPr>
        <p:spPr>
          <a:solidFill>
            <a:schemeClr val="accent5">
              <a:lumMod val="60000"/>
              <a:lumOff val="40000"/>
            </a:schemeClr>
          </a:solidFill>
        </p:spPr>
        <p:txBody>
          <a:bodyPr>
            <a:noAutofit/>
          </a:bodyPr>
          <a:lstStyle/>
          <a:p>
            <a:pPr lvl="1">
              <a:lnSpc>
                <a:spcPct val="150000"/>
              </a:lnSpc>
            </a:pPr>
            <a:r>
              <a:rPr lang="fa-IR" sz="2400" dirty="0">
                <a:cs typeface="B Zar" panose="00000400000000000000" pitchFamily="2" charset="-78"/>
              </a:rPr>
              <a:t>همچنین ممکن است انتظارات و توقعاتی را در معلّم موجب گردد که اگر خارج از توان دانش آموز باشد، باعث بروز </a:t>
            </a:r>
            <a:r>
              <a:rPr lang="fa-IR" sz="2400" dirty="0" smtClean="0">
                <a:cs typeface="B Zar" panose="00000400000000000000" pitchFamily="2" charset="-78"/>
              </a:rPr>
              <a:t>اضطراب در </a:t>
            </a:r>
            <a:r>
              <a:rPr lang="fa-IR" sz="2400" dirty="0">
                <a:cs typeface="B Zar" panose="00000400000000000000" pitchFamily="2" charset="-78"/>
              </a:rPr>
              <a:t>وی </a:t>
            </a:r>
            <a:r>
              <a:rPr lang="fa-IR" sz="2400" dirty="0" smtClean="0">
                <a:cs typeface="B Zar" panose="00000400000000000000" pitchFamily="2" charset="-78"/>
              </a:rPr>
              <a:t>باشد، </a:t>
            </a:r>
            <a:r>
              <a:rPr lang="fa-IR" sz="2400" dirty="0">
                <a:cs typeface="B Zar" panose="00000400000000000000" pitchFamily="2" charset="-78"/>
              </a:rPr>
              <a:t>موقعیت کلی کلاس باید به گونه ای باشد که به او احساس ایمنی و اعتماد به نفس بدهد </a:t>
            </a:r>
            <a:r>
              <a:rPr lang="fa-IR" sz="2400" dirty="0" smtClean="0">
                <a:cs typeface="B Zar" panose="00000400000000000000" pitchFamily="2" charset="-78"/>
              </a:rPr>
              <a:t>به </a:t>
            </a:r>
            <a:r>
              <a:rPr lang="fa-IR" sz="2400" dirty="0">
                <a:cs typeface="B Zar" panose="00000400000000000000" pitchFamily="2" charset="-78"/>
              </a:rPr>
              <a:t>کودکان </a:t>
            </a:r>
            <a:r>
              <a:rPr lang="fa-IR" sz="2400" dirty="0" smtClean="0">
                <a:cs typeface="B Zar" panose="00000400000000000000" pitchFamily="2" charset="-78"/>
              </a:rPr>
              <a:t>آرامش فکر </a:t>
            </a:r>
            <a:r>
              <a:rPr lang="fa-IR" sz="2400" dirty="0">
                <a:cs typeface="B Zar" panose="00000400000000000000" pitchFamily="2" charset="-78"/>
              </a:rPr>
              <a:t>ببخشد و صمیمیت بیشتری بین معلّم و دانش آموز به وجود آورد</a:t>
            </a:r>
            <a:r>
              <a:rPr lang="fa-IR" sz="2400" dirty="0" smtClean="0">
                <a:cs typeface="B Zar" panose="00000400000000000000" pitchFamily="2" charset="-78"/>
              </a:rPr>
              <a:t>.</a:t>
            </a:r>
          </a:p>
          <a:p>
            <a:pPr lvl="1">
              <a:lnSpc>
                <a:spcPct val="150000"/>
              </a:lnSpc>
            </a:pPr>
            <a:r>
              <a:rPr lang="fa-IR" sz="2400" dirty="0" smtClean="0">
                <a:cs typeface="B Zar" panose="00000400000000000000" pitchFamily="2" charset="-78"/>
              </a:rPr>
              <a:t> </a:t>
            </a:r>
            <a:endParaRPr lang="fa-IR" sz="2400" dirty="0">
              <a:cs typeface="B Zar" panose="00000400000000000000" pitchFamily="2" charset="-78"/>
            </a:endParaRPr>
          </a:p>
        </p:txBody>
      </p:sp>
    </p:spTree>
    <p:extLst>
      <p:ext uri="{BB962C8B-B14F-4D97-AF65-F5344CB8AC3E}">
        <p14:creationId xmlns:p14="http://schemas.microsoft.com/office/powerpoint/2010/main" val="23166507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r>
              <a:rPr lang="fa-IR" dirty="0">
                <a:solidFill>
                  <a:srgbClr val="FF0000"/>
                </a:solidFill>
                <a:cs typeface="B Zar" panose="00000400000000000000" pitchFamily="2" charset="-78"/>
              </a:rPr>
              <a:t>عوامل آموزشگاهی و جامعه ای</a:t>
            </a:r>
            <a:endParaRPr lang="fa-IR" dirty="0"/>
          </a:p>
        </p:txBody>
      </p:sp>
      <p:sp>
        <p:nvSpPr>
          <p:cNvPr id="3" name="Content Placeholder 2"/>
          <p:cNvSpPr>
            <a:spLocks noGrp="1"/>
          </p:cNvSpPr>
          <p:nvPr>
            <p:ph idx="1"/>
          </p:nvPr>
        </p:nvSpPr>
        <p:spPr>
          <a:solidFill>
            <a:schemeClr val="accent5">
              <a:lumMod val="60000"/>
              <a:lumOff val="40000"/>
            </a:schemeClr>
          </a:solidFill>
        </p:spPr>
        <p:txBody>
          <a:bodyPr/>
          <a:lstStyle/>
          <a:p>
            <a:pPr marL="285750" lvl="1">
              <a:lnSpc>
                <a:spcPct val="150000"/>
              </a:lnSpc>
            </a:pPr>
            <a:r>
              <a:rPr lang="fa-IR" sz="2400" dirty="0">
                <a:cs typeface="B Zar" panose="00000400000000000000" pitchFamily="2" charset="-78"/>
              </a:rPr>
              <a:t>عامل ترس و اضطراب به هیچ وجه نباید به منظور اداره کلاس و امتحان به کار برده شود، زیرا موجب افزای.ش احساس اضطراب و ناامنی در کودک می شود و بر مشکلات او در کلاس و امتحان خواهد افزود</a:t>
            </a:r>
          </a:p>
          <a:p>
            <a:endParaRPr lang="fa-IR" dirty="0"/>
          </a:p>
        </p:txBody>
      </p:sp>
    </p:spTree>
    <p:extLst>
      <p:ext uri="{BB962C8B-B14F-4D97-AF65-F5344CB8AC3E}">
        <p14:creationId xmlns:p14="http://schemas.microsoft.com/office/powerpoint/2010/main" val="25688159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102782"/>
            <a:ext cx="9601196" cy="1303867"/>
          </a:xfrm>
          <a:solidFill>
            <a:schemeClr val="accent5">
              <a:lumMod val="60000"/>
              <a:lumOff val="40000"/>
            </a:schemeClr>
          </a:solidFill>
        </p:spPr>
        <p:txBody>
          <a:bodyPr/>
          <a:lstStyle/>
          <a:p>
            <a:pPr algn="ctr"/>
            <a:r>
              <a:rPr lang="fa-IR" dirty="0" smtClean="0">
                <a:solidFill>
                  <a:srgbClr val="FF0000"/>
                </a:solidFill>
                <a:cs typeface="B Zar" panose="00000400000000000000" pitchFamily="2" charset="-78"/>
              </a:rPr>
              <a:t>رقابت</a:t>
            </a:r>
            <a:endParaRPr lang="fa-IR" dirty="0">
              <a:solidFill>
                <a:srgbClr val="FF0000"/>
              </a:solidFill>
              <a:cs typeface="B Zar" panose="00000400000000000000" pitchFamily="2" charset="-78"/>
            </a:endParaRPr>
          </a:p>
        </p:txBody>
      </p:sp>
      <p:sp>
        <p:nvSpPr>
          <p:cNvPr id="3" name="Content Placeholder 2"/>
          <p:cNvSpPr>
            <a:spLocks noGrp="1"/>
          </p:cNvSpPr>
          <p:nvPr>
            <p:ph idx="1"/>
          </p:nvPr>
        </p:nvSpPr>
        <p:spPr>
          <a:xfrm>
            <a:off x="838200" y="2889249"/>
            <a:ext cx="10515600" cy="2528149"/>
          </a:xfrm>
          <a:solidFill>
            <a:schemeClr val="accent5">
              <a:lumMod val="60000"/>
              <a:lumOff val="40000"/>
            </a:schemeClr>
          </a:solidFill>
        </p:spPr>
        <p:txBody>
          <a:bodyPr>
            <a:noAutofit/>
          </a:bodyPr>
          <a:lstStyle/>
          <a:p>
            <a:pPr>
              <a:lnSpc>
                <a:spcPct val="160000"/>
              </a:lnSpc>
            </a:pPr>
            <a:r>
              <a:rPr lang="fa-IR" dirty="0">
                <a:cs typeface="B Zar" panose="00000400000000000000" pitchFamily="2" charset="-78"/>
              </a:rPr>
              <a:t>یکی از عوامل مهم اضطراب امتحان، رقابت نادرستی است که بین دانش آموزان وجود دارد و خواسته و ناخواسته، آگاهانه </a:t>
            </a:r>
            <a:r>
              <a:rPr lang="fa-IR" dirty="0" smtClean="0">
                <a:cs typeface="B Zar" panose="00000400000000000000" pitchFamily="2" charset="-78"/>
              </a:rPr>
              <a:t>و ناآگاهانه </a:t>
            </a:r>
            <a:r>
              <a:rPr lang="fa-IR" dirty="0">
                <a:cs typeface="B Zar" panose="00000400000000000000" pitchFamily="2" charset="-78"/>
              </a:rPr>
              <a:t>توسط معلّمان، خانواده ها و جامعه نیز بعضاً مورد تشویق قرار می گیرد</a:t>
            </a:r>
            <a:r>
              <a:rPr lang="fa-IR" dirty="0" smtClean="0">
                <a:cs typeface="B Zar" panose="00000400000000000000" pitchFamily="2" charset="-78"/>
              </a:rPr>
              <a:t>..</a:t>
            </a:r>
            <a:endParaRPr lang="fa-IR" dirty="0">
              <a:cs typeface="B Zar" panose="00000400000000000000" pitchFamily="2" charset="-78"/>
            </a:endParaRPr>
          </a:p>
          <a:p>
            <a:pPr>
              <a:lnSpc>
                <a:spcPct val="160000"/>
              </a:lnSpc>
            </a:pPr>
            <a:endParaRPr lang="fa-IR" dirty="0">
              <a:cs typeface="B Nazanin" panose="00000400000000000000" pitchFamily="2" charset="-78"/>
            </a:endParaRPr>
          </a:p>
        </p:txBody>
      </p:sp>
    </p:spTree>
    <p:extLst>
      <p:ext uri="{BB962C8B-B14F-4D97-AF65-F5344CB8AC3E}">
        <p14:creationId xmlns:p14="http://schemas.microsoft.com/office/powerpoint/2010/main" val="42725927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smtClean="0">
                <a:solidFill>
                  <a:srgbClr val="FF0000"/>
                </a:solidFill>
                <a:cs typeface="B Zar" panose="00000400000000000000" pitchFamily="2" charset="-78"/>
              </a:rPr>
              <a:t>رقابت</a:t>
            </a:r>
            <a:endParaRPr lang="fa-IR" dirty="0">
              <a:solidFill>
                <a:srgbClr val="FF0000"/>
              </a:solidFill>
              <a:cs typeface="B Zar" panose="00000400000000000000" pitchFamily="2" charset="-78"/>
            </a:endParaRPr>
          </a:p>
        </p:txBody>
      </p:sp>
      <p:sp>
        <p:nvSpPr>
          <p:cNvPr id="3" name="Content Placeholder 2"/>
          <p:cNvSpPr>
            <a:spLocks noGrp="1"/>
          </p:cNvSpPr>
          <p:nvPr>
            <p:ph idx="1"/>
          </p:nvPr>
        </p:nvSpPr>
        <p:spPr>
          <a:solidFill>
            <a:schemeClr val="accent5">
              <a:lumMod val="60000"/>
              <a:lumOff val="40000"/>
            </a:schemeClr>
          </a:solidFill>
        </p:spPr>
        <p:txBody>
          <a:bodyPr/>
          <a:lstStyle/>
          <a:p>
            <a:pPr>
              <a:lnSpc>
                <a:spcPct val="150000"/>
              </a:lnSpc>
            </a:pPr>
            <a:r>
              <a:rPr lang="fa-IR" dirty="0">
                <a:cs typeface="B Zar" panose="00000400000000000000" pitchFamily="2" charset="-78"/>
              </a:rPr>
              <a:t>خانواده ها و معلّمان گرامی باید بدانند که اگر ما یک دانش آموز با معدّل ۱۵ و از نظر روانی و عاطفی و جسمانی سالم داشته باشیم، بهتر است از اینکه دانش آموزی داشته باشیم که معدلش ۱۹ است امّا انواع و اقسام مسایل و مشکلات عاطفی و روانی را دارد. اگر قرار باشد که آن ۴ نمره افزایش در معدّل به قیمت آسیب به ساختمان وجودی و شخصیت عاطفی دانش آموزان تمام شود، قطعاً هر عقل سلیمی حکم خواهد کرد که به صلاح </a:t>
            </a:r>
            <a:r>
              <a:rPr lang="fa-IR" dirty="0" smtClean="0">
                <a:cs typeface="B Zar" panose="00000400000000000000" pitchFamily="2" charset="-78"/>
              </a:rPr>
              <a:t>نیست.</a:t>
            </a:r>
            <a:endParaRPr lang="fa-IR" dirty="0">
              <a:cs typeface="B Zar" panose="00000400000000000000" pitchFamily="2" charset="-78"/>
            </a:endParaRPr>
          </a:p>
        </p:txBody>
      </p:sp>
    </p:spTree>
    <p:extLst>
      <p:ext uri="{BB962C8B-B14F-4D97-AF65-F5344CB8AC3E}">
        <p14:creationId xmlns:p14="http://schemas.microsoft.com/office/powerpoint/2010/main" val="42926528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FF0000"/>
                </a:solidFill>
                <a:cs typeface="B Zar" panose="00000400000000000000" pitchFamily="2" charset="-78"/>
              </a:rPr>
              <a:t>رقابت</a:t>
            </a:r>
          </a:p>
        </p:txBody>
      </p:sp>
      <p:sp>
        <p:nvSpPr>
          <p:cNvPr id="3" name="Content Placeholder 2"/>
          <p:cNvSpPr>
            <a:spLocks noGrp="1"/>
          </p:cNvSpPr>
          <p:nvPr>
            <p:ph idx="1"/>
          </p:nvPr>
        </p:nvSpPr>
        <p:spPr>
          <a:xfrm>
            <a:off x="1295401" y="2556932"/>
            <a:ext cx="9601196" cy="2300818"/>
          </a:xfrm>
          <a:solidFill>
            <a:schemeClr val="accent5">
              <a:lumMod val="60000"/>
              <a:lumOff val="40000"/>
            </a:schemeClr>
          </a:solidFill>
        </p:spPr>
        <p:txBody>
          <a:bodyPr/>
          <a:lstStyle/>
          <a:p>
            <a:pPr>
              <a:lnSpc>
                <a:spcPct val="150000"/>
              </a:lnSpc>
            </a:pPr>
            <a:r>
              <a:rPr lang="fa-IR" dirty="0">
                <a:cs typeface="B Zar" panose="00000400000000000000" pitchFamily="2" charset="-78"/>
              </a:rPr>
              <a:t>رقابت به معنای نادرست آن، یعنی صعود یک نفر و سقوط دیگری، دارای پیامدها و آثار و عوارض زیانباری است. رقابتی </a:t>
            </a:r>
            <a:r>
              <a:rPr lang="fa-IR" dirty="0" smtClean="0">
                <a:cs typeface="B Zar" panose="00000400000000000000" pitchFamily="2" charset="-78"/>
              </a:rPr>
              <a:t>که در </a:t>
            </a:r>
            <a:r>
              <a:rPr lang="fa-IR" dirty="0">
                <a:cs typeface="B Zar" panose="00000400000000000000" pitchFamily="2" charset="-78"/>
              </a:rPr>
              <a:t>آن مشارکت و مساعی و همکاری نباشد و لحظه لحظه زندگی دانش آموزان را به اضطراب و تشنج تبدیل کند، هرگز </a:t>
            </a:r>
            <a:r>
              <a:rPr lang="fa-IR" dirty="0" smtClean="0">
                <a:cs typeface="B Zar" panose="00000400000000000000" pitchFamily="2" charset="-78"/>
              </a:rPr>
              <a:t>شیوه ی پسندیده </a:t>
            </a:r>
            <a:r>
              <a:rPr lang="fa-IR" dirty="0">
                <a:cs typeface="B Zar" panose="00000400000000000000" pitchFamily="2" charset="-78"/>
              </a:rPr>
              <a:t>ای نیست.</a:t>
            </a:r>
          </a:p>
        </p:txBody>
      </p:sp>
    </p:spTree>
    <p:extLst>
      <p:ext uri="{BB962C8B-B14F-4D97-AF65-F5344CB8AC3E}">
        <p14:creationId xmlns:p14="http://schemas.microsoft.com/office/powerpoint/2010/main" val="9915515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FF0000"/>
                </a:solidFill>
                <a:cs typeface="B Nazanin" panose="00000400000000000000" pitchFamily="2" charset="-78"/>
              </a:rPr>
              <a:t>رقابت</a:t>
            </a:r>
            <a:endParaRPr lang="fa-IR" dirty="0">
              <a:solidFill>
                <a:srgbClr val="FF0000"/>
              </a:solidFill>
            </a:endParaRPr>
          </a:p>
        </p:txBody>
      </p:sp>
      <p:sp>
        <p:nvSpPr>
          <p:cNvPr id="3" name="Content Placeholder 2"/>
          <p:cNvSpPr>
            <a:spLocks noGrp="1"/>
          </p:cNvSpPr>
          <p:nvPr>
            <p:ph idx="1"/>
          </p:nvPr>
        </p:nvSpPr>
        <p:spPr>
          <a:xfrm>
            <a:off x="1295402" y="2436282"/>
            <a:ext cx="9601196" cy="3318936"/>
          </a:xfrm>
          <a:solidFill>
            <a:schemeClr val="accent5">
              <a:lumMod val="60000"/>
              <a:lumOff val="40000"/>
            </a:schemeClr>
          </a:solidFill>
        </p:spPr>
        <p:txBody>
          <a:bodyPr>
            <a:noAutofit/>
          </a:bodyPr>
          <a:lstStyle/>
          <a:p>
            <a:pPr>
              <a:lnSpc>
                <a:spcPct val="150000"/>
              </a:lnSpc>
            </a:pPr>
            <a:r>
              <a:rPr lang="fa-IR" dirty="0">
                <a:cs typeface="B Zar" panose="00000400000000000000" pitchFamily="2" charset="-78"/>
              </a:rPr>
              <a:t>امروزه اعتقاد بر این است که هیچ دو فردی در آفرینش کاملاً مثل هم نه آفریده شده است </a:t>
            </a:r>
            <a:r>
              <a:rPr lang="fa-IR" dirty="0" smtClean="0">
                <a:cs typeface="B Zar" panose="00000400000000000000" pitchFamily="2" charset="-78"/>
              </a:rPr>
              <a:t>(حتی </a:t>
            </a:r>
            <a:r>
              <a:rPr lang="fa-IR" dirty="0">
                <a:cs typeface="B Zar" panose="00000400000000000000" pitchFamily="2" charset="-78"/>
              </a:rPr>
              <a:t>دو قلو های </a:t>
            </a:r>
            <a:r>
              <a:rPr lang="fa-IR" dirty="0" smtClean="0">
                <a:cs typeface="B Zar" panose="00000400000000000000" pitchFamily="2" charset="-78"/>
              </a:rPr>
              <a:t>همسان) </a:t>
            </a:r>
            <a:r>
              <a:rPr lang="fa-IR" dirty="0">
                <a:cs typeface="B Zar" panose="00000400000000000000" pitchFamily="2" charset="-78"/>
              </a:rPr>
              <a:t>و نه </a:t>
            </a:r>
            <a:r>
              <a:rPr lang="fa-IR" dirty="0" smtClean="0">
                <a:cs typeface="B Zar" panose="00000400000000000000" pitchFamily="2" charset="-78"/>
              </a:rPr>
              <a:t>آفریده خواهد شد </a:t>
            </a:r>
            <a:r>
              <a:rPr lang="fa-IR" dirty="0">
                <a:cs typeface="B Zar" panose="00000400000000000000" pitchFamily="2" charset="-78"/>
              </a:rPr>
              <a:t>یعنی تفاوت های فردی بسیار زیادی بین افراد از نظر رفتار، افکار و عاطفی، روانی و جسمانی وجود </a:t>
            </a:r>
            <a:r>
              <a:rPr lang="fa-IR" dirty="0" smtClean="0">
                <a:cs typeface="B Zar" panose="00000400000000000000" pitchFamily="2" charset="-78"/>
              </a:rPr>
              <a:t>دارد </a:t>
            </a:r>
            <a:r>
              <a:rPr lang="fa-IR" dirty="0">
                <a:cs typeface="B Zar" panose="00000400000000000000" pitchFamily="2" charset="-78"/>
              </a:rPr>
              <a:t>حالی </a:t>
            </a:r>
            <a:r>
              <a:rPr lang="fa-IR" dirty="0" smtClean="0">
                <a:cs typeface="B Zar" panose="00000400000000000000" pitchFamily="2" charset="-78"/>
              </a:rPr>
              <a:t>که چنین </a:t>
            </a:r>
            <a:r>
              <a:rPr lang="fa-IR" dirty="0">
                <a:cs typeface="B Zar" panose="00000400000000000000" pitchFamily="2" charset="-78"/>
              </a:rPr>
              <a:t>است چرا باید با شرایط نا برابر و متفاوت، دانش آموزان را در جدال و ستیزی که فرجامش انواع اختلالات روانی </a:t>
            </a:r>
            <a:r>
              <a:rPr lang="fa-IR" dirty="0" smtClean="0">
                <a:cs typeface="B Zar" panose="00000400000000000000" pitchFamily="2" charset="-78"/>
              </a:rPr>
              <a:t>وعاطفی </a:t>
            </a:r>
            <a:r>
              <a:rPr lang="fa-IR" dirty="0">
                <a:cs typeface="B Zar" panose="00000400000000000000" pitchFamily="2" charset="-78"/>
              </a:rPr>
              <a:t>است بکشانیم. </a:t>
            </a:r>
            <a:endParaRPr lang="fa-IR" dirty="0" smtClean="0">
              <a:cs typeface="B Zar" panose="00000400000000000000" pitchFamily="2" charset="-78"/>
            </a:endParaRPr>
          </a:p>
        </p:txBody>
      </p:sp>
    </p:spTree>
    <p:extLst>
      <p:ext uri="{BB962C8B-B14F-4D97-AF65-F5344CB8AC3E}">
        <p14:creationId xmlns:p14="http://schemas.microsoft.com/office/powerpoint/2010/main" val="42713625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40832"/>
            <a:ext cx="9601196" cy="1303867"/>
          </a:xfrm>
          <a:solidFill>
            <a:schemeClr val="accent5">
              <a:lumMod val="60000"/>
              <a:lumOff val="40000"/>
            </a:schemeClr>
          </a:solidFill>
        </p:spPr>
        <p:txBody>
          <a:bodyPr/>
          <a:lstStyle/>
          <a:p>
            <a:pPr algn="ctr"/>
            <a:r>
              <a:rPr lang="fa-IR" dirty="0">
                <a:solidFill>
                  <a:srgbClr val="FF0000"/>
                </a:solidFill>
                <a:cs typeface="B Zar" panose="00000400000000000000" pitchFamily="2" charset="-78"/>
              </a:rPr>
              <a:t>رقابت</a:t>
            </a:r>
          </a:p>
        </p:txBody>
      </p:sp>
      <p:sp>
        <p:nvSpPr>
          <p:cNvPr id="3" name="Content Placeholder 2"/>
          <p:cNvSpPr>
            <a:spLocks noGrp="1"/>
          </p:cNvSpPr>
          <p:nvPr>
            <p:ph idx="1"/>
          </p:nvPr>
        </p:nvSpPr>
        <p:spPr>
          <a:xfrm>
            <a:off x="1295402" y="2235200"/>
            <a:ext cx="9601196" cy="4095750"/>
          </a:xfrm>
          <a:solidFill>
            <a:schemeClr val="accent5">
              <a:lumMod val="60000"/>
              <a:lumOff val="40000"/>
            </a:schemeClr>
          </a:solidFill>
        </p:spPr>
        <p:txBody>
          <a:bodyPr>
            <a:noAutofit/>
          </a:bodyPr>
          <a:lstStyle/>
          <a:p>
            <a:pPr>
              <a:lnSpc>
                <a:spcPct val="150000"/>
              </a:lnSpc>
            </a:pPr>
            <a:r>
              <a:rPr lang="fa-IR" dirty="0">
                <a:cs typeface="B Zar" panose="00000400000000000000" pitchFamily="2" charset="-78"/>
              </a:rPr>
              <a:t>از سوی دیگر تفاوت های درون فردی نیز وجود دارد. یعنی یک فرد در همه ی زمینه ها، توانایی ها، قابلیت ها و علایق یکسانی ندارد، مثلاً در ریاضی ممکن است قوی باشد امّا در تاریخ ضعیف و یا برعکس</a:t>
            </a:r>
            <a:r>
              <a:rPr lang="fa-IR" dirty="0" smtClean="0">
                <a:cs typeface="B Zar" panose="00000400000000000000" pitchFamily="2" charset="-78"/>
              </a:rPr>
              <a:t>.</a:t>
            </a:r>
            <a:endParaRPr lang="fa-IR" dirty="0" smtClean="0">
              <a:cs typeface="B Nazanin" panose="00000400000000000000" pitchFamily="2" charset="-78"/>
            </a:endParaRPr>
          </a:p>
          <a:p>
            <a:pPr>
              <a:lnSpc>
                <a:spcPct val="150000"/>
              </a:lnSpc>
            </a:pPr>
            <a:r>
              <a:rPr lang="fa-IR" dirty="0" smtClean="0">
                <a:cs typeface="B Nazanin" panose="00000400000000000000" pitchFamily="2" charset="-78"/>
              </a:rPr>
              <a:t>سلامت </a:t>
            </a:r>
            <a:r>
              <a:rPr lang="fa-IR" dirty="0">
                <a:cs typeface="B Nazanin" panose="00000400000000000000" pitchFamily="2" charset="-78"/>
              </a:rPr>
              <a:t>روانی و عاطفی هر فردی حداکثر اهمیت را دارد و برای این منظور باید همواره تفاوت های درون فردی و بین فردی </a:t>
            </a:r>
            <a:r>
              <a:rPr lang="fa-IR" dirty="0" smtClean="0">
                <a:cs typeface="B Nazanin" panose="00000400000000000000" pitchFamily="2" charset="-78"/>
              </a:rPr>
              <a:t>را در </a:t>
            </a:r>
            <a:r>
              <a:rPr lang="fa-IR" dirty="0">
                <a:cs typeface="B Nazanin" panose="00000400000000000000" pitchFamily="2" charset="-78"/>
              </a:rPr>
              <a:t>نظر داشت و از ایجاد رقابت هایی که در آن شرایط و امکانات، توانایی ها و علایق دانش آموزان متفاوت است و یا </a:t>
            </a:r>
            <a:r>
              <a:rPr lang="fa-IR" dirty="0" smtClean="0">
                <a:cs typeface="B Nazanin" panose="00000400000000000000" pitchFamily="2" charset="-78"/>
              </a:rPr>
              <a:t>تعیین اهداف </a:t>
            </a:r>
            <a:r>
              <a:rPr lang="fa-IR" dirty="0">
                <a:cs typeface="B Nazanin" panose="00000400000000000000" pitchFamily="2" charset="-78"/>
              </a:rPr>
              <a:t>و انتظاراتی که نیل به آن ها بسیار سخت و یا بعضاً محال است اجتناب کرد</a:t>
            </a:r>
            <a:r>
              <a:rPr lang="fa-IR" dirty="0"/>
              <a:t>.</a:t>
            </a:r>
          </a:p>
        </p:txBody>
      </p:sp>
    </p:spTree>
    <p:extLst>
      <p:ext uri="{BB962C8B-B14F-4D97-AF65-F5344CB8AC3E}">
        <p14:creationId xmlns:p14="http://schemas.microsoft.com/office/powerpoint/2010/main" val="25147108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FF0000"/>
                </a:solidFill>
                <a:cs typeface="B Zar" panose="00000400000000000000" pitchFamily="2" charset="-78"/>
              </a:rPr>
              <a:t>سیستم آموزشی حاکم بر مدارسی</a:t>
            </a:r>
          </a:p>
        </p:txBody>
      </p:sp>
      <p:sp>
        <p:nvSpPr>
          <p:cNvPr id="3" name="Content Placeholder 2"/>
          <p:cNvSpPr>
            <a:spLocks noGrp="1"/>
          </p:cNvSpPr>
          <p:nvPr>
            <p:ph idx="1"/>
          </p:nvPr>
        </p:nvSpPr>
        <p:spPr>
          <a:solidFill>
            <a:schemeClr val="accent5">
              <a:lumMod val="60000"/>
              <a:lumOff val="40000"/>
            </a:schemeClr>
          </a:solidFill>
        </p:spPr>
        <p:txBody>
          <a:bodyPr>
            <a:normAutofit lnSpcReduction="10000"/>
          </a:bodyPr>
          <a:lstStyle/>
          <a:p>
            <a:pPr>
              <a:lnSpc>
                <a:spcPct val="150000"/>
              </a:lnSpc>
            </a:pPr>
            <a:r>
              <a:rPr lang="fa-IR" dirty="0">
                <a:cs typeface="B Nazanin" panose="00000400000000000000" pitchFamily="2" charset="-78"/>
              </a:rPr>
              <a:t>۳</a:t>
            </a:r>
            <a:r>
              <a:rPr lang="fa-IR" dirty="0">
                <a:cs typeface="B Zar" panose="00000400000000000000" pitchFamily="2" charset="-78"/>
              </a:rPr>
              <a:t>. سیستم آموزشی حاکم بر </a:t>
            </a:r>
            <a:r>
              <a:rPr lang="fa-IR" dirty="0" smtClean="0">
                <a:cs typeface="B Zar" panose="00000400000000000000" pitchFamily="2" charset="-78"/>
              </a:rPr>
              <a:t>مدارس به </a:t>
            </a:r>
            <a:r>
              <a:rPr lang="fa-IR" dirty="0">
                <a:cs typeface="B Zar" panose="00000400000000000000" pitchFamily="2" charset="-78"/>
              </a:rPr>
              <a:t>گونه ای باشد که هنگام تحصیل در دبیرستان و اواخر آن تکلیف هر دانش آموز از نظر تحصیلی و شغلی به میزان </a:t>
            </a:r>
            <a:r>
              <a:rPr lang="fa-IR" dirty="0" smtClean="0">
                <a:cs typeface="B Zar" panose="00000400000000000000" pitchFamily="2" charset="-78"/>
              </a:rPr>
              <a:t>زیادی مشخص </a:t>
            </a:r>
            <a:r>
              <a:rPr lang="fa-IR" dirty="0">
                <a:cs typeface="B Zar" panose="00000400000000000000" pitchFamily="2" charset="-78"/>
              </a:rPr>
              <a:t>شده باشد و ما شاهد شرکت میلیونی داوطلبان در کنکو ر نباشیم اضطراب امتحان کاهش خواهد یافت.</a:t>
            </a:r>
          </a:p>
          <a:p>
            <a:pPr>
              <a:lnSpc>
                <a:spcPct val="150000"/>
              </a:lnSpc>
            </a:pPr>
            <a:r>
              <a:rPr lang="fa-IR" dirty="0">
                <a:cs typeface="B Zar" panose="00000400000000000000" pitchFamily="2" charset="-78"/>
              </a:rPr>
              <a:t>متأسفانه وقتی سخن از فعالیت های آموزشی بعد از تدریس مانند امتحان و ارزشیابی به میان می آید، نوعی غرور در </a:t>
            </a:r>
            <a:r>
              <a:rPr lang="fa-IR" dirty="0" smtClean="0">
                <a:cs typeface="B Zar" panose="00000400000000000000" pitchFamily="2" charset="-78"/>
              </a:rPr>
              <a:t>شخصیت معلّم </a:t>
            </a:r>
            <a:r>
              <a:rPr lang="fa-IR" dirty="0">
                <a:cs typeface="B Zar" panose="00000400000000000000" pitchFamily="2" charset="-78"/>
              </a:rPr>
              <a:t>و نگرانی و اضطراب در </a:t>
            </a:r>
            <a:r>
              <a:rPr lang="fa-IR" dirty="0" smtClean="0">
                <a:cs typeface="B Zar" panose="00000400000000000000" pitchFamily="2" charset="-78"/>
              </a:rPr>
              <a:t>چهره ی </a:t>
            </a:r>
            <a:r>
              <a:rPr lang="fa-IR" dirty="0">
                <a:cs typeface="B Zar" panose="00000400000000000000" pitchFamily="2" charset="-78"/>
              </a:rPr>
              <a:t>دانش آموزان به وضوح مشاهده می شود.</a:t>
            </a:r>
          </a:p>
        </p:txBody>
      </p:sp>
    </p:spTree>
    <p:extLst>
      <p:ext uri="{BB962C8B-B14F-4D97-AF65-F5344CB8AC3E}">
        <p14:creationId xmlns:p14="http://schemas.microsoft.com/office/powerpoint/2010/main" val="3885313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FF0000"/>
                </a:solidFill>
                <a:cs typeface="B Zar" panose="00000400000000000000" pitchFamily="2" charset="-78"/>
              </a:rPr>
              <a:t>سیستم آموزشی حاکم بر مدارسی</a:t>
            </a:r>
          </a:p>
        </p:txBody>
      </p:sp>
      <p:sp>
        <p:nvSpPr>
          <p:cNvPr id="3" name="Content Placeholder 2"/>
          <p:cNvSpPr>
            <a:spLocks noGrp="1"/>
          </p:cNvSpPr>
          <p:nvPr>
            <p:ph idx="1"/>
          </p:nvPr>
        </p:nvSpPr>
        <p:spPr>
          <a:solidFill>
            <a:schemeClr val="accent5">
              <a:lumMod val="60000"/>
              <a:lumOff val="40000"/>
            </a:schemeClr>
          </a:solidFill>
        </p:spPr>
        <p:txBody>
          <a:bodyPr/>
          <a:lstStyle/>
          <a:p>
            <a:pPr>
              <a:lnSpc>
                <a:spcPct val="150000"/>
              </a:lnSpc>
            </a:pPr>
            <a:r>
              <a:rPr lang="fa-IR" dirty="0">
                <a:cs typeface="B Zar" panose="00000400000000000000" pitchFamily="2" charset="-78"/>
              </a:rPr>
              <a:t>معلّم و نگرانی و اضطراب در </a:t>
            </a:r>
            <a:r>
              <a:rPr lang="fa-IR" dirty="0" smtClean="0">
                <a:cs typeface="B Zar" panose="00000400000000000000" pitchFamily="2" charset="-78"/>
              </a:rPr>
              <a:t>چهره ی </a:t>
            </a:r>
            <a:r>
              <a:rPr lang="fa-IR" dirty="0">
                <a:cs typeface="B Zar" panose="00000400000000000000" pitchFamily="2" charset="-78"/>
              </a:rPr>
              <a:t>دانش آموزان به وضوح مشاهده می شود.</a:t>
            </a:r>
          </a:p>
          <a:p>
            <a:pPr>
              <a:lnSpc>
                <a:spcPct val="150000"/>
              </a:lnSpc>
            </a:pPr>
            <a:r>
              <a:rPr lang="fa-IR" dirty="0">
                <a:cs typeface="B Zar" panose="00000400000000000000" pitchFamily="2" charset="-78"/>
              </a:rPr>
              <a:t>مفاهیم مختلف ارزشیابی در اغلب مواقع برای دانش آموزان همراه با ترس و اضطراب است، زیرا در آن ها معنی شکست </a:t>
            </a:r>
            <a:r>
              <a:rPr lang="fa-IR" dirty="0" smtClean="0">
                <a:cs typeface="B Zar" panose="00000400000000000000" pitchFamily="2" charset="-78"/>
              </a:rPr>
              <a:t>یا موفّقیت</a:t>
            </a:r>
            <a:r>
              <a:rPr lang="fa-IR" dirty="0">
                <a:cs typeface="B Zar" panose="00000400000000000000" pitchFamily="2" charset="-78"/>
              </a:rPr>
              <a:t>، قبول یا رد شدن را بیدار می </a:t>
            </a:r>
            <a:r>
              <a:rPr lang="fa-IR" dirty="0" smtClean="0">
                <a:cs typeface="B Zar" panose="00000400000000000000" pitchFamily="2" charset="-78"/>
              </a:rPr>
              <a:t>کند </a:t>
            </a:r>
            <a:r>
              <a:rPr lang="fa-IR" dirty="0">
                <a:cs typeface="B Zar" panose="00000400000000000000" pitchFamily="2" charset="-78"/>
              </a:rPr>
              <a:t>و به علّت طرز تلقی و عملکرد غلط بسیاری از معلّمان، امتحان و ارزشیابی </a:t>
            </a:r>
            <a:r>
              <a:rPr lang="fa-IR" dirty="0" smtClean="0">
                <a:cs typeface="B Zar" panose="00000400000000000000" pitchFamily="2" charset="-78"/>
              </a:rPr>
              <a:t>مانند غولی </a:t>
            </a:r>
            <a:r>
              <a:rPr lang="fa-IR" dirty="0">
                <a:cs typeface="B Zar" panose="00000400000000000000" pitchFamily="2" charset="-78"/>
              </a:rPr>
              <a:t>وحشتناک در سراسر نظام آموزشی جامعه ما سایه افکنده است.</a:t>
            </a:r>
          </a:p>
        </p:txBody>
      </p:sp>
    </p:spTree>
    <p:extLst>
      <p:ext uri="{BB962C8B-B14F-4D97-AF65-F5344CB8AC3E}">
        <p14:creationId xmlns:p14="http://schemas.microsoft.com/office/powerpoint/2010/main" val="1379918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fa-IR" sz="4000" b="1" dirty="0">
                <a:solidFill>
                  <a:srgbClr val="C00000"/>
                </a:solidFill>
                <a:cs typeface="B Zar" panose="00000400000000000000" pitchFamily="2" charset="-78"/>
              </a:rPr>
              <a:t>نشانه های فیزیولوژیک اضطراب</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pPr lvl="0">
              <a:lnSpc>
                <a:spcPct val="150000"/>
              </a:lnSpc>
              <a:buClr>
                <a:srgbClr val="83992A"/>
              </a:buClr>
            </a:pPr>
            <a:r>
              <a:rPr lang="fa-IR" sz="3200" b="1" dirty="0">
                <a:ln w="3175" cmpd="sng">
                  <a:noFill/>
                </a:ln>
                <a:solidFill>
                  <a:prstClr val="black">
                    <a:lumMod val="85000"/>
                    <a:lumOff val="15000"/>
                  </a:prstClr>
                </a:solidFill>
                <a:cs typeface="B Zar" panose="00000400000000000000" pitchFamily="2" charset="-78"/>
              </a:rPr>
              <a:t>وقتی که سؤالات امتحانی را می‌خوانند احساس می‌کنند که گیج شده‌اند و منظور سؤال را متوجّه نمی‌شوند و فکر می‌کنند همه آن چیزهایی را که خوانده بودند، فراموش کرده‌اند</a:t>
            </a:r>
            <a:endParaRPr lang="en-US" sz="3200" b="1" dirty="0">
              <a:solidFill>
                <a:prstClr val="black">
                  <a:lumMod val="85000"/>
                  <a:lumOff val="15000"/>
                </a:prstClr>
              </a:solidFill>
            </a:endParaRPr>
          </a:p>
          <a:p>
            <a:pPr>
              <a:lnSpc>
                <a:spcPct val="150000"/>
              </a:lnSpc>
            </a:pPr>
            <a:endParaRPr lang="en-US" sz="3200" dirty="0"/>
          </a:p>
        </p:txBody>
      </p:sp>
    </p:spTree>
    <p:extLst>
      <p:ext uri="{BB962C8B-B14F-4D97-AF65-F5344CB8AC3E}">
        <p14:creationId xmlns:p14="http://schemas.microsoft.com/office/powerpoint/2010/main" val="63330482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FF0000"/>
                </a:solidFill>
                <a:cs typeface="B Zar" panose="00000400000000000000" pitchFamily="2" charset="-78"/>
              </a:rPr>
              <a:t>سیستم آموزشی حاکم بر مدارسی</a:t>
            </a:r>
          </a:p>
        </p:txBody>
      </p:sp>
      <p:sp>
        <p:nvSpPr>
          <p:cNvPr id="3" name="Content Placeholder 2"/>
          <p:cNvSpPr>
            <a:spLocks noGrp="1"/>
          </p:cNvSpPr>
          <p:nvPr>
            <p:ph idx="1"/>
          </p:nvPr>
        </p:nvSpPr>
        <p:spPr>
          <a:solidFill>
            <a:schemeClr val="accent5">
              <a:lumMod val="60000"/>
              <a:lumOff val="40000"/>
            </a:schemeClr>
          </a:solidFill>
        </p:spPr>
        <p:txBody>
          <a:bodyPr/>
          <a:lstStyle/>
          <a:p>
            <a:pPr>
              <a:lnSpc>
                <a:spcPct val="150000"/>
              </a:lnSpc>
            </a:pPr>
            <a:r>
              <a:rPr lang="fa-IR" dirty="0">
                <a:cs typeface="B Zar" panose="00000400000000000000" pitchFamily="2" charset="-78"/>
              </a:rPr>
              <a:t>از امتحان و ارزشیابی به عنوان یک ابزار قدرت استفاده می کند و با ایجاد زمینه های نامطلوب آموزشی نوعی نگرانی و </a:t>
            </a:r>
            <a:r>
              <a:rPr lang="fa-IR" dirty="0" smtClean="0">
                <a:cs typeface="B Zar" panose="00000400000000000000" pitchFamily="2" charset="-78"/>
              </a:rPr>
              <a:t>وحشت از </a:t>
            </a:r>
            <a:r>
              <a:rPr lang="fa-IR" dirty="0">
                <a:cs typeface="B Zar" panose="00000400000000000000" pitchFamily="2" charset="-78"/>
              </a:rPr>
              <a:t>امتحان را در اذهان دانش آموزان بیدار می کند. در حالی که امتحان و ارزشیابی همچون سایر فعالیت های دیگر آموزشی </a:t>
            </a:r>
            <a:r>
              <a:rPr lang="fa-IR" dirty="0" smtClean="0">
                <a:cs typeface="B Zar" panose="00000400000000000000" pitchFamily="2" charset="-78"/>
              </a:rPr>
              <a:t>است </a:t>
            </a:r>
            <a:r>
              <a:rPr lang="fa-IR" dirty="0">
                <a:cs typeface="B Zar" panose="00000400000000000000" pitchFamily="2" charset="-78"/>
              </a:rPr>
              <a:t>و برای معلّم و یا گیرنده مشخص می سازد که تا چه حد به هدف های آموزشی نایل </a:t>
            </a:r>
            <a:r>
              <a:rPr lang="fa-IR" dirty="0" smtClean="0">
                <a:cs typeface="B Zar" panose="00000400000000000000" pitchFamily="2" charset="-78"/>
              </a:rPr>
              <a:t>آمده.</a:t>
            </a:r>
            <a:endParaRPr lang="fa-IR" dirty="0">
              <a:cs typeface="B Zar" panose="00000400000000000000" pitchFamily="2" charset="-78"/>
            </a:endParaRPr>
          </a:p>
        </p:txBody>
      </p:sp>
    </p:spTree>
    <p:extLst>
      <p:ext uri="{BB962C8B-B14F-4D97-AF65-F5344CB8AC3E}">
        <p14:creationId xmlns:p14="http://schemas.microsoft.com/office/powerpoint/2010/main" val="27883176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FF0000"/>
                </a:solidFill>
                <a:cs typeface="B Zar" panose="00000400000000000000" pitchFamily="2" charset="-78"/>
              </a:rPr>
              <a:t>نوع درس</a:t>
            </a:r>
          </a:p>
        </p:txBody>
      </p:sp>
      <p:sp>
        <p:nvSpPr>
          <p:cNvPr id="3" name="Content Placeholder 2"/>
          <p:cNvSpPr>
            <a:spLocks noGrp="1"/>
          </p:cNvSpPr>
          <p:nvPr>
            <p:ph idx="1"/>
          </p:nvPr>
        </p:nvSpPr>
        <p:spPr>
          <a:solidFill>
            <a:schemeClr val="accent5">
              <a:lumMod val="60000"/>
              <a:lumOff val="40000"/>
            </a:schemeClr>
          </a:solidFill>
        </p:spPr>
        <p:txBody>
          <a:bodyPr>
            <a:noAutofit/>
          </a:bodyPr>
          <a:lstStyle/>
          <a:p>
            <a:pPr>
              <a:lnSpc>
                <a:spcPct val="150000"/>
              </a:lnSpc>
            </a:pPr>
            <a:r>
              <a:rPr lang="fa-IR" dirty="0">
                <a:cs typeface="B Zar" panose="00000400000000000000" pitchFamily="2" charset="-78"/>
              </a:rPr>
              <a:t>۴. نوع درس. میزان اضطراب دانش آموزان در </a:t>
            </a:r>
            <a:r>
              <a:rPr lang="fa-IR" dirty="0" smtClean="0">
                <a:cs typeface="B Zar" panose="00000400000000000000" pitchFamily="2" charset="-78"/>
              </a:rPr>
              <a:t>همه ی دروس </a:t>
            </a:r>
            <a:r>
              <a:rPr lang="fa-IR" dirty="0">
                <a:cs typeface="B Zar" panose="00000400000000000000" pitchFamily="2" charset="-78"/>
              </a:rPr>
              <a:t>یکسان نیست. </a:t>
            </a:r>
          </a:p>
          <a:p>
            <a:pPr>
              <a:lnSpc>
                <a:spcPct val="150000"/>
              </a:lnSpc>
            </a:pPr>
            <a:r>
              <a:rPr lang="fa-IR" dirty="0" smtClean="0">
                <a:cs typeface="B Zar" panose="00000400000000000000" pitchFamily="2" charset="-78"/>
              </a:rPr>
              <a:t>نتایج تحقیقات حاکی </a:t>
            </a:r>
            <a:r>
              <a:rPr lang="fa-IR" dirty="0">
                <a:cs typeface="B Zar" panose="00000400000000000000" pitchFamily="2" charset="-78"/>
              </a:rPr>
              <a:t>از آن است که اضطراب امتحان دانش آموزان در دروس اختصاصی و اصلی بیشتر از </a:t>
            </a:r>
            <a:r>
              <a:rPr lang="fa-IR" dirty="0" smtClean="0">
                <a:cs typeface="B Zar" panose="00000400000000000000" pitchFamily="2" charset="-78"/>
              </a:rPr>
              <a:t>دروس عمومی </a:t>
            </a:r>
            <a:r>
              <a:rPr lang="fa-IR" dirty="0">
                <a:cs typeface="B Zar" panose="00000400000000000000" pitchFamily="2" charset="-78"/>
              </a:rPr>
              <a:t>است. از این مطلب می توان این نتیجه را گرفت که بین میزان اضطراب امتحان و دشواری درس </a:t>
            </a:r>
            <a:r>
              <a:rPr lang="fa-IR" dirty="0" smtClean="0">
                <a:cs typeface="B Zar" panose="00000400000000000000" pitchFamily="2" charset="-78"/>
              </a:rPr>
              <a:t>رابطه ی </a:t>
            </a:r>
            <a:r>
              <a:rPr lang="fa-IR" dirty="0">
                <a:cs typeface="B Zar" panose="00000400000000000000" pitchFamily="2" charset="-78"/>
              </a:rPr>
              <a:t>معناداری </a:t>
            </a:r>
            <a:r>
              <a:rPr lang="fa-IR" dirty="0" smtClean="0">
                <a:cs typeface="B Zar" panose="00000400000000000000" pitchFamily="2" charset="-78"/>
              </a:rPr>
              <a:t>وجود دارد.</a:t>
            </a:r>
          </a:p>
        </p:txBody>
      </p:sp>
    </p:spTree>
    <p:extLst>
      <p:ext uri="{BB962C8B-B14F-4D97-AF65-F5344CB8AC3E}">
        <p14:creationId xmlns:p14="http://schemas.microsoft.com/office/powerpoint/2010/main" val="42307072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r>
              <a:rPr lang="fa-IR" dirty="0">
                <a:solidFill>
                  <a:srgbClr val="FF0000"/>
                </a:solidFill>
                <a:cs typeface="B Zar" panose="00000400000000000000" pitchFamily="2" charset="-78"/>
              </a:rPr>
              <a:t>نوع درس</a:t>
            </a:r>
            <a:endParaRPr lang="fa-IR" dirty="0"/>
          </a:p>
        </p:txBody>
      </p:sp>
      <p:sp>
        <p:nvSpPr>
          <p:cNvPr id="3" name="Content Placeholder 2"/>
          <p:cNvSpPr>
            <a:spLocks noGrp="1"/>
          </p:cNvSpPr>
          <p:nvPr>
            <p:ph idx="1"/>
          </p:nvPr>
        </p:nvSpPr>
        <p:spPr>
          <a:xfrm>
            <a:off x="1295400" y="2556932"/>
            <a:ext cx="9721849" cy="1443568"/>
          </a:xfrm>
          <a:solidFill>
            <a:schemeClr val="accent5">
              <a:lumMod val="60000"/>
              <a:lumOff val="40000"/>
            </a:schemeClr>
          </a:solidFill>
        </p:spPr>
        <p:txBody>
          <a:bodyPr/>
          <a:lstStyle/>
          <a:p>
            <a:pPr>
              <a:lnSpc>
                <a:spcPct val="150000"/>
              </a:lnSpc>
            </a:pPr>
            <a:r>
              <a:rPr lang="fa-IR" dirty="0">
                <a:cs typeface="B Zar" panose="00000400000000000000" pitchFamily="2" charset="-78"/>
              </a:rPr>
              <a:t> دروس سخت تر نظیر ریاضیات، هندسه، فیزیک یا اضطراب امتحان همبستگی بیشتری نشان می دهند. یعنی هر چه درس سخت تر باشد، فرد اضطراب امتحان بالایی را گزارش خواهد کرد.</a:t>
            </a:r>
          </a:p>
          <a:p>
            <a:endParaRPr lang="fa-IR" dirty="0"/>
          </a:p>
        </p:txBody>
      </p:sp>
    </p:spTree>
    <p:extLst>
      <p:ext uri="{BB962C8B-B14F-4D97-AF65-F5344CB8AC3E}">
        <p14:creationId xmlns:p14="http://schemas.microsoft.com/office/powerpoint/2010/main" val="6166662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FF0000"/>
                </a:solidFill>
                <a:cs typeface="B Zar" panose="00000400000000000000" pitchFamily="2" charset="-78"/>
              </a:rPr>
              <a:t>موقعیت و مراقبان امتحان</a:t>
            </a:r>
          </a:p>
        </p:txBody>
      </p:sp>
      <p:sp>
        <p:nvSpPr>
          <p:cNvPr id="3" name="Content Placeholder 2"/>
          <p:cNvSpPr>
            <a:spLocks noGrp="1"/>
          </p:cNvSpPr>
          <p:nvPr>
            <p:ph idx="1"/>
          </p:nvPr>
        </p:nvSpPr>
        <p:spPr>
          <a:solidFill>
            <a:schemeClr val="accent5">
              <a:lumMod val="60000"/>
              <a:lumOff val="40000"/>
            </a:schemeClr>
          </a:solidFill>
        </p:spPr>
        <p:txBody>
          <a:bodyPr/>
          <a:lstStyle/>
          <a:p>
            <a:pPr>
              <a:lnSpc>
                <a:spcPct val="150000"/>
              </a:lnSpc>
            </a:pPr>
            <a:r>
              <a:rPr lang="fa-IR" dirty="0">
                <a:cs typeface="B Nazanin" panose="00000400000000000000" pitchFamily="2" charset="-78"/>
              </a:rPr>
              <a:t>۵</a:t>
            </a:r>
            <a:r>
              <a:rPr lang="fa-IR" dirty="0">
                <a:cs typeface="B Zar" panose="00000400000000000000" pitchFamily="2" charset="-78"/>
              </a:rPr>
              <a:t>. موقعیت و مراقبان امتحان. عامل دیگری که می تواند موجب اضطراب امتحان شود، محیط و موقعیت امتحان و مراقبان </a:t>
            </a:r>
            <a:r>
              <a:rPr lang="fa-IR" dirty="0" smtClean="0">
                <a:cs typeface="B Zar" panose="00000400000000000000" pitchFamily="2" charset="-78"/>
              </a:rPr>
              <a:t>آن است</a:t>
            </a:r>
            <a:r>
              <a:rPr lang="fa-IR" dirty="0">
                <a:cs typeface="B Zar" panose="00000400000000000000" pitchFamily="2" charset="-78"/>
              </a:rPr>
              <a:t>. زمانی که دانش آموزان در یک موقعیت امتحان ناآشنا با مراقبان نا آشنا قرار می گیرند، اضطراب امتحان بیشتری را </a:t>
            </a:r>
            <a:r>
              <a:rPr lang="fa-IR" dirty="0" smtClean="0">
                <a:cs typeface="B Zar" panose="00000400000000000000" pitchFamily="2" charset="-78"/>
              </a:rPr>
              <a:t>تجربه می </a:t>
            </a:r>
            <a:r>
              <a:rPr lang="fa-IR" dirty="0">
                <a:cs typeface="B Zar" panose="00000400000000000000" pitchFamily="2" charset="-78"/>
              </a:rPr>
              <a:t>کنند و عملکردشان پایین تر می </a:t>
            </a:r>
            <a:r>
              <a:rPr lang="fa-IR" dirty="0" smtClean="0">
                <a:cs typeface="B Zar" panose="00000400000000000000" pitchFamily="2" charset="-78"/>
              </a:rPr>
              <a:t>شود</a:t>
            </a:r>
            <a:r>
              <a:rPr lang="fa-IR" dirty="0" smtClean="0">
                <a:cs typeface="B Nazanin" panose="00000400000000000000" pitchFamily="2" charset="-78"/>
              </a:rPr>
              <a:t>.</a:t>
            </a:r>
            <a:endParaRPr lang="fa-IR" dirty="0">
              <a:cs typeface="B Nazanin" panose="00000400000000000000" pitchFamily="2" charset="-78"/>
            </a:endParaRPr>
          </a:p>
        </p:txBody>
      </p:sp>
    </p:spTree>
    <p:extLst>
      <p:ext uri="{BB962C8B-B14F-4D97-AF65-F5344CB8AC3E}">
        <p14:creationId xmlns:p14="http://schemas.microsoft.com/office/powerpoint/2010/main" val="40524620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FF0000"/>
                </a:solidFill>
                <a:cs typeface="B Zar" panose="00000400000000000000" pitchFamily="2" charset="-78"/>
              </a:rPr>
              <a:t>موقعیت و مکان امتحان</a:t>
            </a:r>
          </a:p>
        </p:txBody>
      </p:sp>
      <p:sp>
        <p:nvSpPr>
          <p:cNvPr id="3" name="Content Placeholder 2"/>
          <p:cNvSpPr>
            <a:spLocks noGrp="1"/>
          </p:cNvSpPr>
          <p:nvPr>
            <p:ph idx="1"/>
          </p:nvPr>
        </p:nvSpPr>
        <p:spPr>
          <a:solidFill>
            <a:schemeClr val="accent5">
              <a:lumMod val="60000"/>
              <a:lumOff val="40000"/>
            </a:schemeClr>
          </a:solidFill>
        </p:spPr>
        <p:txBody>
          <a:bodyPr>
            <a:normAutofit/>
          </a:bodyPr>
          <a:lstStyle/>
          <a:p>
            <a:pPr>
              <a:lnSpc>
                <a:spcPct val="160000"/>
              </a:lnSpc>
            </a:pPr>
            <a:r>
              <a:rPr lang="fa-IR" dirty="0">
                <a:cs typeface="B Zar" panose="00000400000000000000" pitchFamily="2" charset="-78"/>
              </a:rPr>
              <a:t>موقعیت و مکان امتحان </a:t>
            </a:r>
            <a:r>
              <a:rPr lang="fa-IR" dirty="0" smtClean="0">
                <a:cs typeface="B Zar" panose="00000400000000000000" pitchFamily="2" charset="-78"/>
              </a:rPr>
              <a:t>همچنین باید </a:t>
            </a:r>
            <a:r>
              <a:rPr lang="fa-IR" dirty="0">
                <a:cs typeface="B Zar" panose="00000400000000000000" pitchFamily="2" charset="-78"/>
              </a:rPr>
              <a:t>از نظر نور، فضای فیزیکی و سر و صدا مناسب باشد</a:t>
            </a:r>
            <a:r>
              <a:rPr lang="fa-IR" dirty="0" smtClean="0">
                <a:cs typeface="B Zar" panose="00000400000000000000" pitchFamily="2" charset="-78"/>
              </a:rPr>
              <a:t>.</a:t>
            </a:r>
          </a:p>
          <a:p>
            <a:pPr>
              <a:lnSpc>
                <a:spcPct val="160000"/>
              </a:lnSpc>
            </a:pPr>
            <a:r>
              <a:rPr lang="fa-IR" dirty="0" smtClean="0">
                <a:cs typeface="B Zar" panose="00000400000000000000" pitchFamily="2" charset="-78"/>
              </a:rPr>
              <a:t> </a:t>
            </a:r>
            <a:r>
              <a:rPr lang="fa-IR" dirty="0">
                <a:cs typeface="B Zar" panose="00000400000000000000" pitchFamily="2" charset="-78"/>
              </a:rPr>
              <a:t>برخی از مراقبان در جلسه امتحان همانند پلیس در صدد </a:t>
            </a:r>
            <a:r>
              <a:rPr lang="fa-IR" dirty="0" smtClean="0">
                <a:cs typeface="B Zar" panose="00000400000000000000" pitchFamily="2" charset="-78"/>
              </a:rPr>
              <a:t>دستگیرکردن </a:t>
            </a:r>
            <a:r>
              <a:rPr lang="fa-IR" dirty="0">
                <a:cs typeface="B Zar" panose="00000400000000000000" pitchFamily="2" charset="-78"/>
              </a:rPr>
              <a:t>دانش آموزان متقلب هستند و این خود اضطراب امتحان را در برخی از دانش آموزان تشدید می </a:t>
            </a:r>
            <a:r>
              <a:rPr lang="fa-IR" dirty="0" smtClean="0">
                <a:cs typeface="B Zar" panose="00000400000000000000" pitchFamily="2" charset="-78"/>
              </a:rPr>
              <a:t>کند </a:t>
            </a:r>
            <a:r>
              <a:rPr lang="fa-IR" dirty="0">
                <a:cs typeface="B Zar" panose="00000400000000000000" pitchFamily="2" charset="-78"/>
              </a:rPr>
              <a:t>از نظر تربیتی </a:t>
            </a:r>
            <a:r>
              <a:rPr lang="fa-IR" dirty="0" smtClean="0">
                <a:cs typeface="B Zar" panose="00000400000000000000" pitchFamily="2" charset="-78"/>
              </a:rPr>
              <a:t>این بدگمانی </a:t>
            </a:r>
            <a:r>
              <a:rPr lang="fa-IR" dirty="0">
                <a:cs typeface="B Zar" panose="00000400000000000000" pitchFamily="2" charset="-78"/>
              </a:rPr>
              <a:t>و سوء ظن آثار زیانباری بر شخصیت دانش آموزان به همراه دارد</a:t>
            </a:r>
            <a:r>
              <a:rPr lang="fa-IR" dirty="0" smtClean="0">
                <a:cs typeface="B Zar" panose="00000400000000000000" pitchFamily="2" charset="-78"/>
              </a:rPr>
              <a:t>.</a:t>
            </a:r>
          </a:p>
        </p:txBody>
      </p:sp>
    </p:spTree>
    <p:extLst>
      <p:ext uri="{BB962C8B-B14F-4D97-AF65-F5344CB8AC3E}">
        <p14:creationId xmlns:p14="http://schemas.microsoft.com/office/powerpoint/2010/main" val="33301380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FF0000"/>
                </a:solidFill>
                <a:cs typeface="B Zar" panose="00000400000000000000" pitchFamily="2" charset="-78"/>
              </a:rPr>
              <a:t>موقعیت و مکان امتحان</a:t>
            </a:r>
          </a:p>
        </p:txBody>
      </p:sp>
      <p:sp>
        <p:nvSpPr>
          <p:cNvPr id="3" name="Content Placeholder 2"/>
          <p:cNvSpPr>
            <a:spLocks noGrp="1"/>
          </p:cNvSpPr>
          <p:nvPr>
            <p:ph idx="1"/>
          </p:nvPr>
        </p:nvSpPr>
        <p:spPr>
          <a:solidFill>
            <a:schemeClr val="accent5">
              <a:lumMod val="60000"/>
              <a:lumOff val="40000"/>
            </a:schemeClr>
          </a:solidFill>
        </p:spPr>
        <p:txBody>
          <a:bodyPr/>
          <a:lstStyle/>
          <a:p>
            <a:pPr>
              <a:lnSpc>
                <a:spcPct val="150000"/>
              </a:lnSpc>
            </a:pPr>
            <a:r>
              <a:rPr lang="fa-IR" dirty="0">
                <a:cs typeface="B Zar" panose="00000400000000000000" pitchFamily="2" charset="-78"/>
              </a:rPr>
              <a:t> بالاخره اگر موقعیت و مکان امتحان از نظر فیزیکی و انسانی مشابه موقعیت تدریس و مطالعه باشد، علاوه بر اینکه دانش آموزان نمرات بالاتری به دست می آورند و مطالب راحت تر به خاطرشان می آید، اضطراب امتحان کمتری را نیز تجربه می کنند. بر این اساس بهترین مکان امتحان همان کلاس درس است.</a:t>
            </a:r>
          </a:p>
          <a:p>
            <a:endParaRPr lang="fa-IR" dirty="0"/>
          </a:p>
        </p:txBody>
      </p:sp>
    </p:spTree>
    <p:extLst>
      <p:ext uri="{BB962C8B-B14F-4D97-AF65-F5344CB8AC3E}">
        <p14:creationId xmlns:p14="http://schemas.microsoft.com/office/powerpoint/2010/main" val="3278383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smtClean="0">
                <a:solidFill>
                  <a:srgbClr val="FF0000"/>
                </a:solidFill>
                <a:cs typeface="B Zar" panose="00000400000000000000" pitchFamily="2" charset="-78"/>
              </a:rPr>
              <a:t>مدرک گرایی</a:t>
            </a:r>
            <a:endParaRPr lang="fa-IR" dirty="0">
              <a:solidFill>
                <a:srgbClr val="FF0000"/>
              </a:solidFill>
              <a:cs typeface="B Zar" panose="00000400000000000000" pitchFamily="2" charset="-78"/>
            </a:endParaRPr>
          </a:p>
        </p:txBody>
      </p:sp>
      <p:sp>
        <p:nvSpPr>
          <p:cNvPr id="3" name="Content Placeholder 2"/>
          <p:cNvSpPr>
            <a:spLocks noGrp="1"/>
          </p:cNvSpPr>
          <p:nvPr>
            <p:ph idx="1"/>
          </p:nvPr>
        </p:nvSpPr>
        <p:spPr>
          <a:xfrm>
            <a:off x="1295400" y="2556932"/>
            <a:ext cx="9709149" cy="2027768"/>
          </a:xfrm>
          <a:solidFill>
            <a:schemeClr val="accent5">
              <a:lumMod val="60000"/>
              <a:lumOff val="40000"/>
            </a:schemeClr>
          </a:solidFill>
        </p:spPr>
        <p:txBody>
          <a:bodyPr/>
          <a:lstStyle/>
          <a:p>
            <a:pPr>
              <a:lnSpc>
                <a:spcPct val="150000"/>
              </a:lnSpc>
            </a:pPr>
            <a:r>
              <a:rPr lang="fa-IR" dirty="0">
                <a:cs typeface="B Zar" panose="00000400000000000000" pitchFamily="2" charset="-78"/>
              </a:rPr>
              <a:t>۶. دیگر عوامل جامعه ای مؤثر بر اضطراب امتحان می توان به مدرک گرایی، تأکید بر ممتاز بودن و نمره ۲۰ به دست </a:t>
            </a:r>
            <a:r>
              <a:rPr lang="fa-IR" dirty="0" smtClean="0">
                <a:cs typeface="B Zar" panose="00000400000000000000" pitchFamily="2" charset="-78"/>
              </a:rPr>
              <a:t>آوردن، سیاست </a:t>
            </a:r>
            <a:r>
              <a:rPr lang="fa-IR" dirty="0">
                <a:cs typeface="B Zar" panose="00000400000000000000" pitchFamily="2" charset="-78"/>
              </a:rPr>
              <a:t>های غلط آموزشی، و این تفکر که همه چیز به دانشگاه ختم می شود و... اشاره </a:t>
            </a:r>
            <a:r>
              <a:rPr lang="fa-IR" dirty="0" smtClean="0">
                <a:cs typeface="B Zar" panose="00000400000000000000" pitchFamily="2" charset="-78"/>
              </a:rPr>
              <a:t>نمود.</a:t>
            </a:r>
            <a:endParaRPr lang="fa-IR" dirty="0">
              <a:cs typeface="B Zar" panose="00000400000000000000" pitchFamily="2" charset="-78"/>
            </a:endParaRPr>
          </a:p>
        </p:txBody>
      </p:sp>
    </p:spTree>
    <p:extLst>
      <p:ext uri="{BB962C8B-B14F-4D97-AF65-F5344CB8AC3E}">
        <p14:creationId xmlns:p14="http://schemas.microsoft.com/office/powerpoint/2010/main" val="13072758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normAutofit fontScale="90000"/>
          </a:bodyPr>
          <a:lstStyle/>
          <a:p>
            <a:pPr algn="ctr"/>
            <a:r>
              <a:rPr lang="fa-IR" dirty="0">
                <a:solidFill>
                  <a:srgbClr val="FF0000"/>
                </a:solidFill>
                <a:cs typeface="B Zar" panose="00000400000000000000" pitchFamily="2" charset="-78"/>
              </a:rPr>
              <a:t>عوامل خانوادگی</a:t>
            </a:r>
            <a:r>
              <a:rPr lang="fa-IR" dirty="0"/>
              <a:t/>
            </a:r>
            <a:br>
              <a:rPr lang="fa-IR" dirty="0"/>
            </a:br>
            <a:endParaRPr lang="fa-IR" dirty="0"/>
          </a:p>
        </p:txBody>
      </p:sp>
      <p:sp>
        <p:nvSpPr>
          <p:cNvPr id="3" name="Content Placeholder 2"/>
          <p:cNvSpPr>
            <a:spLocks noGrp="1"/>
          </p:cNvSpPr>
          <p:nvPr>
            <p:ph idx="1"/>
          </p:nvPr>
        </p:nvSpPr>
        <p:spPr>
          <a:xfrm>
            <a:off x="1295401" y="2556932"/>
            <a:ext cx="9550400" cy="3647018"/>
          </a:xfrm>
          <a:solidFill>
            <a:schemeClr val="accent5">
              <a:lumMod val="60000"/>
              <a:lumOff val="40000"/>
            </a:schemeClr>
          </a:solidFill>
        </p:spPr>
        <p:txBody>
          <a:bodyPr>
            <a:noAutofit/>
          </a:bodyPr>
          <a:lstStyle/>
          <a:p>
            <a:pPr>
              <a:lnSpc>
                <a:spcPct val="150000"/>
              </a:lnSpc>
            </a:pPr>
            <a:r>
              <a:rPr lang="fa-IR" dirty="0" smtClean="0">
                <a:cs typeface="B Zar" panose="00000400000000000000" pitchFamily="2" charset="-78"/>
              </a:rPr>
              <a:t>در </a:t>
            </a:r>
            <a:r>
              <a:rPr lang="fa-IR" dirty="0">
                <a:cs typeface="B Zar" panose="00000400000000000000" pitchFamily="2" charset="-78"/>
              </a:rPr>
              <a:t>دسته سوم عوامل مؤثر در اضطراب امتحان، یعنی عوامل خانوادگی، می توان به شیوهٔ تربیتی والدین، انتظارات آن ها، </a:t>
            </a:r>
            <a:r>
              <a:rPr lang="fa-IR" dirty="0" smtClean="0">
                <a:cs typeface="B Zar" panose="00000400000000000000" pitchFamily="2" charset="-78"/>
              </a:rPr>
              <a:t>جو عاطفی </a:t>
            </a:r>
            <a:r>
              <a:rPr lang="fa-IR" dirty="0">
                <a:cs typeface="B Zar" panose="00000400000000000000" pitchFamily="2" charset="-78"/>
              </a:rPr>
              <a:t>حاکم بر خانواده، ویژگی های شخصیتی والدین و طبقه اجتماعی  اقتصادی اشاره کرد.</a:t>
            </a:r>
          </a:p>
          <a:p>
            <a:pPr>
              <a:lnSpc>
                <a:spcPct val="150000"/>
              </a:lnSpc>
            </a:pPr>
            <a:r>
              <a:rPr lang="fa-IR" dirty="0">
                <a:cs typeface="B Zar" panose="00000400000000000000" pitchFamily="2" charset="-78"/>
              </a:rPr>
              <a:t>کودکان وقت و انرژی زیادی را در محیط خانواده صرف می کنند. در خانواده ها معمولاً والدین از روش های تربیتی </a:t>
            </a:r>
            <a:r>
              <a:rPr lang="fa-IR" dirty="0" smtClean="0">
                <a:cs typeface="B Zar" panose="00000400000000000000" pitchFamily="2" charset="-78"/>
              </a:rPr>
              <a:t>مختلفی برای </a:t>
            </a:r>
            <a:r>
              <a:rPr lang="fa-IR" dirty="0">
                <a:cs typeface="B Zar" panose="00000400000000000000" pitchFamily="2" charset="-78"/>
              </a:rPr>
              <a:t>تربیت فرزندان خود استفاده می کنند</a:t>
            </a:r>
            <a:r>
              <a:rPr lang="fa-IR" dirty="0" smtClean="0">
                <a:cs typeface="B Zar" panose="00000400000000000000" pitchFamily="2" charset="-78"/>
              </a:rPr>
              <a:t>.</a:t>
            </a:r>
          </a:p>
        </p:txBody>
      </p:sp>
    </p:spTree>
    <p:extLst>
      <p:ext uri="{BB962C8B-B14F-4D97-AF65-F5344CB8AC3E}">
        <p14:creationId xmlns:p14="http://schemas.microsoft.com/office/powerpoint/2010/main" val="21008561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FF0000"/>
                </a:solidFill>
                <a:cs typeface="B Zar" panose="00000400000000000000" pitchFamily="2" charset="-78"/>
              </a:rPr>
              <a:t>عوامل خانوادگی</a:t>
            </a:r>
          </a:p>
        </p:txBody>
      </p:sp>
      <p:sp>
        <p:nvSpPr>
          <p:cNvPr id="3" name="Content Placeholder 2"/>
          <p:cNvSpPr>
            <a:spLocks noGrp="1"/>
          </p:cNvSpPr>
          <p:nvPr>
            <p:ph idx="1"/>
          </p:nvPr>
        </p:nvSpPr>
        <p:spPr>
          <a:solidFill>
            <a:schemeClr val="accent5">
              <a:lumMod val="60000"/>
              <a:lumOff val="40000"/>
            </a:schemeClr>
          </a:solidFill>
        </p:spPr>
        <p:txBody>
          <a:bodyPr>
            <a:normAutofit/>
          </a:bodyPr>
          <a:lstStyle/>
          <a:p>
            <a:pPr marL="0" indent="0">
              <a:lnSpc>
                <a:spcPct val="150000"/>
              </a:lnSpc>
              <a:buNone/>
            </a:pPr>
            <a:r>
              <a:rPr lang="fa-IR" dirty="0">
                <a:cs typeface="B Zar" panose="00000400000000000000" pitchFamily="2" charset="-78"/>
              </a:rPr>
              <a:t> روش های تربیتی آمرانه و مستبدانه با ایجاد اضطراب عمومی در فرزندان به صورت کلی و اضطراب امتحان به صورت اختصاصی همراه </a:t>
            </a:r>
            <a:r>
              <a:rPr lang="fa-IR" dirty="0" smtClean="0">
                <a:cs typeface="B Zar" panose="00000400000000000000" pitchFamily="2" charset="-78"/>
              </a:rPr>
              <a:t>است</a:t>
            </a:r>
            <a:endParaRPr lang="fa-IR" dirty="0">
              <a:cs typeface="B Zar" panose="00000400000000000000" pitchFamily="2" charset="-78"/>
            </a:endParaRPr>
          </a:p>
          <a:p>
            <a:pPr marL="0" indent="0">
              <a:lnSpc>
                <a:spcPct val="150000"/>
              </a:lnSpc>
              <a:buNone/>
            </a:pPr>
            <a:r>
              <a:rPr lang="fa-IR" dirty="0" smtClean="0">
                <a:cs typeface="B Zar" panose="00000400000000000000" pitchFamily="2" charset="-78"/>
              </a:rPr>
              <a:t>جو </a:t>
            </a:r>
            <a:r>
              <a:rPr lang="fa-IR" dirty="0">
                <a:cs typeface="B Zar" panose="00000400000000000000" pitchFamily="2" charset="-78"/>
              </a:rPr>
              <a:t>و فضای عاطفی حاکم چنان که: متشنج و مسموم باشد، ذهن </a:t>
            </a:r>
            <a:r>
              <a:rPr lang="fa-IR" dirty="0" smtClean="0">
                <a:cs typeface="B Zar" panose="00000400000000000000" pitchFamily="2" charset="-78"/>
              </a:rPr>
              <a:t>و جسم </a:t>
            </a:r>
            <a:r>
              <a:rPr lang="fa-IR" dirty="0">
                <a:cs typeface="B Zar" panose="00000400000000000000" pitchFamily="2" charset="-78"/>
              </a:rPr>
              <a:t>کودک و نوجوان را مضطرب و آشفته می کند و انواع اختلالات رفتاری را در آن ها به وجود می آورد</a:t>
            </a:r>
            <a:r>
              <a:rPr lang="fa-IR" dirty="0" smtClean="0">
                <a:cs typeface="B Zar" panose="00000400000000000000" pitchFamily="2" charset="-78"/>
              </a:rPr>
              <a:t>.</a:t>
            </a:r>
          </a:p>
        </p:txBody>
      </p:sp>
    </p:spTree>
    <p:extLst>
      <p:ext uri="{BB962C8B-B14F-4D97-AF65-F5344CB8AC3E}">
        <p14:creationId xmlns:p14="http://schemas.microsoft.com/office/powerpoint/2010/main" val="5305279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fa-IR" dirty="0">
                <a:solidFill>
                  <a:srgbClr val="FF0000"/>
                </a:solidFill>
                <a:cs typeface="B Zar" panose="00000400000000000000" pitchFamily="2" charset="-78"/>
              </a:rPr>
              <a:t>عوامل خانوادگی</a:t>
            </a:r>
          </a:p>
        </p:txBody>
      </p:sp>
      <p:sp>
        <p:nvSpPr>
          <p:cNvPr id="3" name="Content Placeholder 2"/>
          <p:cNvSpPr>
            <a:spLocks noGrp="1"/>
          </p:cNvSpPr>
          <p:nvPr>
            <p:ph idx="1"/>
          </p:nvPr>
        </p:nvSpPr>
        <p:spPr>
          <a:solidFill>
            <a:schemeClr val="accent5">
              <a:lumMod val="60000"/>
              <a:lumOff val="40000"/>
            </a:schemeClr>
          </a:solidFill>
        </p:spPr>
        <p:txBody>
          <a:bodyPr/>
          <a:lstStyle/>
          <a:p>
            <a:pPr>
              <a:lnSpc>
                <a:spcPct val="150000"/>
              </a:lnSpc>
            </a:pPr>
            <a:r>
              <a:rPr lang="fa-IR" dirty="0">
                <a:cs typeface="B Zar" panose="00000400000000000000" pitchFamily="2" charset="-78"/>
              </a:rPr>
              <a:t> چگونه می توان خانواده ای که در آن بین پدر و مادریا دیگر اعضای خانواده مشاجره و نزاع و اختناق حاکم است دانش آموز آن خانواده در کلاس درس یا جلسه امتحان و یا اصولاً هر موقعیت دیگر بدون اضطراب باشد. او در هنگام امتحان باید سؤالات امتحانی را بخواند و پاسخ دهد، امّا بدیهی است که هجوم صحنه ها و تصاویر مشاجرات خانوادگی که دایم در ذهنش تداعی می شوند، اجازه چنین کاری را نخواهد داد.</a:t>
            </a:r>
          </a:p>
          <a:p>
            <a:endParaRPr lang="fa-IR" dirty="0"/>
          </a:p>
        </p:txBody>
      </p:sp>
    </p:spTree>
    <p:extLst>
      <p:ext uri="{BB962C8B-B14F-4D97-AF65-F5344CB8AC3E}">
        <p14:creationId xmlns:p14="http://schemas.microsoft.com/office/powerpoint/2010/main" val="30290900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848</TotalTime>
  <Words>9964</Words>
  <Application>Microsoft Office PowerPoint</Application>
  <PresentationFormat>Custom</PresentationFormat>
  <Paragraphs>478</Paragraphs>
  <Slides>169</Slides>
  <Notes>1</Notes>
  <HiddenSlides>0</HiddenSlides>
  <MMClips>0</MMClips>
  <ScaleCrop>false</ScaleCrop>
  <HeadingPairs>
    <vt:vector size="4" baseType="variant">
      <vt:variant>
        <vt:lpstr>Theme</vt:lpstr>
      </vt:variant>
      <vt:variant>
        <vt:i4>1</vt:i4>
      </vt:variant>
      <vt:variant>
        <vt:lpstr>Slide Titles</vt:lpstr>
      </vt:variant>
      <vt:variant>
        <vt:i4>169</vt:i4>
      </vt:variant>
    </vt:vector>
  </HeadingPairs>
  <TitlesOfParts>
    <vt:vector size="170" baseType="lpstr">
      <vt:lpstr>Organic</vt:lpstr>
      <vt:lpstr>بسم الله الرحمن الرحیم</vt:lpstr>
      <vt:lpstr>اضطراب امتحان</vt:lpstr>
      <vt:lpstr>مقدمه </vt:lpstr>
      <vt:lpstr>اضطراب چیست؟</vt:lpstr>
      <vt:lpstr>اضطراب</vt:lpstr>
      <vt:lpstr>اضطراب</vt:lpstr>
      <vt:lpstr>اضطراب امتحان</vt:lpstr>
      <vt:lpstr>نشانه های فیزیولوژیک اضطراب</vt:lpstr>
      <vt:lpstr>نشانه های فیزیولوژیک اضطراب</vt:lpstr>
      <vt:lpstr>نشانه های فیزیولوژیک اضطراب</vt:lpstr>
      <vt:lpstr>علل اضطراب دانش‌آموزان بسیار مختلف و متعدد است امّا مهم‌ترین علل عبارتند از: </vt:lpstr>
      <vt:lpstr>علل اضطراب دانش اموزان</vt:lpstr>
      <vt:lpstr>اضطراب امتحان در افراد به گونه‌های متفاوت بروز می‌کند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قرن بیستم، قرن اضطراب</vt:lpstr>
      <vt:lpstr>PowerPoint Presentation</vt:lpstr>
      <vt:lpstr>PowerPoint Presentation</vt:lpstr>
      <vt:lpstr>PowerPoint Presentation</vt:lpstr>
      <vt:lpstr>تعریف اضطراب</vt:lpstr>
      <vt:lpstr>تعریف اضطراب</vt:lpstr>
      <vt:lpstr>تعریف اضطراب</vt:lpstr>
      <vt:lpstr>علایم اضطراب </vt:lpstr>
      <vt:lpstr>علایم اضطراب </vt:lpstr>
      <vt:lpstr>توصیف بیماران </vt:lpstr>
      <vt:lpstr>PowerPoint Presentation</vt:lpstr>
      <vt:lpstr>حد مطلوب اضطراب </vt:lpstr>
      <vt:lpstr>PowerPoint Presentation</vt:lpstr>
      <vt:lpstr>PowerPoint Presentation</vt:lpstr>
      <vt:lpstr>PowerPoint Presentation</vt:lpstr>
      <vt:lpstr>PowerPoint Presentation</vt:lpstr>
      <vt:lpstr>تاریخچه امتحان</vt:lpstr>
      <vt:lpstr>PowerPoint Presentation</vt:lpstr>
      <vt:lpstr>PowerPoint Presentation</vt:lpstr>
      <vt:lpstr>تعریف امتحان</vt:lpstr>
      <vt:lpstr>PowerPoint Presentation</vt:lpstr>
      <vt:lpstr>PowerPoint Presentation</vt:lpstr>
      <vt:lpstr>برحسب اینکه امتحان، برای چه هدفی در نظر گرفته شود، به چهار نوع تقسیم می‌شود </vt:lpstr>
      <vt:lpstr>برحسب اینکه امتحان، برای چه هدفی در نظر گرفته شود، به چهار نوع تقسیم می‌شود</vt:lpstr>
      <vt:lpstr>PowerPoint Presentation</vt:lpstr>
      <vt:lpstr>PowerPoint Presentation</vt:lpstr>
      <vt:lpstr>اهداف امتحان</vt:lpstr>
      <vt:lpstr>اهداف امتحان</vt:lpstr>
      <vt:lpstr>اهداف امتحان</vt:lpstr>
      <vt:lpstr>اضطراب امتحان</vt:lpstr>
      <vt:lpstr>اضطراب امتحان</vt:lpstr>
      <vt:lpstr>اضطراب امتحان</vt:lpstr>
      <vt:lpstr>اضطراب امتحان</vt:lpstr>
      <vt:lpstr>اضطراب امتحان</vt:lpstr>
      <vt:lpstr>تعريف اضطراب امتحان  </vt:lpstr>
      <vt:lpstr>PowerPoint Presentation</vt:lpstr>
      <vt:lpstr>PowerPoint Presentation</vt:lpstr>
      <vt:lpstr>PowerPoint Presentation</vt:lpstr>
      <vt:lpstr>PowerPoint Presentation</vt:lpstr>
      <vt:lpstr>PowerPoint Presentation</vt:lpstr>
      <vt:lpstr>عوامل فردی و شخصیتی</vt:lpstr>
      <vt:lpstr>عوامل فردی و شخصیتی</vt:lpstr>
      <vt:lpstr>عوامل فردی و شخصیتی</vt:lpstr>
      <vt:lpstr>هوش</vt:lpstr>
      <vt:lpstr>ارزیابی شناختی</vt:lpstr>
      <vt:lpstr>ارزیابی شناختی</vt:lpstr>
      <vt:lpstr>عدم امادگی</vt:lpstr>
      <vt:lpstr>عدم امادگی</vt:lpstr>
      <vt:lpstr>عدم امادگی</vt:lpstr>
      <vt:lpstr>توجه و تمرکز</vt:lpstr>
      <vt:lpstr>روش های مطالعه نادرست</vt:lpstr>
      <vt:lpstr>انتظارات دانش آموز</vt:lpstr>
      <vt:lpstr>تعمیم تجارب امتحانی گذشته به موقعیت های امتحانی جدید</vt:lpstr>
      <vt:lpstr>آشنا نبودن دانش آموزان با جلسه امتحان، نوع امتحان و نحوۀ سؤالات </vt:lpstr>
      <vt:lpstr>عوامل آموزشگاهی و جامعه ای </vt:lpstr>
      <vt:lpstr>عوامل آموزشگاهی و جامعه ای</vt:lpstr>
      <vt:lpstr>عوامل آموزشگاهی و جامعه ای</vt:lpstr>
      <vt:lpstr>رقابت</vt:lpstr>
      <vt:lpstr>رقابت</vt:lpstr>
      <vt:lpstr>رقابت</vt:lpstr>
      <vt:lpstr>رقابت</vt:lpstr>
      <vt:lpstr>رقابت</vt:lpstr>
      <vt:lpstr>سیستم آموزشی حاکم بر مدارسی</vt:lpstr>
      <vt:lpstr>سیستم آموزشی حاکم بر مدارسی</vt:lpstr>
      <vt:lpstr>سیستم آموزشی حاکم بر مدارسی</vt:lpstr>
      <vt:lpstr>نوع درس</vt:lpstr>
      <vt:lpstr>نوع درس</vt:lpstr>
      <vt:lpstr>موقعیت و مراقبان امتحان</vt:lpstr>
      <vt:lpstr>موقعیت و مکان امتحان</vt:lpstr>
      <vt:lpstr>موقعیت و مکان امتحان</vt:lpstr>
      <vt:lpstr>مدرک گرایی</vt:lpstr>
      <vt:lpstr>عوامل خانوادگی </vt:lpstr>
      <vt:lpstr>عوامل خانوادگی</vt:lpstr>
      <vt:lpstr>عوامل خانوادگی</vt:lpstr>
      <vt:lpstr>عوامل خانوادگی</vt:lpstr>
      <vt:lpstr>عوامل خانوادگی</vt:lpstr>
      <vt:lpstr>عوامل خانوادگی</vt:lpstr>
      <vt:lpstr>عوامل خانوادگی</vt:lpstr>
      <vt:lpstr>عوامل خانوادگی</vt:lpstr>
      <vt:lpstr>ابزارهای سنجش اضطراب امتحان </vt:lpstr>
      <vt:lpstr>ابزارهای سنجش اضطراب امتحان</vt:lpstr>
      <vt:lpstr>اضطراب امتحان و عملكرد </vt:lpstr>
      <vt:lpstr>درمان اضطراب امتحان </vt:lpstr>
      <vt:lpstr>حساسیت زدایی منظم </vt:lpstr>
      <vt:lpstr>حساسیت زدایی منظم</vt:lpstr>
      <vt:lpstr>حساسیت زدایی منظم</vt:lpstr>
      <vt:lpstr>حساسیت زدایی منظم</vt:lpstr>
      <vt:lpstr>حساسیت زدایی منظم</vt:lpstr>
      <vt:lpstr>روش های شناختی </vt:lpstr>
      <vt:lpstr>روش های شناختی</vt:lpstr>
      <vt:lpstr>روش های شناختی</vt:lpstr>
      <vt:lpstr>روش های شناختی</vt:lpstr>
      <vt:lpstr>روش های شناختی</vt:lpstr>
      <vt:lpstr>یادگیری مشاهده ای (سرمشق گیری) </vt:lpstr>
      <vt:lpstr>یادگیری مشاهده ای (سرمشق گیری</vt:lpstr>
      <vt:lpstr>یادگیری مشاهده ای (سرمشق گیری)</vt:lpstr>
      <vt:lpstr>یادگیری مشاهده ای (سرمشق گیری)</vt:lpstr>
      <vt:lpstr>اهمیت مطالعه و نحوه ی درست آن </vt:lpstr>
      <vt:lpstr>اهمیت مطالعه و نحوه ی درست آن</vt:lpstr>
      <vt:lpstr>اهمیت مطالعه و نحوه ی درست آن</vt:lpstr>
      <vt:lpstr>پیشنهاد و توصیه ها</vt:lpstr>
      <vt:lpstr>پیشنهاد و توصیه ها</vt:lpstr>
      <vt:lpstr>پیشنهاد و توصیه ها</vt:lpstr>
      <vt:lpstr>پیشنهاد و توصیه ها</vt:lpstr>
      <vt:lpstr>پیشنهاد و توصیه ها</vt:lpstr>
      <vt:lpstr>پیشنهاد و توصیه ها</vt:lpstr>
      <vt:lpstr>پیشنهاد و توصیه ها</vt:lpstr>
      <vt:lpstr>پیشنهاد و توصیه ها</vt:lpstr>
      <vt:lpstr>پیشنهاد و توصیه ها</vt:lpstr>
      <vt:lpstr>پیشنهاد و توصیه ها</vt:lpstr>
      <vt:lpstr>پیشنهاد و توصیه ها</vt:lpstr>
      <vt:lpstr>پیشنهاد و توصیه ها</vt:lpstr>
      <vt:lpstr>پیشنهاد و توصیه ها</vt:lpstr>
      <vt:lpstr>پیشنهاد و توصیه ها</vt:lpstr>
      <vt:lpstr>پیشنهاد و توصیه ها</vt:lpstr>
      <vt:lpstr>پیشنهاد و توصیه ها</vt:lpstr>
      <vt:lpstr>پیشنهاد و توصیه ها</vt:lpstr>
      <vt:lpstr>پیشنهاد و توصیه ها</vt:lpstr>
      <vt:lpstr>پیشنهاد و توصیه ها</vt:lpstr>
      <vt:lpstr>پیشنهاد و توصیه ها</vt:lpstr>
      <vt:lpstr>پیشنهاد و توصیه ها</vt:lpstr>
      <vt:lpstr>پیشنهاد و توصیه ها</vt:lpstr>
      <vt:lpstr>پیشنهاد و توصیه ها</vt:lpstr>
      <vt:lpstr>پیشنهاد و توصیه ها</vt:lpstr>
      <vt:lpstr>پیشنهاد و توصیه ها</vt:lpstr>
      <vt:lpstr>پیشنهاد و توصیه ها</vt:lpstr>
      <vt:lpstr>پیشنهاد و توصیه ها</vt:lpstr>
      <vt:lpstr>پیشنهاد و توصیه ها</vt:lpstr>
      <vt:lpstr>پیشنهاد و توصیه ها</vt:lpstr>
      <vt:lpstr>پیشنهاد و توصیه ها</vt:lpstr>
      <vt:lpstr>پیشنهاد و توصیه ها</vt:lpstr>
      <vt:lpstr>پیشنهاد و توصیه ها</vt:lpstr>
      <vt:lpstr>پیشنهاد و توصیه ها</vt:lpstr>
      <vt:lpstr>پیشنهاد و توصیه ها</vt:lpstr>
      <vt:lpstr>پیشنهاد و توصیه ها</vt:lpstr>
      <vt:lpstr>پیشنهاد و توصیه ها</vt:lpstr>
      <vt:lpstr>پیشنهاد و توصیه ها</vt:lpstr>
      <vt:lpstr>پیشنهاد و توصیه ها</vt:lpstr>
      <vt:lpstr> توصیه ها و راهبردهای زیر را برای پیشگیری از اضطراب امتحان </vt:lpstr>
      <vt:lpstr> توصیه ها و راهبردهای زیر را برای پیشگیری از اضطراب امتحان </vt:lpstr>
      <vt:lpstr> توصیه ها و راهبردهای زیر را برای پیشگیری از اضطراب امتحان </vt:lpstr>
      <vt:lpstr> توصیه ها و راهبردهای زیر را برای پیشگیری از اضطراب امتحان </vt:lpstr>
      <vt:lpstr> توصیه ها و راهبردهای زیر را برای پیشگیری از اضطراب امتحان </vt:lpstr>
      <vt:lpstr>با سپاس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اضطراب امتحان</dc:title>
  <dc:creator>MS</dc:creator>
  <cp:lastModifiedBy>09018868042</cp:lastModifiedBy>
  <cp:revision>88</cp:revision>
  <dcterms:created xsi:type="dcterms:W3CDTF">2021-05-30T11:09:12Z</dcterms:created>
  <dcterms:modified xsi:type="dcterms:W3CDTF">2021-06-04T11:54:16Z</dcterms:modified>
</cp:coreProperties>
</file>