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9"/>
  </p:notesMasterIdLst>
  <p:sldIdLst>
    <p:sldId id="284" r:id="rId5"/>
    <p:sldId id="287" r:id="rId6"/>
    <p:sldId id="297" r:id="rId7"/>
    <p:sldId id="286" r:id="rId8"/>
  </p:sldIdLst>
  <p:sldSz cx="12192000" cy="6858000"/>
  <p:notesSz cx="6858000" cy="9144000"/>
  <p:embeddedFontLst>
    <p:embeddedFont>
      <p:font typeface="B Yekan" panose="00000400000000000000" pitchFamily="2" charset="-78"/>
      <p:regular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Iranian Sans" panose="01000500000000020002" pitchFamily="2" charset="-78"/>
      <p:regular r:id="rId15"/>
    </p:embeddedFont>
    <p:embeddedFont>
      <p:font typeface="Kalam" panose="020B0604020202020204" charset="0"/>
      <p:regular r:id="rId16"/>
    </p:embeddedFont>
    <p:embeddedFont>
      <p:font typeface="Kalameh" panose="020B0604020202020204" charset="-78"/>
      <p:regular r:id="rId17"/>
    </p:embeddedFont>
    <p:embeddedFont>
      <p:font typeface="Karla" pitchFamily="2" charset="0"/>
      <p:regular r:id="rId18"/>
    </p:embeddedFont>
    <p:embeddedFont>
      <p:font typeface="Univers Condensed Light" panose="020B0306020202040204" pitchFamily="3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6216" userDrawn="1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1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D8F"/>
    <a:srgbClr val="10183D"/>
    <a:srgbClr val="F3F2F1"/>
    <a:srgbClr val="F3D6CD"/>
    <a:srgbClr val="FFF9ED"/>
    <a:srgbClr val="6F6F6F"/>
    <a:srgbClr val="60717C"/>
    <a:srgbClr val="258B7F"/>
    <a:srgbClr val="1C6A61"/>
    <a:srgbClr val="F26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899" autoAdjust="0"/>
  </p:normalViewPr>
  <p:slideViewPr>
    <p:cSldViewPr snapToGrid="0" snapToObjects="1" showGuides="1">
      <p:cViewPr varScale="1">
        <p:scale>
          <a:sx n="84" d="100"/>
          <a:sy n="84" d="100"/>
        </p:scale>
        <p:origin x="45" y="315"/>
      </p:cViewPr>
      <p:guideLst>
        <p:guide orient="horz" pos="528"/>
        <p:guide pos="6216"/>
        <p:guide pos="1440"/>
        <p:guide orient="horz" pos="2352"/>
        <p:guide orient="horz" pos="936"/>
        <p:guide pos="3840"/>
        <p:guide orient="horz" pos="3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8102F-BFA3-4357-9FA0-3A064E6F1B5A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D3DFC-11A7-4DDF-8AEE-A5ACE051E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759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240ABBF-9F6E-51C2-3600-798F3A8C4868}"/>
              </a:ext>
            </a:extLst>
          </p:cNvPr>
          <p:cNvSpPr/>
          <p:nvPr userDrawn="1"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724FD7F3-2232-7463-6613-3EF2344BD063}"/>
              </a:ext>
            </a:extLst>
          </p:cNvPr>
          <p:cNvSpPr/>
          <p:nvPr userDrawn="1"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234E24BE-6EC9-C62B-1B5F-EBE5C279EF38}"/>
              </a:ext>
            </a:extLst>
          </p:cNvPr>
          <p:cNvSpPr/>
          <p:nvPr userDrawn="1"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F4987345-5BC3-6B09-35D1-118625B93B26}"/>
              </a:ext>
            </a:extLst>
          </p:cNvPr>
          <p:cNvSpPr/>
          <p:nvPr userDrawn="1"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D24F97D8-E25C-583D-72FF-A9AD2A77A71F}"/>
              </a:ext>
            </a:extLst>
          </p:cNvPr>
          <p:cNvSpPr/>
          <p:nvPr userDrawn="1"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60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07884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093420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944D9-3F95-D788-A7A5-9C541DB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7805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8909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4831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3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23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9C2-379A-DC94-A05D-1A629B34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543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B8F9-3C91-FD08-87E3-6E39B35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1624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BDBB369-4213-AA70-D2DD-33F4E9E1F195}"/>
              </a:ext>
            </a:extLst>
          </p:cNvPr>
          <p:cNvSpPr/>
          <p:nvPr userDrawn="1"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3BF27898-0ACC-24EB-589A-96F29C94157A}"/>
              </a:ext>
            </a:extLst>
          </p:cNvPr>
          <p:cNvSpPr/>
          <p:nvPr userDrawn="1"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62CA34BE-87A5-8F47-C395-886E6870CF67}"/>
              </a:ext>
            </a:extLst>
          </p:cNvPr>
          <p:cNvSpPr/>
          <p:nvPr userDrawn="1"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E432D5F8-7F62-B5A0-F3AC-814BFBEEB0ED}"/>
              </a:ext>
            </a:extLst>
          </p:cNvPr>
          <p:cNvSpPr/>
          <p:nvPr userDrawn="1"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FBCE3915-CF40-BF29-2DBB-D9F447CC7555}"/>
              </a:ext>
            </a:extLst>
          </p:cNvPr>
          <p:cNvSpPr/>
          <p:nvPr userDrawn="1"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4892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0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116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013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id="{EA1EE280-E44E-F71B-ED1B-CA8CEDEE6175}"/>
              </a:ext>
            </a:extLst>
          </p:cNvPr>
          <p:cNvSpPr/>
          <p:nvPr userDrawn="1"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id="{332C8624-D848-DF0C-9104-7A2655E4A0F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anchor="ctr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anchor="t"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4334256"/>
            <a:ext cx="2340864" cy="5852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53ABF-1C17-E7D0-EEB7-468CEDF285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438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149;p53">
            <a:extLst>
              <a:ext uri="{FF2B5EF4-FFF2-40B4-BE49-F238E27FC236}">
                <a16:creationId xmlns:a16="http://schemas.microsoft.com/office/drawing/2014/main" id="{EF098B7F-7320-E28C-D4A0-9C0D6072BDA7}"/>
              </a:ext>
            </a:extLst>
          </p:cNvPr>
          <p:cNvSpPr/>
          <p:nvPr userDrawn="1"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169547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200B8-5151-AE1E-3DA7-04B9659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7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9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42D6-DB37-81C8-6BDD-5C9150A7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D0AFDD5-844D-364D-8AEC-50CF4D36D5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653D1C-9830-A9D3-084A-35BD971D10F5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58" r:id="rId5"/>
    <p:sldLayoutId id="2147483661" r:id="rId6"/>
    <p:sldLayoutId id="2147483663" r:id="rId7"/>
    <p:sldLayoutId id="2147483664" r:id="rId8"/>
    <p:sldLayoutId id="2147483668" r:id="rId9"/>
    <p:sldLayoutId id="2147483662" r:id="rId10"/>
    <p:sldLayoutId id="2147483653" r:id="rId11"/>
    <p:sldLayoutId id="2147483669" r:id="rId12"/>
    <p:sldLayoutId id="2147483665" r:id="rId13"/>
    <p:sldLayoutId id="2147483666" r:id="rId14"/>
    <p:sldLayoutId id="2147483667" r:id="rId15"/>
    <p:sldLayoutId id="2147483654" r:id="rId16"/>
    <p:sldLayoutId id="2147483655" r:id="rId17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9C2207-C176-5592-3257-31AE2A55C964}"/>
              </a:ext>
            </a:extLst>
          </p:cNvPr>
          <p:cNvCxnSpPr>
            <a:cxnSpLocks/>
          </p:cNvCxnSpPr>
          <p:nvPr/>
        </p:nvCxnSpPr>
        <p:spPr>
          <a:xfrm flipH="1">
            <a:off x="1959429" y="1621564"/>
            <a:ext cx="5104792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22">
            <a:extLst>
              <a:ext uri="{FF2B5EF4-FFF2-40B4-BE49-F238E27FC236}">
                <a16:creationId xmlns:a16="http://schemas.microsoft.com/office/drawing/2014/main" id="{A4F37AB6-4681-D744-2F89-2949D0867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595" y="1088392"/>
            <a:ext cx="5482992" cy="919581"/>
          </a:xfrm>
        </p:spPr>
        <p:txBody>
          <a:bodyPr/>
          <a:lstStyle/>
          <a:p>
            <a:pPr algn="r" rtl="1"/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am" panose="02000000000000000000" pitchFamily="2" charset="0"/>
                <a:cs typeface="B Yekan" panose="00000400000000000000" pitchFamily="2" charset="-78"/>
              </a:rPr>
              <a:t>روانشناسی ورزش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am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06930851-3EE7-5B25-F590-CCB7467A2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7781" y="3542424"/>
            <a:ext cx="2620920" cy="1557769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latin typeface="Kalam" panose="02000000000000000000" pitchFamily="2" charset="0"/>
                <a:cs typeface="B Yekan" panose="00000400000000000000" pitchFamily="2" charset="-78"/>
              </a:rPr>
              <a:t>ارائه:</a:t>
            </a:r>
            <a:endParaRPr lang="en-US" dirty="0">
              <a:latin typeface="Kalam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C5FC73-B904-FCA5-D14E-27B39CC614F0}"/>
              </a:ext>
            </a:extLst>
          </p:cNvPr>
          <p:cNvSpPr txBox="1"/>
          <p:nvPr/>
        </p:nvSpPr>
        <p:spPr>
          <a:xfrm>
            <a:off x="4464089" y="2950006"/>
            <a:ext cx="2512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Kalam" panose="02000000000000000000" pitchFamily="2" charset="0"/>
                <a:cs typeface="B Yekan" panose="00000400000000000000" pitchFamily="2" charset="-78"/>
              </a:rPr>
              <a:t>استاد درس:</a:t>
            </a:r>
            <a:endParaRPr lang="en-US" sz="2000" dirty="0">
              <a:latin typeface="Kalam" panose="02000000000000000000" pitchFamily="2" charset="0"/>
              <a:cs typeface="B Yekan" panose="00000400000000000000" pitchFamily="2" charset="-78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AE240C-CB8A-2BF6-467A-6B5CB3C38892}"/>
              </a:ext>
            </a:extLst>
          </p:cNvPr>
          <p:cNvCxnSpPr>
            <a:cxnSpLocks/>
          </p:cNvCxnSpPr>
          <p:nvPr/>
        </p:nvCxnSpPr>
        <p:spPr>
          <a:xfrm flipH="1">
            <a:off x="4055165" y="5310335"/>
            <a:ext cx="40892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D5986B7-43A6-F432-0E9D-EE596E37A8BD}"/>
              </a:ext>
            </a:extLst>
          </p:cNvPr>
          <p:cNvSpPr txBox="1"/>
          <p:nvPr/>
        </p:nvSpPr>
        <p:spPr>
          <a:xfrm>
            <a:off x="3350909" y="2356479"/>
            <a:ext cx="3626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Kalam" panose="02000000000000000000" pitchFamily="2" charset="0"/>
                <a:cs typeface="B Yekan" panose="00000400000000000000" pitchFamily="2" charset="-78"/>
              </a:rPr>
              <a:t>موضوع: </a:t>
            </a:r>
            <a:r>
              <a:rPr lang="fa-IR" sz="2000" dirty="0">
                <a:latin typeface="Kalam" panose="02000000000000000000" pitchFamily="2" charset="0"/>
                <a:cs typeface="B Yekan" panose="00000400000000000000" pitchFamily="2" charset="-78"/>
              </a:rPr>
              <a:t>تاثیر ورزش در بیش فعالی</a:t>
            </a:r>
            <a:endParaRPr lang="en-US" sz="2000" dirty="0">
              <a:latin typeface="Kalam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1AFCF-34A2-1D34-A5AD-383B65416288}"/>
              </a:ext>
            </a:extLst>
          </p:cNvPr>
          <p:cNvSpPr txBox="1"/>
          <p:nvPr/>
        </p:nvSpPr>
        <p:spPr>
          <a:xfrm>
            <a:off x="7543660" y="954157"/>
            <a:ext cx="3508653" cy="467991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7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am" panose="02000000000000000000" pitchFamily="2" charset="0"/>
                <a:cs typeface="Kalam" panose="02000000000000000000" pitchFamily="2" charset="0"/>
              </a:rPr>
              <a:t>ADHD</a:t>
            </a:r>
          </a:p>
          <a:p>
            <a:pPr algn="ctr"/>
            <a:r>
              <a:rPr lang="en-US" sz="7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am" panose="02000000000000000000" pitchFamily="2" charset="0"/>
                <a:cs typeface="Kalam" panose="02000000000000000000" pitchFamily="2" charset="0"/>
              </a:rPr>
              <a:t>&amp;</a:t>
            </a:r>
          </a:p>
          <a:p>
            <a:pPr algn="r"/>
            <a:r>
              <a:rPr lang="en-US" sz="7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am" panose="02000000000000000000" pitchFamily="2" charset="0"/>
                <a:cs typeface="Kalam" panose="02000000000000000000" pitchFamily="2" charset="0"/>
              </a:rPr>
              <a:t>Exercise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0BDCBB-4E32-CFA5-16E2-84F1932A63E1}"/>
              </a:ext>
            </a:extLst>
          </p:cNvPr>
          <p:cNvCxnSpPr>
            <a:cxnSpLocks/>
          </p:cNvCxnSpPr>
          <p:nvPr/>
        </p:nvCxnSpPr>
        <p:spPr>
          <a:xfrm>
            <a:off x="7440149" y="812169"/>
            <a:ext cx="0" cy="4907091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2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25C49-A1AB-D377-2071-D29B1E6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607ABD-6401-C88A-8844-343E4FB8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08" y="817826"/>
            <a:ext cx="6844464" cy="49951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7676EA-6A29-3783-64D7-BD662232334A}"/>
              </a:ext>
            </a:extLst>
          </p:cNvPr>
          <p:cNvSpPr/>
          <p:nvPr/>
        </p:nvSpPr>
        <p:spPr>
          <a:xfrm>
            <a:off x="8296656" y="0"/>
            <a:ext cx="3895344" cy="6858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rtl="1"/>
            <a:r>
              <a:rPr lang="fa-IR" sz="3200" spc="-15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ranian Sans" panose="01000500000000020002" pitchFamily="2" charset="-78"/>
                <a:cs typeface="Iranian Sans" panose="01000500000000020002" pitchFamily="2" charset="-78"/>
              </a:rPr>
              <a:t>دست کم ۶ الی ۱۲ تا از این نشانه ها </a:t>
            </a:r>
            <a:endParaRPr lang="en-US" sz="3200" spc="-150" dirty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pic>
        <p:nvPicPr>
          <p:cNvPr id="18" name="Graphic 17" descr="Warning with solid fill">
            <a:extLst>
              <a:ext uri="{FF2B5EF4-FFF2-40B4-BE49-F238E27FC236}">
                <a16:creationId xmlns:a16="http://schemas.microsoft.com/office/drawing/2014/main" id="{4FEFC8F2-9183-B3FE-AAFC-10AC62108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923477" y="6116115"/>
            <a:ext cx="704969" cy="70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0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BD64ED-6853-AB00-2B79-62B8E52A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3</a:t>
            </a:fld>
            <a:endParaRPr lang="en-US" noProof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3BDE10-01C6-6481-0819-BAC3B03D17C7}"/>
              </a:ext>
            </a:extLst>
          </p:cNvPr>
          <p:cNvCxnSpPr>
            <a:cxnSpLocks/>
          </p:cNvCxnSpPr>
          <p:nvPr/>
        </p:nvCxnSpPr>
        <p:spPr>
          <a:xfrm flipH="1">
            <a:off x="6237996" y="2984100"/>
            <a:ext cx="563784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D6B8A2-1E15-60C6-9090-52AE3B6C20A8}"/>
              </a:ext>
            </a:extLst>
          </p:cNvPr>
          <p:cNvCxnSpPr/>
          <p:nvPr/>
        </p:nvCxnSpPr>
        <p:spPr>
          <a:xfrm>
            <a:off x="5321690" y="6537109"/>
            <a:ext cx="1630017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ECD60C-1F0D-E11C-7AF2-05E7561D7A94}"/>
              </a:ext>
            </a:extLst>
          </p:cNvPr>
          <p:cNvCxnSpPr/>
          <p:nvPr/>
        </p:nvCxnSpPr>
        <p:spPr>
          <a:xfrm>
            <a:off x="10609312" y="5878275"/>
            <a:ext cx="86896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F87E1F8-D722-479E-912E-EFD48C1D031E}"/>
              </a:ext>
            </a:extLst>
          </p:cNvPr>
          <p:cNvSpPr/>
          <p:nvPr/>
        </p:nvSpPr>
        <p:spPr>
          <a:xfrm>
            <a:off x="1789044" y="5844875"/>
            <a:ext cx="10397276" cy="9440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C5C574-E6E0-0899-C09A-30134BA7A753}"/>
              </a:ext>
            </a:extLst>
          </p:cNvPr>
          <p:cNvCxnSpPr>
            <a:cxnSpLocks/>
          </p:cNvCxnSpPr>
          <p:nvPr/>
        </p:nvCxnSpPr>
        <p:spPr>
          <a:xfrm flipH="1">
            <a:off x="6096000" y="1821695"/>
            <a:ext cx="577984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3B373A6-2A0A-231B-5957-637A26323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01" y="434956"/>
            <a:ext cx="5590997" cy="559099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37E6C-674D-4EDA-1CB5-4C8D31E2514D}"/>
              </a:ext>
            </a:extLst>
          </p:cNvPr>
          <p:cNvCxnSpPr>
            <a:cxnSpLocks/>
          </p:cNvCxnSpPr>
          <p:nvPr/>
        </p:nvCxnSpPr>
        <p:spPr>
          <a:xfrm flipH="1">
            <a:off x="7593496" y="889309"/>
            <a:ext cx="4309796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174BFA0-D71C-3E29-9662-AB12B68E6571}"/>
              </a:ext>
            </a:extLst>
          </p:cNvPr>
          <p:cNvSpPr txBox="1"/>
          <p:nvPr/>
        </p:nvSpPr>
        <p:spPr>
          <a:xfrm>
            <a:off x="8858136" y="126364"/>
            <a:ext cx="3161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Iranian Sans" panose="01000500000000020002" pitchFamily="2" charset="-78"/>
              </a:rPr>
              <a:t>نقص در: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993ACE-8B2F-63F7-5ED7-DB484153BC15}"/>
              </a:ext>
            </a:extLst>
          </p:cNvPr>
          <p:cNvSpPr txBox="1"/>
          <p:nvPr/>
        </p:nvSpPr>
        <p:spPr>
          <a:xfrm>
            <a:off x="5999686" y="1385652"/>
            <a:ext cx="6086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۱.کارکرد اجرایی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am" panose="02000000000000000000" pitchFamily="2" charset="0"/>
                <a:cs typeface="Kalam" panose="02000000000000000000" pitchFamily="2" charset="0"/>
              </a:rPr>
              <a:t>(Executive function)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am" panose="02000000000000000000" pitchFamily="2" charset="0"/>
              <a:cs typeface="Kalam" panose="02000000000000000000" pitchFamily="2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AD3962-E2CE-D5A5-CC5C-9FC8B52A2996}"/>
              </a:ext>
            </a:extLst>
          </p:cNvPr>
          <p:cNvCxnSpPr>
            <a:cxnSpLocks/>
          </p:cNvCxnSpPr>
          <p:nvPr/>
        </p:nvCxnSpPr>
        <p:spPr>
          <a:xfrm flipH="1">
            <a:off x="6237995" y="3420474"/>
            <a:ext cx="563784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4291F43-6C82-881C-6D2E-A56FBDF9103A}"/>
              </a:ext>
            </a:extLst>
          </p:cNvPr>
          <p:cNvCxnSpPr>
            <a:cxnSpLocks/>
          </p:cNvCxnSpPr>
          <p:nvPr/>
        </p:nvCxnSpPr>
        <p:spPr>
          <a:xfrm flipH="1">
            <a:off x="6237996" y="2502290"/>
            <a:ext cx="563784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C1CD06D-38F4-1175-9450-BE8CC05146CD}"/>
              </a:ext>
            </a:extLst>
          </p:cNvPr>
          <p:cNvCxnSpPr>
            <a:cxnSpLocks/>
          </p:cNvCxnSpPr>
          <p:nvPr/>
        </p:nvCxnSpPr>
        <p:spPr>
          <a:xfrm flipH="1">
            <a:off x="6225690" y="3890925"/>
            <a:ext cx="563784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964C96C-CF48-FC83-736E-BDC8C7A5761E}"/>
              </a:ext>
            </a:extLst>
          </p:cNvPr>
          <p:cNvSpPr txBox="1"/>
          <p:nvPr/>
        </p:nvSpPr>
        <p:spPr>
          <a:xfrm>
            <a:off x="6237996" y="2165061"/>
            <a:ext cx="5258248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dirty="0">
                <a:cs typeface="B Yekan" panose="00000400000000000000" pitchFamily="2" charset="-78"/>
              </a:rPr>
              <a:t>کارکرد اجرایی، </a:t>
            </a:r>
            <a:r>
              <a:rPr lang="fa-IR" sz="2000" dirty="0" err="1">
                <a:cs typeface="B Yekan" panose="00000400000000000000" pitchFamily="2" charset="-78"/>
              </a:rPr>
              <a:t>کارکردهای</a:t>
            </a:r>
            <a:r>
              <a:rPr lang="fa-IR" sz="2000" dirty="0">
                <a:cs typeface="B Yekan" panose="00000400000000000000" pitchFamily="2" charset="-78"/>
              </a:rPr>
              <a:t> عالی شناختی و </a:t>
            </a:r>
            <a:r>
              <a:rPr lang="fa-IR" sz="2000" dirty="0" err="1">
                <a:cs typeface="B Yekan" panose="00000400000000000000" pitchFamily="2" charset="-78"/>
              </a:rPr>
              <a:t>فراشناختی</a:t>
            </a:r>
            <a:r>
              <a:rPr lang="fa-IR" sz="2000" dirty="0">
                <a:cs typeface="B Yekan" panose="00000400000000000000" pitchFamily="2" charset="-78"/>
              </a:rPr>
              <a:t> است که مجموعه</a:t>
            </a:r>
            <a:r>
              <a:rPr lang="en-US" sz="2000" dirty="0">
                <a:cs typeface="B Yekan" panose="00000400000000000000" pitchFamily="2" charset="-78"/>
              </a:rPr>
              <a:t> </a:t>
            </a:r>
            <a:r>
              <a:rPr lang="fa-IR" sz="2000" dirty="0">
                <a:cs typeface="B Yekan" panose="00000400000000000000" pitchFamily="2" charset="-78"/>
              </a:rPr>
              <a:t>ای از تواناییهای عالی، بازداری، خود</a:t>
            </a:r>
            <a:r>
              <a:rPr lang="en-US" sz="2000" dirty="0">
                <a:cs typeface="B Yekan" panose="00000400000000000000" pitchFamily="2" charset="-78"/>
              </a:rPr>
              <a:t> </a:t>
            </a:r>
            <a:r>
              <a:rPr lang="fa-IR" sz="2000" dirty="0" err="1">
                <a:cs typeface="B Yekan" panose="00000400000000000000" pitchFamily="2" charset="-78"/>
              </a:rPr>
              <a:t>آغازگری</a:t>
            </a:r>
            <a:r>
              <a:rPr lang="fa-IR" sz="2000" dirty="0">
                <a:cs typeface="B Yekan" panose="00000400000000000000" pitchFamily="2" charset="-78"/>
              </a:rPr>
              <a:t>، برنامه ریزی راهبردی، انعطاف شناختی و کنترل تکانه را دربر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>
                <a:cs typeface="B Yekan" panose="00000400000000000000" pitchFamily="2" charset="-78"/>
              </a:rPr>
              <a:t>همچون: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CBEBC6-537A-56BF-8830-A6F7DC8FCACA}"/>
              </a:ext>
            </a:extLst>
          </p:cNvPr>
          <p:cNvSpPr txBox="1"/>
          <p:nvPr/>
        </p:nvSpPr>
        <p:spPr>
          <a:xfrm>
            <a:off x="6237996" y="4560649"/>
            <a:ext cx="5240280" cy="21352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numCol="2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cs typeface="B Yekan" panose="00000400000000000000" pitchFamily="2" charset="-78"/>
              </a:rPr>
              <a:t>سازماندهی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cs typeface="B Yekan" panose="00000400000000000000" pitchFamily="2" charset="-78"/>
              </a:rPr>
              <a:t>تصمیم گیری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Yekan" panose="00000400000000000000" pitchFamily="2" charset="-78"/>
              </a:rPr>
              <a:t>حافظه فعال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cs typeface="B Yekan" panose="00000400000000000000" pitchFamily="2" charset="-78"/>
              </a:rPr>
              <a:t>حفظ و تبدیل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Yekan" panose="00000400000000000000" pitchFamily="2" charset="-78"/>
              </a:rPr>
              <a:t>کنترل حرکتی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cs typeface="B Yekan" panose="00000400000000000000" pitchFamily="2" charset="-78"/>
              </a:rPr>
              <a:t>پیشبینی آینده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cs typeface="B Yekan" panose="00000400000000000000" pitchFamily="2" charset="-78"/>
              </a:rPr>
              <a:t>احساس و ادراک زمان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cs typeface="B Yekan" panose="00000400000000000000" pitchFamily="2" charset="-78"/>
              </a:rPr>
              <a:t>زبان درونی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cs typeface="B Yekan" panose="00000400000000000000" pitchFamily="2" charset="-78"/>
              </a:rPr>
              <a:t>حل مسئله</a:t>
            </a:r>
            <a:endParaRPr lang="en-US" dirty="0">
              <a:cs typeface="B Yeka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7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3421-27E8-64F7-C72E-A20B3B5B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259" y="499967"/>
            <a:ext cx="2591482" cy="1014984"/>
          </a:xfrm>
        </p:spPr>
        <p:txBody>
          <a:bodyPr/>
          <a:lstStyle/>
          <a:p>
            <a:r>
              <a:rPr lang="fa-IR" dirty="0">
                <a:latin typeface="Iranian Sans" panose="01000500000000020002" pitchFamily="2" charset="-78"/>
                <a:cs typeface="Iranian Sans" panose="01000500000000020002" pitchFamily="2" charset="-78"/>
              </a:rPr>
              <a:t>راه حل</a:t>
            </a:r>
            <a:endParaRPr lang="en-US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1DEE7-E7EE-60E4-4393-4B4043EFA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>
                <a:latin typeface="Iranian Sans" panose="01000500000000020002" pitchFamily="2" charset="-78"/>
                <a:cs typeface="Iranian Sans" panose="01000500000000020002" pitchFamily="2" charset="-78"/>
              </a:rPr>
              <a:t>۲</a:t>
            </a:r>
            <a:endParaRPr lang="en-US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7E0F31-9524-2A85-6CB5-22AF4974A1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a-IR" dirty="0">
                <a:latin typeface="Iranian Sans" panose="01000500000000020002" pitchFamily="2" charset="-78"/>
                <a:cs typeface="Iranian Sans" panose="01000500000000020002" pitchFamily="2" charset="-78"/>
              </a:rPr>
              <a:t>۳</a:t>
            </a:r>
            <a:endParaRPr lang="en-US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4236D-E11C-38FC-772B-CE89036002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a-IR" dirty="0">
                <a:latin typeface="Iranian Sans" panose="01000500000000020002" pitchFamily="2" charset="-78"/>
                <a:cs typeface="Iranian Sans" panose="01000500000000020002" pitchFamily="2" charset="-78"/>
              </a:rPr>
              <a:t>۴</a:t>
            </a:r>
            <a:endParaRPr lang="en-US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C2164E-29EB-0A75-9DCC-C2F08040A5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a-IR" dirty="0">
                <a:latin typeface="Iranian Sans" panose="01000500000000020002" pitchFamily="2" charset="-78"/>
                <a:cs typeface="Iranian Sans" panose="01000500000000020002" pitchFamily="2" charset="-78"/>
              </a:rPr>
              <a:t>۵</a:t>
            </a:r>
            <a:endParaRPr lang="en-US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974E3C-F63F-9F93-EE35-CD5E465CD0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a-IR" dirty="0">
                <a:latin typeface="Iranian Sans" panose="01000500000000020002" pitchFamily="2" charset="-78"/>
                <a:cs typeface="Iranian Sans" panose="01000500000000020002" pitchFamily="2" charset="-78"/>
              </a:rPr>
              <a:t>ورزش</a:t>
            </a:r>
            <a:endParaRPr lang="en-US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  <a:p>
            <a:r>
              <a:rPr lang="en-US" dirty="0">
                <a:latin typeface="Kalam" panose="02000000000000000000" pitchFamily="2" charset="0"/>
                <a:cs typeface="Kalam" panose="02000000000000000000" pitchFamily="2" charset="0"/>
              </a:rPr>
              <a:t>exercise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2D95C9-142A-BF9A-3602-F4AB116081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a-IR" dirty="0">
                <a:latin typeface="Iranian Sans" panose="01000500000000020002" pitchFamily="2" charset="-78"/>
                <a:cs typeface="Iranian Sans" panose="01000500000000020002" pitchFamily="2" charset="-78"/>
              </a:rPr>
              <a:t>خواب</a:t>
            </a:r>
            <a:endParaRPr lang="en-US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  <a:p>
            <a:r>
              <a:rPr lang="en-US" dirty="0">
                <a:latin typeface="Kalam" panose="02000000000000000000" pitchFamily="2" charset="0"/>
                <a:cs typeface="Kalam" panose="02000000000000000000" pitchFamily="2" charset="0"/>
              </a:rPr>
              <a:t>sleep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2F5204-1928-06AD-9878-6DD27D5DF2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a-IR" dirty="0">
                <a:latin typeface="Iranian Sans" panose="01000500000000020002" pitchFamily="2" charset="-78"/>
                <a:cs typeface="Iranian Sans" panose="01000500000000020002" pitchFamily="2" charset="-78"/>
              </a:rPr>
              <a:t>دارو</a:t>
            </a:r>
            <a:endParaRPr lang="en-US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  <a:p>
            <a:r>
              <a:rPr lang="en-US" dirty="0">
                <a:latin typeface="Kalam" panose="02000000000000000000" pitchFamily="2" charset="0"/>
                <a:cs typeface="Kalam" panose="02000000000000000000" pitchFamily="2" charset="0"/>
              </a:rPr>
              <a:t>medicine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977FAA-28B8-34BB-09CE-CCE6C8C73D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83050" y="4319944"/>
            <a:ext cx="2542755" cy="630936"/>
          </a:xfrm>
        </p:spPr>
        <p:txBody>
          <a:bodyPr/>
          <a:lstStyle/>
          <a:p>
            <a:r>
              <a:rPr lang="fa-IR" dirty="0" err="1">
                <a:latin typeface="Iranian Sans" panose="01000500000000020002" pitchFamily="2" charset="-78"/>
                <a:cs typeface="Iranian Sans" panose="01000500000000020002" pitchFamily="2" charset="-78"/>
              </a:rPr>
              <a:t>درمانگر</a:t>
            </a:r>
            <a:endParaRPr lang="fa-IR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  <a:p>
            <a:r>
              <a:rPr lang="en-US" dirty="0">
                <a:latin typeface="Kalam" panose="02000000000000000000" pitchFamily="2" charset="0"/>
                <a:cs typeface="Kalam" panose="02000000000000000000" pitchFamily="2" charset="0"/>
              </a:rPr>
              <a:t>therapist</a:t>
            </a:r>
          </a:p>
          <a:p>
            <a:endParaRPr lang="en-US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D1FB0-0B3C-DCCA-CB4F-4FEAE1317B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err="1">
                <a:latin typeface="Iranian Sans" panose="01000500000000020002" pitchFamily="2" charset="-78"/>
                <a:cs typeface="Iranian Sans" panose="01000500000000020002" pitchFamily="2" charset="-78"/>
              </a:rPr>
              <a:t>مدیتیشن</a:t>
            </a:r>
            <a:endParaRPr lang="en-US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  <a:p>
            <a:r>
              <a:rPr lang="en-US" dirty="0">
                <a:latin typeface="Kalam" panose="02000000000000000000" pitchFamily="2" charset="0"/>
                <a:cs typeface="Kalam" panose="02000000000000000000" pitchFamily="2" charset="0"/>
              </a:rPr>
              <a:t>meditation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EB92BE4-4ECF-AA5A-EBFA-AC2DBA93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E3B97B2-F540-9F02-5569-597A7E7B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>
                <a:latin typeface="Kalameh" panose="00000500000000000000" pitchFamily="2" charset="-78"/>
                <a:cs typeface="Kalameh" panose="00000500000000000000" pitchFamily="2" charset="-78"/>
              </a:rPr>
              <a:t>ورزش و بیش فعالی</a:t>
            </a:r>
            <a:endParaRPr lang="en-US" dirty="0">
              <a:latin typeface="Kalameh" panose="00000500000000000000" pitchFamily="2" charset="-78"/>
              <a:cs typeface="Kalameh" panose="00000500000000000000" pitchFamily="2" charset="-78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BFD270C-DA2F-E935-1C0E-2C7A58098B3B}"/>
              </a:ext>
            </a:extLst>
          </p:cNvPr>
          <p:cNvSpPr txBox="1">
            <a:spLocks/>
          </p:cNvSpPr>
          <p:nvPr/>
        </p:nvSpPr>
        <p:spPr>
          <a:xfrm>
            <a:off x="1087164" y="2532888"/>
            <a:ext cx="1622425" cy="1622425"/>
          </a:xfrm>
          <a:prstGeom prst="ellipse">
            <a:avLst/>
          </a:prstGeom>
          <a:solidFill>
            <a:srgbClr val="F26889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>
                <a:latin typeface="Iranian Sans" panose="01000500000000020002" pitchFamily="2" charset="-78"/>
                <a:cs typeface="Iranian Sans" panose="01000500000000020002" pitchFamily="2" charset="-78"/>
              </a:rPr>
              <a:t>۱</a:t>
            </a:r>
            <a:endParaRPr lang="en-US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FA1C40B-4426-2DD0-CFB0-3E30E9C2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CC227-AEF6-4194-577B-C14BE9F08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1080" y="2455835"/>
            <a:ext cx="1622425" cy="1622425"/>
          </a:xfrm>
          <a:solidFill>
            <a:srgbClr val="EF476F"/>
          </a:solidFill>
        </p:spPr>
        <p:txBody>
          <a:bodyPr/>
          <a:lstStyle/>
          <a:p>
            <a:r>
              <a:rPr lang="fa-IR" dirty="0">
                <a:latin typeface="Iranian Sans" panose="01000500000000020002" pitchFamily="2" charset="-78"/>
                <a:cs typeface="Iranian Sans" panose="01000500000000020002" pitchFamily="2" charset="-78"/>
              </a:rPr>
              <a:t>۱</a:t>
            </a:r>
            <a:endParaRPr lang="en-US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197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-Angles_Win32_CP_v11" id="{557BB2FF-F1F4-4776-80DE-DC11FC14475E}" vid="{E0321167-E0D5-4285-8F17-B2BAD920F1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D9A46C-D3F3-4D45-B248-B831C6B5FC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7D90517-43A3-4BC6-B197-5C7B7D3DB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A78568-A730-4D3B-A489-FD854E91254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{7613B185-622F-4F46-BA0B-AF33020C09B8}tf11429527_win32</Template>
  <TotalTime>357</TotalTime>
  <Words>118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Karla</vt:lpstr>
      <vt:lpstr>Kalam</vt:lpstr>
      <vt:lpstr>Calibri</vt:lpstr>
      <vt:lpstr>Univers Condensed Light</vt:lpstr>
      <vt:lpstr>Kalameh</vt:lpstr>
      <vt:lpstr>Iranian Sans</vt:lpstr>
      <vt:lpstr>Arial</vt:lpstr>
      <vt:lpstr>Century Gothic</vt:lpstr>
      <vt:lpstr>B Yekan</vt:lpstr>
      <vt:lpstr>Office Theme</vt:lpstr>
      <vt:lpstr>روانشناسی ورزش</vt:lpstr>
      <vt:lpstr>PowerPoint Presentation</vt:lpstr>
      <vt:lpstr>PowerPoint Presentation</vt:lpstr>
      <vt:lpstr>راه حل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روانشناسی ورزش</dc:title>
  <dc:creator>erfan</dc:creator>
  <cp:lastModifiedBy>erfan gheysari</cp:lastModifiedBy>
  <cp:revision>16</cp:revision>
  <dcterms:created xsi:type="dcterms:W3CDTF">2022-10-31T16:47:31Z</dcterms:created>
  <dcterms:modified xsi:type="dcterms:W3CDTF">2024-04-08T22:03:18Z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